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3.xml" ContentType="application/vnd.openxmlformats-officedocument.presentationml.slide+xml"/>
  <Override PartName="/ppt/slides/slide1.xml" ContentType="application/vnd.openxmlformats-officedocument.presentationml.slide+xml"/>
  <Override PartName="/ppt/slides/slide55.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4"/>
  </p:notesMasterIdLst>
  <p:handoutMasterIdLst>
    <p:handoutMasterId r:id="rId85"/>
  </p:handoutMasterIdLst>
  <p:sldIdLst>
    <p:sldId id="331" r:id="rId2"/>
    <p:sldId id="332" r:id="rId3"/>
    <p:sldId id="334" r:id="rId4"/>
    <p:sldId id="338" r:id="rId5"/>
    <p:sldId id="396" r:id="rId6"/>
    <p:sldId id="339" r:id="rId7"/>
    <p:sldId id="374" r:id="rId8"/>
    <p:sldId id="372" r:id="rId9"/>
    <p:sldId id="381" r:id="rId10"/>
    <p:sldId id="341" r:id="rId11"/>
    <p:sldId id="397" r:id="rId12"/>
    <p:sldId id="343" r:id="rId13"/>
    <p:sldId id="344" r:id="rId14"/>
    <p:sldId id="358" r:id="rId15"/>
    <p:sldId id="346" r:id="rId16"/>
    <p:sldId id="376" r:id="rId17"/>
    <p:sldId id="375" r:id="rId18"/>
    <p:sldId id="383" r:id="rId19"/>
    <p:sldId id="382" r:id="rId20"/>
    <p:sldId id="384" r:id="rId21"/>
    <p:sldId id="385" r:id="rId22"/>
    <p:sldId id="387" r:id="rId23"/>
    <p:sldId id="389" r:id="rId24"/>
    <p:sldId id="386" r:id="rId25"/>
    <p:sldId id="390" r:id="rId26"/>
    <p:sldId id="353" r:id="rId27"/>
    <p:sldId id="357" r:id="rId28"/>
    <p:sldId id="394" r:id="rId29"/>
    <p:sldId id="395" r:id="rId30"/>
    <p:sldId id="359" r:id="rId31"/>
    <p:sldId id="409" r:id="rId32"/>
    <p:sldId id="410" r:id="rId33"/>
    <p:sldId id="425" r:id="rId34"/>
    <p:sldId id="351" r:id="rId35"/>
    <p:sldId id="388" r:id="rId36"/>
    <p:sldId id="352" r:id="rId37"/>
    <p:sldId id="348" r:id="rId38"/>
    <p:sldId id="411" r:id="rId39"/>
    <p:sldId id="412" r:id="rId40"/>
    <p:sldId id="413" r:id="rId41"/>
    <p:sldId id="370" r:id="rId42"/>
    <p:sldId id="439" r:id="rId43"/>
    <p:sldId id="350" r:id="rId44"/>
    <p:sldId id="362" r:id="rId45"/>
    <p:sldId id="363" r:id="rId46"/>
    <p:sldId id="364" r:id="rId47"/>
    <p:sldId id="366" r:id="rId48"/>
    <p:sldId id="367" r:id="rId49"/>
    <p:sldId id="369" r:id="rId50"/>
    <p:sldId id="349"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71" r:id="rId82"/>
    <p:sldId id="47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C3D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585" autoAdjust="0"/>
    <p:restoredTop sz="93218" autoAdjust="0"/>
  </p:normalViewPr>
  <p:slideViewPr>
    <p:cSldViewPr>
      <p:cViewPr varScale="1">
        <p:scale>
          <a:sx n="77" d="100"/>
          <a:sy n="77" d="100"/>
        </p:scale>
        <p:origin x="131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49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barChart>
        <c:barDir val="col"/>
        <c:grouping val="clustered"/>
        <c:varyColors val="0"/>
        <c:ser>
          <c:idx val="0"/>
          <c:order val="0"/>
          <c:tx>
            <c:strRef>
              <c:f>גיליון1!$D$1</c:f>
              <c:strCache>
                <c:ptCount val="1"/>
                <c:pt idx="0">
                  <c:v>מיליוני מ"ק</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גיליון1!$C$2:$C$17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גיליון1!$D$2:$D$17</c:f>
              <c:numCache>
                <c:formatCode>General</c:formatCode>
                <c:ptCount val="16"/>
                <c:pt idx="0">
                  <c:v>23</c:v>
                </c:pt>
                <c:pt idx="1">
                  <c:v>103</c:v>
                </c:pt>
                <c:pt idx="2">
                  <c:v>123</c:v>
                </c:pt>
                <c:pt idx="3">
                  <c:v>144.5</c:v>
                </c:pt>
                <c:pt idx="4">
                  <c:v>173</c:v>
                </c:pt>
                <c:pt idx="5">
                  <c:v>288</c:v>
                </c:pt>
                <c:pt idx="6">
                  <c:v>296</c:v>
                </c:pt>
                <c:pt idx="7">
                  <c:v>315</c:v>
                </c:pt>
                <c:pt idx="8">
                  <c:v>428</c:v>
                </c:pt>
                <c:pt idx="9">
                  <c:v>570</c:v>
                </c:pt>
                <c:pt idx="10">
                  <c:v>590</c:v>
                </c:pt>
                <c:pt idx="11">
                  <c:v>590</c:v>
                </c:pt>
                <c:pt idx="12">
                  <c:v>590</c:v>
                </c:pt>
                <c:pt idx="13">
                  <c:v>640</c:v>
                </c:pt>
                <c:pt idx="14">
                  <c:v>690</c:v>
                </c:pt>
                <c:pt idx="15">
                  <c:v>740</c:v>
                </c:pt>
              </c:numCache>
            </c:numRef>
          </c:val>
          <c:extLst>
            <c:ext xmlns:c16="http://schemas.microsoft.com/office/drawing/2014/chart" uri="{C3380CC4-5D6E-409C-BE32-E72D297353CC}">
              <c16:uniqueId val="{00000000-DDB8-45DE-A993-F9F2E5B5A605}"/>
            </c:ext>
          </c:extLst>
        </c:ser>
        <c:dLbls>
          <c:showLegendKey val="0"/>
          <c:showVal val="1"/>
          <c:showCatName val="0"/>
          <c:showSerName val="0"/>
          <c:showPercent val="0"/>
          <c:showBubbleSize val="0"/>
        </c:dLbls>
        <c:gapWidth val="53"/>
        <c:axId val="250585152"/>
        <c:axId val="250585536"/>
      </c:barChart>
      <c:catAx>
        <c:axId val="250585152"/>
        <c:scaling>
          <c:orientation val="minMax"/>
        </c:scaling>
        <c:delete val="0"/>
        <c:axPos val="b"/>
        <c:numFmt formatCode="General" sourceLinked="1"/>
        <c:majorTickMark val="out"/>
        <c:minorTickMark val="none"/>
        <c:tickLblPos val="nextTo"/>
        <c:crossAx val="250585536"/>
        <c:crosses val="autoZero"/>
        <c:auto val="1"/>
        <c:lblAlgn val="ctr"/>
        <c:lblOffset val="100"/>
        <c:noMultiLvlLbl val="0"/>
      </c:catAx>
      <c:valAx>
        <c:axId val="250585536"/>
        <c:scaling>
          <c:orientation val="minMax"/>
        </c:scaling>
        <c:delete val="0"/>
        <c:axPos val="l"/>
        <c:majorGridlines/>
        <c:numFmt formatCode="General" sourceLinked="1"/>
        <c:majorTickMark val="out"/>
        <c:minorTickMark val="none"/>
        <c:tickLblPos val="nextTo"/>
        <c:crossAx val="250585152"/>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FF503E7C-A0E8-4081-9AFB-70BAB8653C83}" type="datetimeFigureOut">
              <a:rPr lang="he-IL" smtClean="0"/>
              <a:pPr/>
              <a:t>ט'/ניסן/תשע"ח</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2C31B7C-8207-4006-8549-D96A6DF6713C}" type="slidenum">
              <a:rPr lang="he-IL" smtClean="0"/>
              <a:pPr/>
              <a:t>‹#›</a:t>
            </a:fld>
            <a:endParaRPr lang="he-IL"/>
          </a:p>
        </p:txBody>
      </p:sp>
    </p:spTree>
    <p:extLst>
      <p:ext uri="{BB962C8B-B14F-4D97-AF65-F5344CB8AC3E}">
        <p14:creationId xmlns:p14="http://schemas.microsoft.com/office/powerpoint/2010/main" val="180873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C8B605-BCEB-4BB8-B16A-77469CF34F1D}" type="datetimeFigureOut">
              <a:rPr lang="he-IL" smtClean="0"/>
              <a:pPr/>
              <a:t>ט'/ניסן/תשע"ח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134B9CB-A5E5-4D3C-B799-6192CDACAE5D}" type="slidenum">
              <a:rPr lang="he-IL" smtClean="0"/>
              <a:pPr/>
              <a:t>‹#›</a:t>
            </a:fld>
            <a:endParaRPr lang="he-IL"/>
          </a:p>
        </p:txBody>
      </p:sp>
    </p:spTree>
    <p:extLst>
      <p:ext uri="{BB962C8B-B14F-4D97-AF65-F5344CB8AC3E}">
        <p14:creationId xmlns:p14="http://schemas.microsoft.com/office/powerpoint/2010/main" val="23707498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4588" y="684213"/>
            <a:ext cx="4572000" cy="3429000"/>
          </a:xfrm>
          <a:ln/>
        </p:spPr>
      </p:sp>
      <p:sp>
        <p:nvSpPr>
          <p:cNvPr id="51203" name="Rectangle 3"/>
          <p:cNvSpPr>
            <a:spLocks noGrp="1" noChangeArrowheads="1"/>
          </p:cNvSpPr>
          <p:nvPr>
            <p:ph type="body" idx="1"/>
          </p:nvPr>
        </p:nvSpPr>
        <p:spPr>
          <a:xfrm>
            <a:off x="913332" y="4345157"/>
            <a:ext cx="5031336" cy="4113921"/>
          </a:xfrm>
          <a:noFill/>
          <a:ln/>
        </p:spPr>
        <p:txBody>
          <a:bodyPr/>
          <a:lstStyle/>
          <a:p>
            <a:endParaRPr lang="en-US" altLang="en-US"/>
          </a:p>
        </p:txBody>
      </p:sp>
    </p:spTree>
    <p:extLst>
      <p:ext uri="{BB962C8B-B14F-4D97-AF65-F5344CB8AC3E}">
        <p14:creationId xmlns:p14="http://schemas.microsoft.com/office/powerpoint/2010/main" val="213569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4588" y="684213"/>
            <a:ext cx="4572000" cy="3429000"/>
          </a:xfrm>
          <a:ln/>
        </p:spPr>
      </p:sp>
      <p:sp>
        <p:nvSpPr>
          <p:cNvPr id="53251" name="Rectangle 3"/>
          <p:cNvSpPr>
            <a:spLocks noGrp="1" noChangeArrowheads="1"/>
          </p:cNvSpPr>
          <p:nvPr>
            <p:ph type="body" idx="1"/>
          </p:nvPr>
        </p:nvSpPr>
        <p:spPr>
          <a:xfrm>
            <a:off x="913332" y="4345157"/>
            <a:ext cx="5031336" cy="4113921"/>
          </a:xfrm>
          <a:noFill/>
          <a:ln/>
        </p:spPr>
        <p:txBody>
          <a:bodyPr/>
          <a:lstStyle/>
          <a:p>
            <a:endParaRPr lang="en-US" altLang="en-US"/>
          </a:p>
        </p:txBody>
      </p:sp>
    </p:spTree>
    <p:extLst>
      <p:ext uri="{BB962C8B-B14F-4D97-AF65-F5344CB8AC3E}">
        <p14:creationId xmlns:p14="http://schemas.microsoft.com/office/powerpoint/2010/main" val="185175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4588" y="684213"/>
            <a:ext cx="4572000" cy="3429000"/>
          </a:xfrm>
          <a:ln/>
        </p:spPr>
      </p:sp>
      <p:sp>
        <p:nvSpPr>
          <p:cNvPr id="55299" name="Rectangle 3"/>
          <p:cNvSpPr>
            <a:spLocks noGrp="1" noChangeArrowheads="1"/>
          </p:cNvSpPr>
          <p:nvPr>
            <p:ph type="body" idx="1"/>
          </p:nvPr>
        </p:nvSpPr>
        <p:spPr>
          <a:xfrm>
            <a:off x="913332" y="4345157"/>
            <a:ext cx="5031336" cy="4113921"/>
          </a:xfrm>
          <a:noFill/>
          <a:ln/>
        </p:spPr>
        <p:txBody>
          <a:bodyPr/>
          <a:lstStyle/>
          <a:p>
            <a:endParaRPr lang="en-US" altLang="en-US"/>
          </a:p>
        </p:txBody>
      </p:sp>
    </p:spTree>
    <p:extLst>
      <p:ext uri="{BB962C8B-B14F-4D97-AF65-F5344CB8AC3E}">
        <p14:creationId xmlns:p14="http://schemas.microsoft.com/office/powerpoint/2010/main" val="174803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44588" y="684213"/>
            <a:ext cx="4572000" cy="3429000"/>
          </a:xfrm>
          <a:ln/>
        </p:spPr>
      </p:sp>
      <p:sp>
        <p:nvSpPr>
          <p:cNvPr id="59395" name="Rectangle 3"/>
          <p:cNvSpPr>
            <a:spLocks noGrp="1" noChangeArrowheads="1"/>
          </p:cNvSpPr>
          <p:nvPr>
            <p:ph type="body" idx="1"/>
          </p:nvPr>
        </p:nvSpPr>
        <p:spPr>
          <a:xfrm>
            <a:off x="913332" y="4345157"/>
            <a:ext cx="5031336" cy="4113921"/>
          </a:xfrm>
          <a:noFill/>
          <a:ln/>
        </p:spPr>
        <p:txBody>
          <a:bodyPr/>
          <a:lstStyle/>
          <a:p>
            <a:endParaRPr lang="en-US" altLang="en-US"/>
          </a:p>
        </p:txBody>
      </p:sp>
    </p:spTree>
    <p:extLst>
      <p:ext uri="{BB962C8B-B14F-4D97-AF65-F5344CB8AC3E}">
        <p14:creationId xmlns:p14="http://schemas.microsoft.com/office/powerpoint/2010/main" val="76897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4588" y="684213"/>
            <a:ext cx="4572000" cy="3429000"/>
          </a:xfrm>
          <a:ln/>
        </p:spPr>
      </p:sp>
      <p:sp>
        <p:nvSpPr>
          <p:cNvPr id="61443" name="Rectangle 3"/>
          <p:cNvSpPr>
            <a:spLocks noGrp="1" noChangeArrowheads="1"/>
          </p:cNvSpPr>
          <p:nvPr>
            <p:ph type="body" idx="1"/>
          </p:nvPr>
        </p:nvSpPr>
        <p:spPr>
          <a:xfrm>
            <a:off x="913332" y="4345157"/>
            <a:ext cx="5031336" cy="4113921"/>
          </a:xfrm>
          <a:noFill/>
          <a:ln/>
        </p:spPr>
        <p:txBody>
          <a:bodyPr/>
          <a:lstStyle/>
          <a:p>
            <a:endParaRPr lang="en-US" altLang="en-US"/>
          </a:p>
        </p:txBody>
      </p:sp>
    </p:spTree>
    <p:extLst>
      <p:ext uri="{BB962C8B-B14F-4D97-AF65-F5344CB8AC3E}">
        <p14:creationId xmlns:p14="http://schemas.microsoft.com/office/powerpoint/2010/main" val="135532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4213"/>
            <a:ext cx="4572000" cy="3429000"/>
          </a:xfrm>
          <a:ln/>
        </p:spPr>
      </p:sp>
      <p:sp>
        <p:nvSpPr>
          <p:cNvPr id="64515" name="Rectangle 3"/>
          <p:cNvSpPr>
            <a:spLocks noGrp="1" noChangeArrowheads="1"/>
          </p:cNvSpPr>
          <p:nvPr>
            <p:ph type="body" idx="1"/>
          </p:nvPr>
        </p:nvSpPr>
        <p:spPr>
          <a:xfrm>
            <a:off x="913332" y="4345157"/>
            <a:ext cx="5031336" cy="4113921"/>
          </a:xfrm>
          <a:noFill/>
          <a:ln/>
        </p:spPr>
        <p:txBody>
          <a:bodyPr/>
          <a:lstStyle/>
          <a:p>
            <a:endParaRPr lang="en-US" altLang="en-US"/>
          </a:p>
        </p:txBody>
      </p:sp>
    </p:spTree>
    <p:extLst>
      <p:ext uri="{BB962C8B-B14F-4D97-AF65-F5344CB8AC3E}">
        <p14:creationId xmlns:p14="http://schemas.microsoft.com/office/powerpoint/2010/main" val="400612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מלבן 3"/>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Clr>
                <a:schemeClr val="hlink"/>
              </a:buClr>
              <a:buSzPct val="120000"/>
              <a:buFontTx/>
              <a:buChar char="•"/>
              <a:defRPr/>
            </a:pPr>
            <a:endParaRPr lang="en-US" dirty="0">
              <a:solidFill>
                <a:srgbClr val="FFFF00"/>
              </a:solidFill>
              <a:effectLst>
                <a:outerShdw blurRad="38100" dist="38100" dir="2700000" algn="tl">
                  <a:srgbClr val="000000">
                    <a:alpha val="43137"/>
                  </a:srgbClr>
                </a:outerShdw>
              </a:effectLst>
            </a:endParaRPr>
          </a:p>
        </p:txBody>
      </p:sp>
      <p:sp>
        <p:nvSpPr>
          <p:cNvPr id="5" name="מלבן 4"/>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Clr>
                <a:schemeClr val="hlink"/>
              </a:buClr>
              <a:buSzPct val="120000"/>
              <a:buFontTx/>
              <a:buChar char="•"/>
              <a:defRPr/>
            </a:pPr>
            <a:endParaRPr lang="en-US" dirty="0">
              <a:solidFill>
                <a:srgbClr val="FFFF00"/>
              </a:solidFill>
              <a:effectLst>
                <a:outerShdw blurRad="38100" dist="38100" dir="2700000" algn="tl">
                  <a:srgbClr val="000000">
                    <a:alpha val="43137"/>
                  </a:srgbClr>
                </a:outerShdw>
              </a:effectLst>
            </a:endParaRPr>
          </a:p>
        </p:txBody>
      </p:sp>
      <p:sp>
        <p:nvSpPr>
          <p:cNvPr id="6" name="מלבן 5"/>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7" name="מלבן 6"/>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Clr>
                <a:schemeClr val="hlink"/>
              </a:buClr>
              <a:buSzPct val="120000"/>
              <a:buFontTx/>
              <a:buChar char="•"/>
              <a:defRPr/>
            </a:pPr>
            <a:endParaRPr lang="en-US" dirty="0">
              <a:solidFill>
                <a:srgbClr val="FFFF00"/>
              </a:solidFill>
              <a:effectLst>
                <a:outerShdw blurRad="38100" dist="38100" dir="2700000" algn="tl">
                  <a:srgbClr val="000000">
                    <a:alpha val="43137"/>
                  </a:srgbClr>
                </a:outerShdw>
              </a:effectLst>
            </a:endParaRPr>
          </a:p>
        </p:txBody>
      </p:sp>
      <p:sp>
        <p:nvSpPr>
          <p:cNvPr id="8" name="כותרת 7"/>
          <p:cNvSpPr>
            <a:spLocks noGrp="1"/>
          </p:cNvSpPr>
          <p:nvPr>
            <p:ph type="ctrTitle"/>
          </p:nvPr>
        </p:nvSpPr>
        <p:spPr>
          <a:xfrm>
            <a:off x="539552" y="4343400"/>
            <a:ext cx="8147248" cy="1975104"/>
          </a:xfrm>
        </p:spPr>
        <p:txBody>
          <a:bodyPr/>
          <a:lstStyle>
            <a:lvl1pPr marR="9144" algn="ctr" rtl="1">
              <a:defRPr sz="4000" b="1" cap="all" spc="0" baseline="0">
                <a:solidFill>
                  <a:srgbClr val="FFFF00"/>
                </a:solidFill>
                <a:effectLst>
                  <a:reflection blurRad="12700" stA="34000" endA="740" endPos="53000" dir="5400000" sy="-100000" algn="bl" rotWithShape="0"/>
                </a:effectLst>
              </a:defRPr>
            </a:lvl1pPr>
            <a:extLst/>
          </a:lstStyle>
          <a:p>
            <a:r>
              <a:rPr lang="he-IL"/>
              <a:t>לחץ כדי לערוך סגנון כותרת של תבנית בסיס</a:t>
            </a:r>
            <a:endParaRPr lang="en-US" dirty="0"/>
          </a:p>
        </p:txBody>
      </p:sp>
      <p:sp>
        <p:nvSpPr>
          <p:cNvPr id="9" name="כותרת משנה 8"/>
          <p:cNvSpPr>
            <a:spLocks noGrp="1"/>
          </p:cNvSpPr>
          <p:nvPr>
            <p:ph type="subTitle" idx="1"/>
          </p:nvPr>
        </p:nvSpPr>
        <p:spPr>
          <a:xfrm>
            <a:off x="539552" y="2834640"/>
            <a:ext cx="8147248" cy="1508760"/>
          </a:xfrm>
        </p:spPr>
        <p:txBody>
          <a:bodyPr lIns="100584" anchor="b"/>
          <a:lstStyle>
            <a:lvl1pPr marL="0" indent="0" algn="ctr" rtl="1">
              <a:spcBef>
                <a:spcPts val="0"/>
              </a:spcBef>
              <a:buNone/>
              <a:defRPr sz="2000">
                <a:solidFill>
                  <a:srgbClr val="FFFF0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a:t>לחץ כדי לערוך סגנון כותרת משנה של תבנית בסיס</a:t>
            </a:r>
            <a:endParaRPr lang="en-US"/>
          </a:p>
        </p:txBody>
      </p:sp>
      <p:sp>
        <p:nvSpPr>
          <p:cNvPr id="10" name="מציין מיקום של תאריך 27"/>
          <p:cNvSpPr>
            <a:spLocks noGrp="1"/>
          </p:cNvSpPr>
          <p:nvPr>
            <p:ph type="dt" sz="half" idx="10"/>
          </p:nvPr>
        </p:nvSpPr>
        <p:spPr/>
        <p:txBody>
          <a:bodyPr/>
          <a:lstStyle>
            <a:lvl1pPr rtl="1">
              <a:defRPr>
                <a:solidFill>
                  <a:srgbClr val="FFFF00"/>
                </a:solidFill>
              </a:defRPr>
            </a:lvl1pPr>
            <a:extLst/>
          </a:lstStyle>
          <a:p>
            <a:fld id="{47C9B81F-C347-4BEF-BFDF-29C42F48304A}" type="datetimeFigureOut">
              <a:rPr lang="en-US" smtClean="0"/>
              <a:pPr/>
              <a:t>3/25/2018</a:t>
            </a:fld>
            <a:endParaRPr lang="en-US"/>
          </a:p>
        </p:txBody>
      </p:sp>
      <p:sp>
        <p:nvSpPr>
          <p:cNvPr id="11" name="מציין מיקום של כותרת תחתונה 16"/>
          <p:cNvSpPr>
            <a:spLocks noGrp="1"/>
          </p:cNvSpPr>
          <p:nvPr>
            <p:ph type="ftr" sz="quarter" idx="11"/>
          </p:nvPr>
        </p:nvSpPr>
        <p:spPr/>
        <p:txBody>
          <a:bodyPr/>
          <a:lstStyle>
            <a:lvl1pPr algn="l" rtl="1">
              <a:defRPr>
                <a:solidFill>
                  <a:srgbClr val="FFFF00"/>
                </a:solidFill>
              </a:defRPr>
            </a:lvl1pPr>
            <a:extLst/>
          </a:lstStyle>
          <a:p>
            <a:endParaRPr kumimoji="0" lang="en-US"/>
          </a:p>
        </p:txBody>
      </p:sp>
      <p:sp>
        <p:nvSpPr>
          <p:cNvPr id="12" name="מציין מיקום של מספר שקופית 28"/>
          <p:cNvSpPr>
            <a:spLocks noGrp="1"/>
          </p:cNvSpPr>
          <p:nvPr>
            <p:ph type="sldNum" sz="quarter" idx="12"/>
          </p:nvPr>
        </p:nvSpPr>
        <p:spPr/>
        <p:txBody>
          <a:bodyPr/>
          <a:lstStyle>
            <a:lvl1pPr rtl="1">
              <a:defRPr smtClean="0">
                <a:solidFill>
                  <a:srgbClr val="FFFF00"/>
                </a:solidFill>
              </a:defRPr>
            </a:lvl1pPr>
            <a:extLst/>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fld id="{47C9B81F-C347-4BEF-BFDF-29C42F48304A}" type="datetimeFigureOut">
              <a:rPr lang="en-US" smtClean="0"/>
              <a:pPr/>
              <a:t>3/25/2018</a:t>
            </a:fld>
            <a:endParaRPr lang="en-US"/>
          </a:p>
        </p:txBody>
      </p:sp>
      <p:sp>
        <p:nvSpPr>
          <p:cNvPr id="5" name="מציין מיקום של כותרת תחתונה 2"/>
          <p:cNvSpPr>
            <a:spLocks noGrp="1"/>
          </p:cNvSpPr>
          <p:nvPr>
            <p:ph type="ftr" sz="quarter" idx="11"/>
          </p:nvPr>
        </p:nvSpPr>
        <p:spPr/>
        <p:txBody>
          <a:bodyPr/>
          <a:lstStyle>
            <a:lvl1pPr>
              <a:defRPr/>
            </a:lvl1pPr>
          </a:lstStyle>
          <a:p>
            <a:endParaRPr kumimoji="0" lang="en-US"/>
          </a:p>
        </p:txBody>
      </p:sp>
      <p:sp>
        <p:nvSpPr>
          <p:cNvPr id="6" name="מציין מיקום של מספר שקופית 22"/>
          <p:cNvSpPr>
            <a:spLocks noGrp="1"/>
          </p:cNvSpPr>
          <p:nvPr>
            <p:ph type="sldNum" sz="quarter" idx="12"/>
          </p:nvPr>
        </p:nvSpPr>
        <p:spPr/>
        <p:txBody>
          <a:bodyPr/>
          <a:lstStyle>
            <a:lvl1pPr>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981200" cy="5851525"/>
          </a:xfrm>
        </p:spPr>
        <p:txBody>
          <a:bodyPr vert="eaVert" anchor="ct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09600" y="274639"/>
            <a:ext cx="5867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fld id="{47C9B81F-C347-4BEF-BFDF-29C42F48304A}" type="datetimeFigureOut">
              <a:rPr lang="en-US" smtClean="0"/>
              <a:pPr/>
              <a:t>3/25/2018</a:t>
            </a:fld>
            <a:endParaRPr lang="en-US"/>
          </a:p>
        </p:txBody>
      </p:sp>
      <p:sp>
        <p:nvSpPr>
          <p:cNvPr id="5" name="מציין מיקום של כותרת תחתונה 2"/>
          <p:cNvSpPr>
            <a:spLocks noGrp="1"/>
          </p:cNvSpPr>
          <p:nvPr>
            <p:ph type="ftr" sz="quarter" idx="11"/>
          </p:nvPr>
        </p:nvSpPr>
        <p:spPr/>
        <p:txBody>
          <a:bodyPr/>
          <a:lstStyle>
            <a:lvl1pPr>
              <a:defRPr/>
            </a:lvl1pPr>
          </a:lstStyle>
          <a:p>
            <a:endParaRPr kumimoji="0" lang="en-US"/>
          </a:p>
        </p:txBody>
      </p:sp>
      <p:sp>
        <p:nvSpPr>
          <p:cNvPr id="6" name="מציין מיקום של מספר שקופית 22"/>
          <p:cNvSpPr>
            <a:spLocks noGrp="1"/>
          </p:cNvSpPr>
          <p:nvPr>
            <p:ph type="sldNum" sz="quarter" idx="12"/>
          </p:nvPr>
        </p:nvSpPr>
        <p:spPr/>
        <p:txBody>
          <a:bodyPr/>
          <a:lstStyle>
            <a:lvl1pPr>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fld id="{47C9B81F-C347-4BEF-BFDF-29C42F48304A}" type="datetimeFigureOut">
              <a:rPr lang="en-US" smtClean="0"/>
              <a:pPr/>
              <a:t>3/25/2018</a:t>
            </a:fld>
            <a:endParaRPr lang="en-US"/>
          </a:p>
        </p:txBody>
      </p:sp>
      <p:sp>
        <p:nvSpPr>
          <p:cNvPr id="5" name="מציין מיקום של כותרת תחתונה 2"/>
          <p:cNvSpPr>
            <a:spLocks noGrp="1"/>
          </p:cNvSpPr>
          <p:nvPr>
            <p:ph type="ftr" sz="quarter" idx="11"/>
          </p:nvPr>
        </p:nvSpPr>
        <p:spPr/>
        <p:txBody>
          <a:bodyPr/>
          <a:lstStyle>
            <a:lvl1pPr>
              <a:defRPr/>
            </a:lvl1pPr>
          </a:lstStyle>
          <a:p>
            <a:endParaRPr kumimoji="0" lang="en-US"/>
          </a:p>
        </p:txBody>
      </p:sp>
      <p:sp>
        <p:nvSpPr>
          <p:cNvPr id="6" name="מציין מיקום של מספר שקופית 22"/>
          <p:cNvSpPr>
            <a:spLocks noGrp="1"/>
          </p:cNvSpPr>
          <p:nvPr>
            <p:ph type="sldNum" sz="quarter" idx="12"/>
          </p:nvPr>
        </p:nvSpPr>
        <p:spPr/>
        <p:txBody>
          <a:bodyPr/>
          <a:lstStyle>
            <a:lvl1pPr>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צורה חופשית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5" name="צורה חופשית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6" name="צורה חופשית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7" name="צורה חופשית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8" name="צורה חופשית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9" name="צורה חופשית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0" name="צורה חופשית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1" name="צורה חופשית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2" name="צורה חופשית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3" name="צורה חופשית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4" name="צורה חופשית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5" name="צורה חופשית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6" name="צורה חופשית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7" name="צורה חופשית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8" name="צורה חופשית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19" name="מלבן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Clr>
                <a:schemeClr val="hlink"/>
              </a:buClr>
              <a:buSzPct val="120000"/>
              <a:buFontTx/>
              <a:buChar char="•"/>
              <a:defRPr/>
            </a:pPr>
            <a:endParaRPr lang="en-US">
              <a:solidFill>
                <a:srgbClr val="FFFF00"/>
              </a:solidFill>
              <a:effectLst>
                <a:outerShdw blurRad="38100" dist="38100" dir="2700000" algn="tl">
                  <a:srgbClr val="000000">
                    <a:alpha val="43137"/>
                  </a:srgbClr>
                </a:outerShdw>
              </a:effectLst>
            </a:endParaRPr>
          </a:p>
        </p:txBody>
      </p:sp>
      <p:sp>
        <p:nvSpPr>
          <p:cNvPr id="3" name="מציין מיקום טקסט 2"/>
          <p:cNvSpPr>
            <a:spLocks noGrp="1"/>
          </p:cNvSpPr>
          <p:nvPr>
            <p:ph type="body" idx="1"/>
          </p:nvPr>
        </p:nvSpPr>
        <p:spPr>
          <a:xfrm>
            <a:off x="706902" y="1351672"/>
            <a:ext cx="5718048" cy="977486"/>
          </a:xfrm>
        </p:spPr>
        <p:txBody>
          <a:bodyPr lIns="82296" bIns="0"/>
          <a:lstStyle>
            <a:lvl1pPr marL="54864" indent="0">
              <a:buNone/>
              <a:defRPr sz="2000">
                <a:solidFill>
                  <a:srgbClr val="FFFF0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a:t>לחץ כדי לערוך סגנונות טקסט של תבנית בסיס</a:t>
            </a:r>
          </a:p>
        </p:txBody>
      </p:sp>
      <p:sp>
        <p:nvSpPr>
          <p:cNvPr id="2" name="כותרת 1"/>
          <p:cNvSpPr>
            <a:spLocks noGrp="1"/>
          </p:cNvSpPr>
          <p:nvPr>
            <p:ph type="title"/>
          </p:nvPr>
        </p:nvSpPr>
        <p:spPr>
          <a:xfrm>
            <a:off x="706902" y="512064"/>
            <a:ext cx="8156448" cy="777240"/>
          </a:xfrm>
        </p:spPr>
        <p:txBody>
          <a:bodyPr tIns="64008"/>
          <a:lstStyle>
            <a:lvl1pPr algn="ctr">
              <a:buNone/>
              <a:defRPr sz="3800" b="0" cap="none" spc="-150" baseline="0">
                <a:solidFill>
                  <a:srgbClr val="FFFF00"/>
                </a:solidFill>
              </a:defRPr>
            </a:lvl1pPr>
            <a:extLst/>
          </a:lstStyle>
          <a:p>
            <a:r>
              <a:rPr lang="he-IL"/>
              <a:t>לחץ כדי לערוך סגנון כותרת של תבנית בסיס</a:t>
            </a:r>
            <a:endParaRPr lang="en-US"/>
          </a:p>
        </p:txBody>
      </p:sp>
      <p:sp>
        <p:nvSpPr>
          <p:cNvPr id="20" name="מציין מיקום של תאריך 3"/>
          <p:cNvSpPr>
            <a:spLocks noGrp="1"/>
          </p:cNvSpPr>
          <p:nvPr>
            <p:ph type="dt" sz="half" idx="10"/>
          </p:nvPr>
        </p:nvSpPr>
        <p:spPr/>
        <p:txBody>
          <a:bodyPr/>
          <a:lstStyle>
            <a:lvl1pPr>
              <a:defRPr>
                <a:solidFill>
                  <a:srgbClr val="FFFF00"/>
                </a:solidFill>
              </a:defRPr>
            </a:lvl1pPr>
            <a:extLst/>
          </a:lstStyle>
          <a:p>
            <a:fld id="{47C9B81F-C347-4BEF-BFDF-29C42F48304A}" type="datetimeFigureOut">
              <a:rPr lang="en-US" smtClean="0"/>
              <a:pPr/>
              <a:t>3/25/2018</a:t>
            </a:fld>
            <a:endParaRPr lang="en-US"/>
          </a:p>
        </p:txBody>
      </p:sp>
      <p:sp>
        <p:nvSpPr>
          <p:cNvPr id="21" name="מציין מיקום של כותרת תחתונה 4"/>
          <p:cNvSpPr>
            <a:spLocks noGrp="1"/>
          </p:cNvSpPr>
          <p:nvPr>
            <p:ph type="ftr" sz="quarter" idx="11"/>
          </p:nvPr>
        </p:nvSpPr>
        <p:spPr/>
        <p:txBody>
          <a:bodyPr/>
          <a:lstStyle>
            <a:lvl1pPr algn="l">
              <a:defRPr>
                <a:solidFill>
                  <a:srgbClr val="FFFF00"/>
                </a:solidFill>
              </a:defRPr>
            </a:lvl1pPr>
            <a:extLst/>
          </a:lstStyle>
          <a:p>
            <a:endParaRPr kumimoji="0" lang="en-US"/>
          </a:p>
        </p:txBody>
      </p:sp>
      <p:sp>
        <p:nvSpPr>
          <p:cNvPr id="22" name="מציין מיקום של מספר שקופית 5"/>
          <p:cNvSpPr>
            <a:spLocks noGrp="1"/>
          </p:cNvSpPr>
          <p:nvPr>
            <p:ph type="sldNum" sz="quarter" idx="12"/>
          </p:nvPr>
        </p:nvSpPr>
        <p:spPr/>
        <p:txBody>
          <a:bodyPr/>
          <a:lstStyle>
            <a:lvl1pPr>
              <a:defRPr smtClean="0">
                <a:solidFill>
                  <a:srgbClr val="FFFF00"/>
                </a:solidFill>
              </a:defRPr>
            </a:lvl1pPr>
            <a:extLst/>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2064"/>
            <a:ext cx="8229600" cy="914400"/>
          </a:xfrm>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lvl1pPr>
              <a:defRPr/>
            </a:lvl1pPr>
            <a:extLst/>
          </a:lstStyle>
          <a:p>
            <a:fld id="{47C9B81F-C347-4BEF-BFDF-29C42F48304A}" type="datetimeFigureOut">
              <a:rPr lang="en-US" smtClean="0"/>
              <a:pPr/>
              <a:t>3/25/2018</a:t>
            </a:fld>
            <a:endParaRPr lang="en-US"/>
          </a:p>
        </p:txBody>
      </p:sp>
      <p:sp>
        <p:nvSpPr>
          <p:cNvPr id="6" name="מציין מיקום של כותרת תחתונה 5"/>
          <p:cNvSpPr>
            <a:spLocks noGrp="1"/>
          </p:cNvSpPr>
          <p:nvPr>
            <p:ph type="ftr" sz="quarter" idx="11"/>
          </p:nvPr>
        </p:nvSpPr>
        <p:spPr/>
        <p:txBody>
          <a:bodyPr/>
          <a:lstStyle>
            <a:lvl1pPr>
              <a:defRPr/>
            </a:lvl1pPr>
            <a:extLst/>
          </a:lstStyle>
          <a:p>
            <a:endParaRPr kumimoji="0" lang="en-US"/>
          </a:p>
        </p:txBody>
      </p:sp>
      <p:sp>
        <p:nvSpPr>
          <p:cNvPr id="7" name="מציין מיקום של מספר שקופית 6"/>
          <p:cNvSpPr>
            <a:spLocks noGrp="1"/>
          </p:cNvSpPr>
          <p:nvPr>
            <p:ph type="sldNum" sz="quarter" idx="12"/>
          </p:nvPr>
        </p:nvSpPr>
        <p:spPr/>
        <p:txBody>
          <a:bodyPr/>
          <a:lstStyle>
            <a:lvl1pPr>
              <a:defRPr/>
            </a:lvl1pPr>
            <a:extLst/>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04824" y="512064"/>
            <a:ext cx="7772400" cy="914400"/>
          </a:xfrm>
        </p:spPr>
        <p:txBody>
          <a:bodyPr/>
          <a:lstStyle>
            <a:lvl1pPr>
              <a:defRPr sz="4000"/>
            </a:lvl1pPr>
            <a:extLst/>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he-IL"/>
              <a:t>לחץ כדי לערוך סגנונות טקסט של תבנית בסיס</a:t>
            </a:r>
          </a:p>
        </p:txBody>
      </p:sp>
      <p:sp>
        <p:nvSpPr>
          <p:cNvPr id="4" name="מציין מיקום טקסט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he-IL"/>
              <a:t>לחץ כדי לערוך סגנונות טקסט של תבנית בסיס</a:t>
            </a:r>
          </a:p>
        </p:txBody>
      </p:sp>
      <p:sp>
        <p:nvSpPr>
          <p:cNvPr id="5" name="מציין מיקום תוכן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תוכן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7" name="מציין מיקום של תאריך 6"/>
          <p:cNvSpPr>
            <a:spLocks noGrp="1"/>
          </p:cNvSpPr>
          <p:nvPr>
            <p:ph type="dt" sz="half" idx="10"/>
          </p:nvPr>
        </p:nvSpPr>
        <p:spPr/>
        <p:txBody>
          <a:bodyPr/>
          <a:lstStyle>
            <a:lvl1pPr>
              <a:defRPr/>
            </a:lvl1pPr>
            <a:extLst/>
          </a:lstStyle>
          <a:p>
            <a:fld id="{47C9B81F-C347-4BEF-BFDF-29C42F48304A}" type="datetimeFigureOut">
              <a:rPr lang="en-US" smtClean="0"/>
              <a:pPr/>
              <a:t>3/25/2018</a:t>
            </a:fld>
            <a:endParaRPr lang="en-US"/>
          </a:p>
        </p:txBody>
      </p:sp>
      <p:sp>
        <p:nvSpPr>
          <p:cNvPr id="18" name="מציין מיקום של כותרת תחתונה 7"/>
          <p:cNvSpPr>
            <a:spLocks noGrp="1"/>
          </p:cNvSpPr>
          <p:nvPr>
            <p:ph type="ftr" sz="quarter" idx="11"/>
          </p:nvPr>
        </p:nvSpPr>
        <p:spPr/>
        <p:txBody>
          <a:bodyPr/>
          <a:lstStyle>
            <a:lvl1pPr>
              <a:defRPr/>
            </a:lvl1pPr>
            <a:extLst/>
          </a:lstStyle>
          <a:p>
            <a:endParaRPr kumimoji="0" lang="en-US" dirty="0"/>
          </a:p>
        </p:txBody>
      </p:sp>
      <p:sp>
        <p:nvSpPr>
          <p:cNvPr id="19" name="מציין מיקום של מספר שקופית 8"/>
          <p:cNvSpPr>
            <a:spLocks noGrp="1"/>
          </p:cNvSpPr>
          <p:nvPr>
            <p:ph type="sldNum" sz="quarter" idx="12"/>
          </p:nvPr>
        </p:nvSpPr>
        <p:spPr/>
        <p:txBody>
          <a:bodyPr/>
          <a:lstStyle>
            <a:lvl1pPr>
              <a:defRPr/>
            </a:lvl1pPr>
            <a:extLst/>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88032" y="404664"/>
            <a:ext cx="7772400" cy="914400"/>
          </a:xfrm>
        </p:spPr>
        <p:txBody>
          <a:bodyPr/>
          <a:lstStyle>
            <a:lvl1pPr>
              <a:defRPr sz="4000" cap="none" baseline="0"/>
            </a:lvl1pPr>
            <a:extLst/>
          </a:lstStyle>
          <a:p>
            <a:r>
              <a:rPr lang="he-IL" dirty="0"/>
              <a:t>לחץ כדי לערוך סגנון כותרת של תבנית בסיס</a:t>
            </a:r>
            <a:endParaRPr lang="en-US" dirty="0"/>
          </a:p>
        </p:txBody>
      </p:sp>
      <p:sp>
        <p:nvSpPr>
          <p:cNvPr id="3" name="מציין מיקום של תאריך 13"/>
          <p:cNvSpPr>
            <a:spLocks noGrp="1"/>
          </p:cNvSpPr>
          <p:nvPr>
            <p:ph type="dt" sz="half" idx="10"/>
          </p:nvPr>
        </p:nvSpPr>
        <p:spPr/>
        <p:txBody>
          <a:bodyPr/>
          <a:lstStyle>
            <a:lvl1pPr>
              <a:buNone/>
              <a:defRPr/>
            </a:lvl1pPr>
          </a:lstStyle>
          <a:p>
            <a:fld id="{47C9B81F-C347-4BEF-BFDF-29C42F48304A}" type="datetimeFigureOut">
              <a:rPr lang="en-US" smtClean="0"/>
              <a:pPr/>
              <a:t>3/25/2018</a:t>
            </a:fld>
            <a:endParaRPr lang="en-US"/>
          </a:p>
        </p:txBody>
      </p:sp>
      <p:sp>
        <p:nvSpPr>
          <p:cNvPr id="4" name="מציין מיקום של כותרת תחתונה 2"/>
          <p:cNvSpPr>
            <a:spLocks noGrp="1"/>
          </p:cNvSpPr>
          <p:nvPr>
            <p:ph type="ftr" sz="quarter" idx="11"/>
          </p:nvPr>
        </p:nvSpPr>
        <p:spPr/>
        <p:txBody>
          <a:bodyPr/>
          <a:lstStyle>
            <a:lvl1pPr>
              <a:buNone/>
              <a:defRPr/>
            </a:lvl1pPr>
          </a:lstStyle>
          <a:p>
            <a:endParaRPr lang="en-US"/>
          </a:p>
        </p:txBody>
      </p:sp>
      <p:sp>
        <p:nvSpPr>
          <p:cNvPr id="5" name="מציין מיקום של מספר שקופית 22"/>
          <p:cNvSpPr>
            <a:spLocks noGrp="1"/>
          </p:cNvSpPr>
          <p:nvPr>
            <p:ph type="sldNum" sz="quarter" idx="12"/>
          </p:nvPr>
        </p:nvSpPr>
        <p:spPr/>
        <p:txBody>
          <a:bodyPr/>
          <a:lstStyle>
            <a:lvl1pPr>
              <a:buNone/>
              <a:defRPr/>
            </a:lvl1pPr>
          </a:lstStyle>
          <a:p>
            <a:fld id="{042AED99-7FB4-404E-8A97-64753DCE4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extLst/>
          </a:lstStyle>
          <a:p>
            <a:fld id="{47C9B81F-C347-4BEF-BFDF-29C42F48304A}" type="datetimeFigureOut">
              <a:rPr lang="en-US" smtClean="0"/>
              <a:pPr/>
              <a:t>3/25/2018</a:t>
            </a:fld>
            <a:endParaRPr lang="en-US"/>
          </a:p>
        </p:txBody>
      </p:sp>
      <p:sp>
        <p:nvSpPr>
          <p:cNvPr id="3" name="מציין מיקום של כותרת תחתונה 2"/>
          <p:cNvSpPr>
            <a:spLocks noGrp="1"/>
          </p:cNvSpPr>
          <p:nvPr>
            <p:ph type="ftr" sz="quarter" idx="11"/>
          </p:nvPr>
        </p:nvSpPr>
        <p:spPr/>
        <p:txBody>
          <a:bodyPr/>
          <a:lstStyle>
            <a:lvl1pPr>
              <a:defRPr/>
            </a:lvl1pPr>
            <a:extLst/>
          </a:lstStyle>
          <a:p>
            <a:endParaRPr kumimoji="0" lang="en-US"/>
          </a:p>
        </p:txBody>
      </p:sp>
      <p:sp>
        <p:nvSpPr>
          <p:cNvPr id="4" name="מציין מיקום של מספר שקופית 3"/>
          <p:cNvSpPr>
            <a:spLocks noGrp="1"/>
          </p:cNvSpPr>
          <p:nvPr>
            <p:ph type="sldNum" sz="quarter" idx="12"/>
          </p:nvPr>
        </p:nvSpPr>
        <p:spPr/>
        <p:txBody>
          <a:bodyPr/>
          <a:lstStyle>
            <a:lvl1pPr>
              <a:defRPr/>
            </a:lvl1pPr>
            <a:extLst/>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273050"/>
            <a:ext cx="8229600" cy="1162050"/>
          </a:xfrm>
        </p:spPr>
        <p:txBody>
          <a:bodyPr anchor="ctr"/>
          <a:lstStyle>
            <a:lvl1pPr algn="l">
              <a:buNone/>
              <a:defRPr sz="3600" b="0"/>
            </a:lvl1pPr>
            <a:extLst/>
          </a:lstStyle>
          <a:p>
            <a:r>
              <a:rPr lang="he-IL"/>
              <a:t>לחץ כדי לערוך סגנון כותרת של תבנית בסיס</a:t>
            </a:r>
            <a:endParaRPr lang="en-US"/>
          </a:p>
        </p:txBody>
      </p:sp>
      <p:sp>
        <p:nvSpPr>
          <p:cNvPr id="3" name="מציין מיקום טקסט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he-IL"/>
              <a:t>לחץ כדי לערוך סגנונות טקסט של תבנית בסיס</a:t>
            </a:r>
          </a:p>
        </p:txBody>
      </p:sp>
      <p:sp>
        <p:nvSpPr>
          <p:cNvPr id="4" name="מציין מיקום תוכן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מציין מיקום של תאריך 13"/>
          <p:cNvSpPr>
            <a:spLocks noGrp="1"/>
          </p:cNvSpPr>
          <p:nvPr>
            <p:ph type="dt" sz="half" idx="10"/>
          </p:nvPr>
        </p:nvSpPr>
        <p:spPr/>
        <p:txBody>
          <a:bodyPr/>
          <a:lstStyle>
            <a:lvl1pPr>
              <a:defRPr/>
            </a:lvl1pPr>
          </a:lstStyle>
          <a:p>
            <a:fld id="{47C9B81F-C347-4BEF-BFDF-29C42F48304A}" type="datetimeFigureOut">
              <a:rPr lang="en-US" smtClean="0"/>
              <a:pPr/>
              <a:t>3/25/2018</a:t>
            </a:fld>
            <a:endParaRPr lang="en-US"/>
          </a:p>
        </p:txBody>
      </p:sp>
      <p:sp>
        <p:nvSpPr>
          <p:cNvPr id="6" name="מציין מיקום של כותרת תחתונה 2"/>
          <p:cNvSpPr>
            <a:spLocks noGrp="1"/>
          </p:cNvSpPr>
          <p:nvPr>
            <p:ph type="ftr" sz="quarter" idx="11"/>
          </p:nvPr>
        </p:nvSpPr>
        <p:spPr/>
        <p:txBody>
          <a:bodyPr/>
          <a:lstStyle>
            <a:lvl1pPr>
              <a:defRPr/>
            </a:lvl1pPr>
          </a:lstStyle>
          <a:p>
            <a:endParaRPr kumimoji="0" lang="en-US"/>
          </a:p>
        </p:txBody>
      </p:sp>
      <p:sp>
        <p:nvSpPr>
          <p:cNvPr id="7" name="מציין מיקום של מספר שקופית 22"/>
          <p:cNvSpPr>
            <a:spLocks noGrp="1"/>
          </p:cNvSpPr>
          <p:nvPr>
            <p:ph type="sldNum" sz="quarter" idx="12"/>
          </p:nvPr>
        </p:nvSpPr>
        <p:spPr/>
        <p:txBody>
          <a:bodyPr/>
          <a:lstStyle>
            <a:lvl1pPr>
              <a:defRPr/>
            </a:lvl1pPr>
          </a:lstStyle>
          <a:p>
            <a:fld id="{042AED99-7FB4-404E-8A97-64753DCE42EC}" type="slidenum">
              <a:rPr kumimoji="0" lang="en-US" smtClean="0"/>
              <a:pPr/>
              <a:t>‹#›</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tnLst>
          </p:tmpl>
        </p:tmplLst>
      </p:bldP>
      <p:bldP spid="4" grpId="0" build="p" bldLvl="2">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2"/>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מלבן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20000"/>
              </a:spcBef>
              <a:buClr>
                <a:schemeClr val="hlink"/>
              </a:buClr>
              <a:buSzPct val="120000"/>
              <a:buFontTx/>
              <a:buChar char="•"/>
              <a:defRPr/>
            </a:pPr>
            <a:endParaRPr lang="en-US">
              <a:effectLst>
                <a:outerShdw blurRad="38100" dist="38100" dir="2700000" algn="tl">
                  <a:srgbClr val="000000">
                    <a:alpha val="43137"/>
                  </a:srgbClr>
                </a:outerShdw>
              </a:effectLst>
            </a:endParaRPr>
          </a:p>
        </p:txBody>
      </p:sp>
      <p:cxnSp>
        <p:nvCxnSpPr>
          <p:cNvPr id="6" name="מחבר ישר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קבוצה 8"/>
          <p:cNvGrpSpPr>
            <a:grpSpLocks/>
          </p:cNvGrpSpPr>
          <p:nvPr/>
        </p:nvGrpSpPr>
        <p:grpSpPr bwMode="auto">
          <a:xfrm rot="5400000">
            <a:off x="8515351" y="1219200"/>
            <a:ext cx="131762" cy="128587"/>
            <a:chOff x="6668087" y="1297746"/>
            <a:chExt cx="161840" cy="156602"/>
          </a:xfrm>
        </p:grpSpPr>
        <p:cxnSp>
          <p:nvCxnSpPr>
            <p:cNvPr id="8" name="מחבר ישר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מחבר ישר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קבוצה 14"/>
          <p:cNvGrpSpPr>
            <a:grpSpLocks/>
          </p:cNvGrpSpPr>
          <p:nvPr/>
        </p:nvGrpSpPr>
        <p:grpSpPr bwMode="auto">
          <a:xfrm rot="5400000">
            <a:off x="8667751" y="1371600"/>
            <a:ext cx="131762" cy="128587"/>
            <a:chOff x="6668087" y="1297746"/>
            <a:chExt cx="161840" cy="156602"/>
          </a:xfrm>
        </p:grpSpPr>
        <p:cxnSp>
          <p:nvCxnSpPr>
            <p:cNvPr id="12" name="מחבר ישר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מחבר ישר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מחבר ישר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קבוצה 18"/>
          <p:cNvGrpSpPr>
            <a:grpSpLocks/>
          </p:cNvGrpSpPr>
          <p:nvPr/>
        </p:nvGrpSpPr>
        <p:grpSpPr bwMode="auto">
          <a:xfrm rot="5400000">
            <a:off x="8320087" y="1474788"/>
            <a:ext cx="131763" cy="128588"/>
            <a:chOff x="6668087" y="1297746"/>
            <a:chExt cx="161840" cy="156602"/>
          </a:xfrm>
        </p:grpSpPr>
        <p:cxnSp>
          <p:nvCxnSpPr>
            <p:cNvPr id="16" name="מחבר ישר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מחבר ישר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מחבר ישר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כותרת 1"/>
          <p:cNvSpPr>
            <a:spLocks noGrp="1"/>
          </p:cNvSpPr>
          <p:nvPr>
            <p:ph type="title"/>
          </p:nvPr>
        </p:nvSpPr>
        <p:spPr bwMode="grayWhite">
          <a:xfrm>
            <a:off x="914400" y="441251"/>
            <a:ext cx="6858000" cy="701749"/>
          </a:xfrm>
        </p:spPr>
        <p:txBody>
          <a:bodyPr anchor="b"/>
          <a:lstStyle>
            <a:lvl1pPr algn="l">
              <a:buNone/>
              <a:defRPr sz="2100" b="0"/>
            </a:lvl1pPr>
            <a:extLst/>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he-IL" noProof="0"/>
              <a:t>לחץ על הסמל כדי להוסיף תמונה</a:t>
            </a:r>
            <a:endParaRPr lang="en-US" noProof="0"/>
          </a:p>
        </p:txBody>
      </p:sp>
      <p:sp>
        <p:nvSpPr>
          <p:cNvPr id="4" name="מציין מיקום טקסט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he-IL"/>
              <a:t>לחץ כדי לערוך סגנונות טקסט של תבנית בסיס</a:t>
            </a:r>
          </a:p>
        </p:txBody>
      </p:sp>
      <p:sp>
        <p:nvSpPr>
          <p:cNvPr id="19" name="מציין מיקום של תאריך 4"/>
          <p:cNvSpPr>
            <a:spLocks noGrp="1"/>
          </p:cNvSpPr>
          <p:nvPr>
            <p:ph type="dt" sz="half" idx="10"/>
          </p:nvPr>
        </p:nvSpPr>
        <p:spPr>
          <a:xfrm>
            <a:off x="6477000" y="55563"/>
            <a:ext cx="2133600" cy="365125"/>
          </a:xfrm>
        </p:spPr>
        <p:txBody>
          <a:bodyPr/>
          <a:lstStyle>
            <a:lvl1pPr>
              <a:defRPr/>
            </a:lvl1pPr>
            <a:extLst/>
          </a:lstStyle>
          <a:p>
            <a:fld id="{47C9B81F-C347-4BEF-BFDF-29C42F48304A}" type="datetimeFigureOut">
              <a:rPr lang="en-US" smtClean="0"/>
              <a:pPr/>
              <a:t>3/25/2018</a:t>
            </a:fld>
            <a:endParaRPr lang="en-US"/>
          </a:p>
        </p:txBody>
      </p:sp>
      <p:sp>
        <p:nvSpPr>
          <p:cNvPr id="20" name="מציין מיקום של כותרת תחתונה 5"/>
          <p:cNvSpPr>
            <a:spLocks noGrp="1"/>
          </p:cNvSpPr>
          <p:nvPr>
            <p:ph type="ftr" sz="quarter" idx="11"/>
          </p:nvPr>
        </p:nvSpPr>
        <p:spPr>
          <a:xfrm>
            <a:off x="914400" y="55563"/>
            <a:ext cx="5562600" cy="365125"/>
          </a:xfrm>
        </p:spPr>
        <p:txBody>
          <a:bodyPr/>
          <a:lstStyle>
            <a:lvl1pPr>
              <a:defRPr/>
            </a:lvl1pPr>
            <a:extLst/>
          </a:lstStyle>
          <a:p>
            <a:endParaRPr kumimoji="0" lang="en-US"/>
          </a:p>
        </p:txBody>
      </p:sp>
      <p:sp>
        <p:nvSpPr>
          <p:cNvPr id="21" name="מציין מיקום של מספר שקופית 6"/>
          <p:cNvSpPr>
            <a:spLocks noGrp="1"/>
          </p:cNvSpPr>
          <p:nvPr>
            <p:ph type="sldNum" sz="quarter" idx="12"/>
          </p:nvPr>
        </p:nvSpPr>
        <p:spPr>
          <a:xfrm>
            <a:off x="8610600" y="55563"/>
            <a:ext cx="457200" cy="365125"/>
          </a:xfrm>
        </p:spPr>
        <p:txBody>
          <a:bodyPr/>
          <a:lstStyle>
            <a:lvl1pPr>
              <a:defRPr/>
            </a:lvl1pPr>
            <a:extLst/>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539750" y="512763"/>
            <a:ext cx="8147050" cy="914400"/>
          </a:xfrm>
          <a:prstGeom prst="rect">
            <a:avLst/>
          </a:prstGeom>
        </p:spPr>
        <p:txBody>
          <a:bodyPr vert="horz" wrap="square" lIns="91440" tIns="45720" rIns="91440" bIns="45720" numCol="1" anchor="t" anchorCtr="0" compatLnSpc="1">
            <a:prstTxWarp prst="textNoShape">
              <a:avLst/>
            </a:prstTxWarp>
            <a:noAutofit/>
          </a:bodyPr>
          <a:lstStyle/>
          <a:p>
            <a:pPr lvl="0"/>
            <a:r>
              <a:rPr lang="he-IL"/>
              <a:t>לחץ כדי לערוך סגנון כותרת של תבנית בסיס</a:t>
            </a:r>
          </a:p>
        </p:txBody>
      </p:sp>
      <p:sp>
        <p:nvSpPr>
          <p:cNvPr id="1027" name="מציין מיקום טקסט 12"/>
          <p:cNvSpPr>
            <a:spLocks noGrp="1"/>
          </p:cNvSpPr>
          <p:nvPr>
            <p:ph type="body" idx="1"/>
          </p:nvPr>
        </p:nvSpPr>
        <p:spPr bwMode="auto">
          <a:xfrm>
            <a:off x="539750" y="1784350"/>
            <a:ext cx="814705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4" name="מציין מיקום של תאריך 13"/>
          <p:cNvSpPr>
            <a:spLocks noGrp="1"/>
          </p:cNvSpPr>
          <p:nvPr>
            <p:ph type="dt" sz="half" idx="2"/>
          </p:nvPr>
        </p:nvSpPr>
        <p:spPr>
          <a:xfrm>
            <a:off x="6477000" y="6416675"/>
            <a:ext cx="2133600" cy="365125"/>
          </a:xfrm>
          <a:prstGeom prst="rect">
            <a:avLst/>
          </a:prstGeom>
        </p:spPr>
        <p:txBody>
          <a:bodyPr vert="horz" anchor="b"/>
          <a:lstStyle>
            <a:lvl1pPr algn="r" rtl="1" eaLnBrk="1" latinLnBrk="0" hangingPunct="1">
              <a:spcBef>
                <a:spcPct val="20000"/>
              </a:spcBef>
              <a:buClr>
                <a:schemeClr val="hlink"/>
              </a:buClr>
              <a:buSzPct val="120000"/>
              <a:buFontTx/>
              <a:buChar char="•"/>
              <a:defRPr kumimoji="0" sz="1100">
                <a:solidFill>
                  <a:srgbClr val="FFFF00"/>
                </a:solidFill>
                <a:effectLst>
                  <a:outerShdw blurRad="38100" dist="38100" dir="2700000" algn="tl">
                    <a:srgbClr val="000000">
                      <a:alpha val="43137"/>
                    </a:srgbClr>
                  </a:outerShdw>
                </a:effectLst>
              </a:defRPr>
            </a:lvl1pPr>
            <a:extLst/>
          </a:lstStyle>
          <a:p>
            <a:fld id="{47C9B81F-C347-4BEF-BFDF-29C42F48304A}" type="datetimeFigureOut">
              <a:rPr lang="en-US" smtClean="0"/>
              <a:pPr/>
              <a:t>3/25/2018</a:t>
            </a:fld>
            <a:endParaRPr lang="en-US" dirty="0">
              <a:solidFill>
                <a:schemeClr val="tx2">
                  <a:shade val="90000"/>
                </a:schemeClr>
              </a:solidFill>
            </a:endParaRPr>
          </a:p>
        </p:txBody>
      </p:sp>
      <p:sp>
        <p:nvSpPr>
          <p:cNvPr id="3" name="מציין מיקום של כותרת תחתונה 2"/>
          <p:cNvSpPr>
            <a:spLocks noGrp="1"/>
          </p:cNvSpPr>
          <p:nvPr>
            <p:ph type="ftr" sz="quarter" idx="3"/>
          </p:nvPr>
        </p:nvSpPr>
        <p:spPr>
          <a:xfrm>
            <a:off x="539750" y="6416675"/>
            <a:ext cx="5937250" cy="365125"/>
          </a:xfrm>
          <a:prstGeom prst="rect">
            <a:avLst/>
          </a:prstGeom>
        </p:spPr>
        <p:txBody>
          <a:bodyPr vert="horz" anchor="b"/>
          <a:lstStyle>
            <a:lvl1pPr algn="l" rtl="1" eaLnBrk="1" latinLnBrk="0" hangingPunct="1">
              <a:spcBef>
                <a:spcPct val="20000"/>
              </a:spcBef>
              <a:buClr>
                <a:schemeClr val="hlink"/>
              </a:buClr>
              <a:buSzPct val="120000"/>
              <a:buFontTx/>
              <a:buChar char="•"/>
              <a:defRPr kumimoji="0" sz="1100">
                <a:solidFill>
                  <a:srgbClr val="FFFF00"/>
                </a:solidFill>
                <a:effectLst>
                  <a:outerShdw blurRad="38100" dist="38100" dir="2700000" algn="tl">
                    <a:srgbClr val="000000">
                      <a:alpha val="43137"/>
                    </a:srgbClr>
                  </a:outerShdw>
                </a:effectLst>
              </a:defRPr>
            </a:lvl1pPr>
            <a:extLst/>
          </a:lstStyle>
          <a:p>
            <a:pPr algn="l" eaLnBrk="1" latinLnBrk="0" hangingPunct="1"/>
            <a:endParaRPr kumimoji="0" lang="en-US" dirty="0">
              <a:solidFill>
                <a:schemeClr val="tx2">
                  <a:shade val="90000"/>
                </a:schemeClr>
              </a:solidFill>
            </a:endParaRPr>
          </a:p>
        </p:txBody>
      </p:sp>
      <p:sp>
        <p:nvSpPr>
          <p:cNvPr id="23" name="מציין מיקום של מספר שקופית 22"/>
          <p:cNvSpPr>
            <a:spLocks noGrp="1"/>
          </p:cNvSpPr>
          <p:nvPr>
            <p:ph type="sldNum" sz="quarter" idx="4"/>
          </p:nvPr>
        </p:nvSpPr>
        <p:spPr>
          <a:xfrm>
            <a:off x="8610600" y="6416675"/>
            <a:ext cx="457200" cy="365125"/>
          </a:xfrm>
          <a:prstGeom prst="rect">
            <a:avLst/>
          </a:prstGeom>
        </p:spPr>
        <p:txBody>
          <a:bodyPr vert="horz" anchor="b"/>
          <a:lstStyle>
            <a:lvl1pPr algn="r" rtl="1" eaLnBrk="1" latinLnBrk="0" hangingPunct="1">
              <a:spcBef>
                <a:spcPct val="20000"/>
              </a:spcBef>
              <a:buClr>
                <a:schemeClr val="hlink"/>
              </a:buClr>
              <a:buSzPct val="120000"/>
              <a:buFontTx/>
              <a:buChar char="•"/>
              <a:defRPr kumimoji="0" sz="1200" smtClean="0">
                <a:solidFill>
                  <a:srgbClr val="FFFF00"/>
                </a:solidFill>
                <a:effectLst>
                  <a:outerShdw blurRad="38100" dist="38100" dir="2700000" algn="tl">
                    <a:srgbClr val="000000">
                      <a:alpha val="43137"/>
                    </a:srgbClr>
                  </a:outerShdw>
                </a:effectLst>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tx2"/>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tx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tx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tx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tx2"/>
                      </p:to>
                    </p:animClr>
                  </p:subTnLst>
                </p:cTn>
              </p:par>
            </p:tnLst>
          </p:tmpl>
        </p:tmplLst>
      </p:bldP>
    </p:bldLst>
  </p:timing>
  <p:txStyles>
    <p:titleStyle>
      <a:lvl1pPr algn="ctr" rtl="1" eaLnBrk="1" fontAlgn="base" hangingPunct="1">
        <a:spcBef>
          <a:spcPct val="0"/>
        </a:spcBef>
        <a:spcAft>
          <a:spcPct val="0"/>
        </a:spcAft>
        <a:defRPr sz="3600" kern="1200" spc="-100">
          <a:solidFill>
            <a:srgbClr val="FFFF00"/>
          </a:solidFill>
          <a:latin typeface="+mj-lt"/>
          <a:ea typeface="+mj-ea"/>
          <a:cs typeface="+mj-cs"/>
        </a:defRPr>
      </a:lvl1pPr>
      <a:lvl2pPr algn="ctr" rtl="1" eaLnBrk="1" fontAlgn="base" hangingPunct="1">
        <a:spcBef>
          <a:spcPct val="0"/>
        </a:spcBef>
        <a:spcAft>
          <a:spcPct val="0"/>
        </a:spcAft>
        <a:defRPr sz="3600">
          <a:solidFill>
            <a:srgbClr val="FFFF00"/>
          </a:solidFill>
          <a:latin typeface="Consolas" pitchFamily="49" charset="0"/>
          <a:cs typeface="Arial" pitchFamily="34" charset="0"/>
        </a:defRPr>
      </a:lvl2pPr>
      <a:lvl3pPr algn="ctr" rtl="1" eaLnBrk="1" fontAlgn="base" hangingPunct="1">
        <a:spcBef>
          <a:spcPct val="0"/>
        </a:spcBef>
        <a:spcAft>
          <a:spcPct val="0"/>
        </a:spcAft>
        <a:defRPr sz="3600">
          <a:solidFill>
            <a:srgbClr val="FFFF00"/>
          </a:solidFill>
          <a:latin typeface="Consolas" pitchFamily="49" charset="0"/>
          <a:cs typeface="Arial" pitchFamily="34" charset="0"/>
        </a:defRPr>
      </a:lvl3pPr>
      <a:lvl4pPr algn="ctr" rtl="1" eaLnBrk="1" fontAlgn="base" hangingPunct="1">
        <a:spcBef>
          <a:spcPct val="0"/>
        </a:spcBef>
        <a:spcAft>
          <a:spcPct val="0"/>
        </a:spcAft>
        <a:defRPr sz="3600">
          <a:solidFill>
            <a:srgbClr val="FFFF00"/>
          </a:solidFill>
          <a:latin typeface="Consolas" pitchFamily="49" charset="0"/>
          <a:cs typeface="Arial" pitchFamily="34" charset="0"/>
        </a:defRPr>
      </a:lvl4pPr>
      <a:lvl5pPr algn="ctr" rtl="1" eaLnBrk="1" fontAlgn="base" hangingPunct="1">
        <a:spcBef>
          <a:spcPct val="0"/>
        </a:spcBef>
        <a:spcAft>
          <a:spcPct val="0"/>
        </a:spcAft>
        <a:defRPr sz="3600">
          <a:solidFill>
            <a:srgbClr val="FFFF00"/>
          </a:solidFill>
          <a:latin typeface="Consolas" pitchFamily="49" charset="0"/>
          <a:cs typeface="Arial" pitchFamily="34" charset="0"/>
        </a:defRPr>
      </a:lvl5pPr>
      <a:lvl6pPr marL="457200" algn="ctr" rtl="1" eaLnBrk="1" fontAlgn="base" hangingPunct="1">
        <a:spcBef>
          <a:spcPct val="0"/>
        </a:spcBef>
        <a:spcAft>
          <a:spcPct val="0"/>
        </a:spcAft>
        <a:defRPr sz="3600">
          <a:solidFill>
            <a:srgbClr val="FFFF00"/>
          </a:solidFill>
          <a:latin typeface="Consolas" pitchFamily="49" charset="0"/>
          <a:cs typeface="Arial" pitchFamily="34" charset="0"/>
        </a:defRPr>
      </a:lvl6pPr>
      <a:lvl7pPr marL="914400" algn="ctr" rtl="1" eaLnBrk="1" fontAlgn="base" hangingPunct="1">
        <a:spcBef>
          <a:spcPct val="0"/>
        </a:spcBef>
        <a:spcAft>
          <a:spcPct val="0"/>
        </a:spcAft>
        <a:defRPr sz="3600">
          <a:solidFill>
            <a:srgbClr val="FFFF00"/>
          </a:solidFill>
          <a:latin typeface="Consolas" pitchFamily="49" charset="0"/>
          <a:cs typeface="Arial" pitchFamily="34" charset="0"/>
        </a:defRPr>
      </a:lvl7pPr>
      <a:lvl8pPr marL="1371600" algn="ctr" rtl="1" eaLnBrk="1" fontAlgn="base" hangingPunct="1">
        <a:spcBef>
          <a:spcPct val="0"/>
        </a:spcBef>
        <a:spcAft>
          <a:spcPct val="0"/>
        </a:spcAft>
        <a:defRPr sz="3600">
          <a:solidFill>
            <a:srgbClr val="FFFF00"/>
          </a:solidFill>
          <a:latin typeface="Consolas" pitchFamily="49" charset="0"/>
          <a:cs typeface="Arial" pitchFamily="34" charset="0"/>
        </a:defRPr>
      </a:lvl8pPr>
      <a:lvl9pPr marL="1828800" algn="ctr" rtl="1" eaLnBrk="1" fontAlgn="base" hangingPunct="1">
        <a:spcBef>
          <a:spcPct val="0"/>
        </a:spcBef>
        <a:spcAft>
          <a:spcPct val="0"/>
        </a:spcAft>
        <a:defRPr sz="3600">
          <a:solidFill>
            <a:srgbClr val="FFFF00"/>
          </a:solidFill>
          <a:latin typeface="Consolas" pitchFamily="49" charset="0"/>
          <a:cs typeface="Arial" pitchFamily="34" charset="0"/>
        </a:defRPr>
      </a:lvl9pPr>
      <a:extLst/>
    </p:titleStyle>
    <p:bodyStyle>
      <a:lvl1pPr marL="411163" indent="-342900" algn="r" rtl="1" eaLnBrk="1" fontAlgn="base" hangingPunct="1">
        <a:spcBef>
          <a:spcPts val="700"/>
        </a:spcBef>
        <a:spcAft>
          <a:spcPct val="0"/>
        </a:spcAft>
        <a:buClr>
          <a:srgbClr val="FFFF00"/>
        </a:buClr>
        <a:buSzPct val="95000"/>
        <a:buFont typeface="Wingdings" pitchFamily="2" charset="2"/>
        <a:buChar char=""/>
        <a:defRPr sz="3000" kern="1200">
          <a:solidFill>
            <a:srgbClr val="FFFF00"/>
          </a:solidFill>
          <a:latin typeface="+mn-lt"/>
          <a:ea typeface="+mn-ea"/>
          <a:cs typeface="+mn-cs"/>
        </a:defRPr>
      </a:lvl1pPr>
      <a:lvl2pPr marL="739775" indent="-285750" algn="r" rtl="1" eaLnBrk="1" fontAlgn="base" hangingPunct="1">
        <a:spcBef>
          <a:spcPct val="20000"/>
        </a:spcBef>
        <a:spcAft>
          <a:spcPct val="0"/>
        </a:spcAft>
        <a:buClr>
          <a:srgbClr val="FFFF00"/>
        </a:buClr>
        <a:buSzPct val="90000"/>
        <a:buFont typeface="Wingdings" pitchFamily="2" charset="2"/>
        <a:buChar char=""/>
        <a:defRPr sz="2600" kern="1200">
          <a:solidFill>
            <a:srgbClr val="FFFF00"/>
          </a:solidFill>
          <a:latin typeface="+mn-lt"/>
          <a:ea typeface="+mn-ea"/>
          <a:cs typeface="+mn-cs"/>
        </a:defRPr>
      </a:lvl2pPr>
      <a:lvl3pPr marL="995363" indent="-228600" algn="r" rtl="1" eaLnBrk="1" fontAlgn="base" hangingPunct="1">
        <a:spcBef>
          <a:spcPct val="20000"/>
        </a:spcBef>
        <a:spcAft>
          <a:spcPct val="0"/>
        </a:spcAft>
        <a:buClr>
          <a:srgbClr val="FFFF00"/>
        </a:buClr>
        <a:buFont typeface="Wingdings 2" pitchFamily="18" charset="2"/>
        <a:buChar char=""/>
        <a:defRPr sz="2400" kern="1200">
          <a:solidFill>
            <a:srgbClr val="FFFF00"/>
          </a:solidFill>
          <a:latin typeface="+mn-lt"/>
          <a:ea typeface="+mn-ea"/>
          <a:cs typeface="+mn-cs"/>
        </a:defRPr>
      </a:lvl3pPr>
      <a:lvl4pPr marL="1260475" indent="-228600" algn="r" rtl="1" eaLnBrk="1" fontAlgn="base" hangingPunct="1">
        <a:spcBef>
          <a:spcPct val="20000"/>
        </a:spcBef>
        <a:spcAft>
          <a:spcPct val="0"/>
        </a:spcAft>
        <a:buClr>
          <a:srgbClr val="FFFF00"/>
        </a:buClr>
        <a:buFont typeface="Wingdings 3" pitchFamily="18" charset="2"/>
        <a:buChar char=""/>
        <a:defRPr sz="2200" kern="1200">
          <a:solidFill>
            <a:srgbClr val="FFFF00"/>
          </a:solidFill>
          <a:latin typeface="+mn-lt"/>
          <a:ea typeface="+mn-ea"/>
          <a:cs typeface="+mn-cs"/>
        </a:defRPr>
      </a:lvl4pPr>
      <a:lvl5pPr marL="1481138" indent="-209550" algn="r" rtl="1" eaLnBrk="1" fontAlgn="base" hangingPunct="1">
        <a:spcBef>
          <a:spcPct val="20000"/>
        </a:spcBef>
        <a:spcAft>
          <a:spcPct val="0"/>
        </a:spcAft>
        <a:buClr>
          <a:srgbClr val="FFFF00"/>
        </a:buClr>
        <a:buFont typeface="Wingdings 2" pitchFamily="18" charset="2"/>
        <a:buChar char=""/>
        <a:defRPr sz="2000" kern="1200">
          <a:solidFill>
            <a:srgbClr val="FFFF00"/>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hyperlink" Target="https://goo.gl/SB5MM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PM5-RB3Usd0"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mekorot.co.il/Heb/newsite/Solutions/WaterQualityandSecurity/Pages/TheCentralFilteringFacilityHomePage.aspx" TargetMode="External"/><Relationship Id="rId7" Type="http://schemas.openxmlformats.org/officeDocument/2006/relationships/image" Target="../media/image48.jpeg"/><Relationship Id="rId2" Type="http://schemas.openxmlformats.org/officeDocument/2006/relationships/hyperlink" Target="http://www.mekorot.co.il/Heb/newsite/Projects/TheNewNationalWaterCarrier/Pages/TheNewNationalWaterCarrier.aspx" TargetMode="External"/><Relationship Id="rId1" Type="http://schemas.openxmlformats.org/officeDocument/2006/relationships/slideLayout" Target="../slideLayouts/slideLayout2.xml"/><Relationship Id="rId6" Type="http://schemas.openxmlformats.org/officeDocument/2006/relationships/hyperlink" Target="http://www.mekorot.co.il/Heb/newsite/Projects/Pages/ConnectingAravot.aspx" TargetMode="External"/><Relationship Id="rId5" Type="http://schemas.openxmlformats.org/officeDocument/2006/relationships/hyperlink" Target="http://www.mekorot.co.il/Heb/newsite/Projects/Pages/TheDroughtDrillingProject.aspx" TargetMode="External"/><Relationship Id="rId4" Type="http://schemas.openxmlformats.org/officeDocument/2006/relationships/hyperlink" Target="http://www.mekorot.co.il/Heb/newsite/Projects/Pages/SustainableDevelopmentTheFifthSystem.aspx"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7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7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980728"/>
            <a:ext cx="7851648" cy="1828800"/>
          </a:xfrm>
        </p:spPr>
        <p:txBody>
          <a:bodyPr>
            <a:normAutofit/>
          </a:bodyPr>
          <a:lstStyle/>
          <a:p>
            <a:pPr algn="ctr" rtl="1"/>
            <a:r>
              <a:rPr lang="he-IL" sz="4800" dirty="0"/>
              <a:t>מערכת המים בישראל</a:t>
            </a:r>
          </a:p>
        </p:txBody>
      </p:sp>
      <p:sp>
        <p:nvSpPr>
          <p:cNvPr id="5" name="כותרת משנה 4">
            <a:extLst>
              <a:ext uri="{FF2B5EF4-FFF2-40B4-BE49-F238E27FC236}">
                <a16:creationId xmlns:a16="http://schemas.microsoft.com/office/drawing/2014/main" id="{09E90825-28BE-4FEB-9122-D5D355545D2C}"/>
              </a:ext>
            </a:extLst>
          </p:cNvPr>
          <p:cNvSpPr>
            <a:spLocks noGrp="1"/>
          </p:cNvSpPr>
          <p:nvPr>
            <p:ph type="subTitle" idx="1"/>
          </p:nvPr>
        </p:nvSpPr>
        <p:spPr/>
        <p:txBody>
          <a:bodyPr/>
          <a:lstStyle/>
          <a:p>
            <a:r>
              <a:rPr lang="he-IL" sz="3200" dirty="0"/>
              <a:t>מקורות מים</a:t>
            </a:r>
          </a:p>
          <a:p>
            <a:r>
              <a:rPr lang="he-IL" sz="3200" dirty="0"/>
              <a:t>תמורות במשק המים</a:t>
            </a:r>
          </a:p>
          <a:p>
            <a:r>
              <a:rPr lang="he-IL" sz="3200" dirty="0"/>
              <a:t>זיהום גופי מים</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rot="20702742">
            <a:off x="-372274" y="700873"/>
            <a:ext cx="5626968" cy="1484784"/>
          </a:xfrm>
        </p:spPr>
        <p:txBody>
          <a:bodyPr/>
          <a:lstStyle/>
          <a:p>
            <a:r>
              <a:rPr lang="he-IL" b="1" dirty="0">
                <a:solidFill>
                  <a:schemeClr val="accent4">
                    <a:lumMod val="60000"/>
                    <a:lumOff val="40000"/>
                  </a:schemeClr>
                </a:solidFill>
                <a:latin typeface="David" pitchFamily="34" charset="-79"/>
                <a:cs typeface="David" pitchFamily="34" charset="-79"/>
              </a:rPr>
              <a:t>מפלס המים של הכינרת</a:t>
            </a:r>
          </a:p>
        </p:txBody>
      </p:sp>
      <p:pic>
        <p:nvPicPr>
          <p:cNvPr id="2052" name="Picture 4" descr="https://upload.wikimedia.org/wikipedia/commons/thumb/f/fc/PikiWiki_Israel_11838_the_water_level_surveyor_in_the_sea_of_galilee.jpg/1280px-PikiWiki_Israel_11838_the_water_level_surveyor_in_the_sea_of_galilee.jpg">
            <a:extLst>
              <a:ext uri="{FF2B5EF4-FFF2-40B4-BE49-F238E27FC236}">
                <a16:creationId xmlns:a16="http://schemas.microsoft.com/office/drawing/2014/main" id="{0E787FA2-EB1A-4024-A0E3-CB40986674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32856"/>
            <a:ext cx="6300192" cy="4725144"/>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D9491B81-088F-4334-8528-706495B38F0E}"/>
              </a:ext>
            </a:extLst>
          </p:cNvPr>
          <p:cNvSpPr/>
          <p:nvPr/>
        </p:nvSpPr>
        <p:spPr>
          <a:xfrm>
            <a:off x="-164143" y="2158008"/>
            <a:ext cx="4572000" cy="830997"/>
          </a:xfrm>
          <a:prstGeom prst="rect">
            <a:avLst/>
          </a:prstGeom>
        </p:spPr>
        <p:txBody>
          <a:bodyPr>
            <a:spAutoFit/>
          </a:bodyPr>
          <a:lstStyle/>
          <a:p>
            <a:pPr algn="r" rtl="1"/>
            <a:r>
              <a:rPr lang="he-IL" sz="2400" b="1" dirty="0">
                <a:effectLst>
                  <a:outerShdw blurRad="38100" dist="38100" dir="2700000" algn="tl">
                    <a:srgbClr val="000000">
                      <a:alpha val="43137"/>
                    </a:srgbClr>
                  </a:outerShdw>
                </a:effectLst>
                <a:latin typeface="Arial" panose="020B0604020202020204" pitchFamily="34" charset="0"/>
              </a:rPr>
              <a:t>מיצג המדיד - המודד את מפלס הכנרת באופן דיגיטלי בכל זמן נתון</a:t>
            </a:r>
            <a:endParaRPr lang="he-IL" sz="2400" b="1" dirty="0">
              <a:effectLst>
                <a:outerShdw blurRad="38100" dist="38100" dir="2700000" algn="tl">
                  <a:srgbClr val="000000">
                    <a:alpha val="43137"/>
                  </a:srgbClr>
                </a:outerShdw>
              </a:effectLst>
            </a:endParaRPr>
          </a:p>
        </p:txBody>
      </p:sp>
      <p:grpSp>
        <p:nvGrpSpPr>
          <p:cNvPr id="7" name="קבוצה 6">
            <a:extLst>
              <a:ext uri="{FF2B5EF4-FFF2-40B4-BE49-F238E27FC236}">
                <a16:creationId xmlns:a16="http://schemas.microsoft.com/office/drawing/2014/main" id="{B29B2FD4-A0A8-42BA-A265-20A13A1D5EC6}"/>
              </a:ext>
            </a:extLst>
          </p:cNvPr>
          <p:cNvGrpSpPr/>
          <p:nvPr/>
        </p:nvGrpSpPr>
        <p:grpSpPr>
          <a:xfrm>
            <a:off x="4943758" y="9939"/>
            <a:ext cx="4178335" cy="5156545"/>
            <a:chOff x="4943758" y="9939"/>
            <a:chExt cx="4178335" cy="5156545"/>
          </a:xfrm>
        </p:grpSpPr>
        <p:pic>
          <p:nvPicPr>
            <p:cNvPr id="4" name="תמונה 3">
              <a:extLst>
                <a:ext uri="{FF2B5EF4-FFF2-40B4-BE49-F238E27FC236}">
                  <a16:creationId xmlns:a16="http://schemas.microsoft.com/office/drawing/2014/main" id="{80B26666-CA50-4496-BB9F-0D091E73563F}"/>
                </a:ext>
              </a:extLst>
            </p:cNvPr>
            <p:cNvPicPr>
              <a:picLocks noChangeAspect="1"/>
            </p:cNvPicPr>
            <p:nvPr/>
          </p:nvPicPr>
          <p:blipFill>
            <a:blip r:embed="rId3"/>
            <a:stretch>
              <a:fillRect/>
            </a:stretch>
          </p:blipFill>
          <p:spPr>
            <a:xfrm>
              <a:off x="4943758" y="9939"/>
              <a:ext cx="4178335" cy="4211149"/>
            </a:xfrm>
            <a:prstGeom prst="rect">
              <a:avLst/>
            </a:prstGeom>
          </p:spPr>
        </p:pic>
        <p:sp>
          <p:nvSpPr>
            <p:cNvPr id="6" name="מלבן 5">
              <a:extLst>
                <a:ext uri="{FF2B5EF4-FFF2-40B4-BE49-F238E27FC236}">
                  <a16:creationId xmlns:a16="http://schemas.microsoft.com/office/drawing/2014/main" id="{46A0E777-D0C5-4B33-931F-EB5B58F34CFE}"/>
                </a:ext>
              </a:extLst>
            </p:cNvPr>
            <p:cNvSpPr/>
            <p:nvPr/>
          </p:nvSpPr>
          <p:spPr>
            <a:xfrm>
              <a:off x="6300192" y="4797152"/>
              <a:ext cx="2557110" cy="369332"/>
            </a:xfrm>
            <a:prstGeom prst="rect">
              <a:avLst/>
            </a:prstGeom>
          </p:spPr>
          <p:txBody>
            <a:bodyPr wrap="none">
              <a:spAutoFit/>
            </a:bodyPr>
            <a:lstStyle/>
            <a:p>
              <a:r>
                <a:rPr lang="en-US" dirty="0">
                  <a:solidFill>
                    <a:srgbClr val="444444"/>
                  </a:solidFill>
                  <a:latin typeface="Roboto"/>
                  <a:hlinkClick r:id="rId4"/>
                </a:rPr>
                <a:t>https://goo.gl/SB5MMD</a:t>
              </a:r>
              <a:endParaRPr lang="he-IL" dirty="0"/>
            </a:p>
          </p:txBody>
        </p:sp>
      </p:grpSp>
    </p:spTree>
    <p:extLst>
      <p:ext uri="{BB962C8B-B14F-4D97-AF65-F5344CB8AC3E}">
        <p14:creationId xmlns:p14="http://schemas.microsoft.com/office/powerpoint/2010/main" val="30946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9454FCC3-828B-481B-BF93-C7B44D9EE9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9745"/>
            <a:ext cx="9144000" cy="56785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512064"/>
            <a:ext cx="7772400" cy="914400"/>
          </a:xfrm>
        </p:spPr>
        <p:txBody>
          <a:bodyPr/>
          <a:lstStyle/>
          <a:p>
            <a:r>
              <a:rPr lang="he-IL" b="1" dirty="0">
                <a:solidFill>
                  <a:schemeClr val="accent4">
                    <a:lumMod val="40000"/>
                    <a:lumOff val="60000"/>
                  </a:schemeClr>
                </a:solidFill>
                <a:latin typeface="David" pitchFamily="34" charset="-79"/>
                <a:cs typeface="David" pitchFamily="34" charset="-79"/>
              </a:rPr>
              <a:t>אקווה (אקוויפר) - מי תהום</a:t>
            </a:r>
          </a:p>
        </p:txBody>
      </p:sp>
      <p:pic>
        <p:nvPicPr>
          <p:cNvPr id="3" name="תמונה 2" descr="באר 1.jpg"/>
          <p:cNvPicPr>
            <a:picLocks noChangeAspect="1"/>
          </p:cNvPicPr>
          <p:nvPr/>
        </p:nvPicPr>
        <p:blipFill>
          <a:blip r:embed="rId2" cstate="print"/>
          <a:stretch>
            <a:fillRect/>
          </a:stretch>
        </p:blipFill>
        <p:spPr>
          <a:xfrm>
            <a:off x="1933575" y="1203151"/>
            <a:ext cx="5276850" cy="5610225"/>
          </a:xfrm>
          <a:prstGeom prst="rect">
            <a:avLst/>
          </a:prstGeom>
        </p:spPr>
      </p:pic>
      <p:sp>
        <p:nvSpPr>
          <p:cNvPr id="4" name="TextBox 3"/>
          <p:cNvSpPr txBox="1"/>
          <p:nvPr/>
        </p:nvSpPr>
        <p:spPr>
          <a:xfrm>
            <a:off x="3779912" y="1484784"/>
            <a:ext cx="2448272" cy="369332"/>
          </a:xfrm>
          <a:prstGeom prst="rect">
            <a:avLst/>
          </a:prstGeom>
          <a:noFill/>
        </p:spPr>
        <p:txBody>
          <a:bodyPr wrap="square" rtlCol="1">
            <a:spAutoFit/>
          </a:bodyPr>
          <a:lstStyle/>
          <a:p>
            <a:pPr algn="r" rtl="1"/>
            <a:r>
              <a:rPr lang="he-IL" b="1" dirty="0">
                <a:solidFill>
                  <a:schemeClr val="accent4">
                    <a:lumMod val="40000"/>
                    <a:lumOff val="60000"/>
                  </a:schemeClr>
                </a:solidFill>
                <a:latin typeface="David" pitchFamily="34" charset="-79"/>
                <a:cs typeface="David" pitchFamily="34" charset="-79"/>
              </a:rPr>
              <a:t>פני הקרקע</a:t>
            </a:r>
          </a:p>
        </p:txBody>
      </p:sp>
      <p:grpSp>
        <p:nvGrpSpPr>
          <p:cNvPr id="7" name="קבוצה 10"/>
          <p:cNvGrpSpPr/>
          <p:nvPr/>
        </p:nvGrpSpPr>
        <p:grpSpPr>
          <a:xfrm>
            <a:off x="2555776" y="1124744"/>
            <a:ext cx="1152128" cy="2952328"/>
            <a:chOff x="2555776" y="1124744"/>
            <a:chExt cx="1152128" cy="2952328"/>
          </a:xfrm>
          <a:solidFill>
            <a:schemeClr val="tx1"/>
          </a:solidFill>
        </p:grpSpPr>
        <p:sp>
          <p:nvSpPr>
            <p:cNvPr id="5" name="מלבן 4"/>
            <p:cNvSpPr/>
            <p:nvPr/>
          </p:nvSpPr>
          <p:spPr>
            <a:xfrm>
              <a:off x="2555776" y="1988840"/>
              <a:ext cx="288032" cy="208823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6" name="TextBox 5"/>
            <p:cNvSpPr txBox="1"/>
            <p:nvPr/>
          </p:nvSpPr>
          <p:spPr>
            <a:xfrm>
              <a:off x="2771800" y="1124744"/>
              <a:ext cx="936104" cy="369332"/>
            </a:xfrm>
            <a:prstGeom prst="rect">
              <a:avLst/>
            </a:prstGeom>
            <a:noFill/>
            <a:ln>
              <a:noFill/>
            </a:ln>
          </p:spPr>
          <p:txBody>
            <a:bodyPr wrap="square" rtlCol="1">
              <a:spAutoFit/>
            </a:bodyPr>
            <a:lstStyle/>
            <a:p>
              <a:r>
                <a:rPr lang="he-IL" b="1" dirty="0">
                  <a:solidFill>
                    <a:schemeClr val="bg1"/>
                  </a:solidFill>
                  <a:latin typeface="David" pitchFamily="34" charset="-79"/>
                  <a:cs typeface="David" pitchFamily="34" charset="-79"/>
                </a:rPr>
                <a:t>באר</a:t>
              </a:r>
            </a:p>
          </p:txBody>
        </p:sp>
        <p:cxnSp>
          <p:nvCxnSpPr>
            <p:cNvPr id="8" name="מחבר חץ ישר 7"/>
            <p:cNvCxnSpPr/>
            <p:nvPr/>
          </p:nvCxnSpPr>
          <p:spPr>
            <a:xfrm flipH="1">
              <a:off x="2699792" y="1484784"/>
              <a:ext cx="504056" cy="504056"/>
            </a:xfrm>
            <a:prstGeom prst="straightConnector1">
              <a:avLst/>
            </a:prstGeom>
            <a:grpFill/>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7470" y="571202"/>
            <a:ext cx="6686568" cy="1417638"/>
          </a:xfrm>
        </p:spPr>
        <p:txBody>
          <a:bodyPr/>
          <a:lstStyle/>
          <a:p>
            <a:r>
              <a:rPr lang="he-IL" b="1" dirty="0">
                <a:solidFill>
                  <a:schemeClr val="accent4">
                    <a:lumMod val="40000"/>
                    <a:lumOff val="60000"/>
                  </a:schemeClr>
                </a:solidFill>
                <a:cs typeface="David" pitchFamily="2" charset="-79"/>
              </a:rPr>
              <a:t>האקוות של ישראל</a:t>
            </a:r>
          </a:p>
        </p:txBody>
      </p:sp>
      <p:pic>
        <p:nvPicPr>
          <p:cNvPr id="1026" name="Picture 2" descr="http://www.emwis-il.org/he/Water_context_HE/images/BASI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9256" y="0"/>
            <a:ext cx="3500462" cy="6871782"/>
          </a:xfrm>
          <a:prstGeom prst="rect">
            <a:avLst/>
          </a:prstGeom>
          <a:noFill/>
        </p:spPr>
      </p:pic>
      <p:sp>
        <p:nvSpPr>
          <p:cNvPr id="4" name="TextBox 3"/>
          <p:cNvSpPr txBox="1"/>
          <p:nvPr/>
        </p:nvSpPr>
        <p:spPr>
          <a:xfrm>
            <a:off x="187645" y="1412776"/>
            <a:ext cx="5101140" cy="923330"/>
          </a:xfrm>
          <a:prstGeom prst="rect">
            <a:avLst/>
          </a:prstGeom>
          <a:noFill/>
        </p:spPr>
        <p:txBody>
          <a:bodyPr wrap="none" rtlCol="1">
            <a:spAutoFit/>
          </a:bodyPr>
          <a:lstStyle/>
          <a:p>
            <a:pPr algn="r" rtl="1"/>
            <a:r>
              <a:rPr lang="he-IL" dirty="0"/>
              <a:t>אקוות החוף - חול וכורכר מעל אקוויקלוד חרסית</a:t>
            </a:r>
          </a:p>
          <a:p>
            <a:pPr algn="r" rtl="1"/>
            <a:r>
              <a:rPr lang="he-IL" dirty="0"/>
              <a:t>אקוות ההר - גיר ודולומיט מעל אקוויקלוד </a:t>
            </a:r>
            <a:r>
              <a:rPr lang="he-IL" dirty="0" err="1"/>
              <a:t>קירטון</a:t>
            </a:r>
            <a:r>
              <a:rPr lang="he-IL" dirty="0"/>
              <a:t> </a:t>
            </a:r>
            <a:r>
              <a:rPr lang="he-IL" dirty="0" err="1"/>
              <a:t>וחואר</a:t>
            </a:r>
            <a:endParaRPr lang="he-IL" dirty="0"/>
          </a:p>
          <a:p>
            <a:pPr algn="r" rtl="1"/>
            <a:r>
              <a:rPr lang="he-IL" dirty="0"/>
              <a:t>אקוות הנגב והערבה - "מים מאובנים" - מים מליחים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512064"/>
            <a:ext cx="7772400" cy="914400"/>
          </a:xfrm>
        </p:spPr>
        <p:txBody>
          <a:bodyPr/>
          <a:lstStyle/>
          <a:p>
            <a:r>
              <a:rPr lang="he-IL" sz="3600" dirty="0">
                <a:cs typeface="+mn-cs"/>
              </a:rPr>
              <a:t>אקויפרים עיקריים - מילוי חוזר שנתי (</a:t>
            </a:r>
            <a:r>
              <a:rPr lang="he-IL" sz="3600" dirty="0" err="1">
                <a:cs typeface="+mn-cs"/>
              </a:rPr>
              <a:t>מלמ"ק</a:t>
            </a:r>
            <a:r>
              <a:rPr lang="he-IL" sz="3600" dirty="0">
                <a:cs typeface="+mn-cs"/>
              </a:rPr>
              <a:t>)</a:t>
            </a:r>
            <a:br>
              <a:rPr lang="en-US" sz="3600" dirty="0">
                <a:cs typeface="+mn-cs"/>
              </a:rPr>
            </a:br>
            <a:endParaRPr lang="he-IL" sz="3600" dirty="0">
              <a:cs typeface="+mn-cs"/>
            </a:endParaRPr>
          </a:p>
        </p:txBody>
      </p:sp>
      <p:pic>
        <p:nvPicPr>
          <p:cNvPr id="4" name="Picture 4" descr="מפת אקוויפרים משופרת 2"/>
          <p:cNvPicPr>
            <a:picLocks noChangeAspect="1" noChangeArrowheads="1"/>
          </p:cNvPicPr>
          <p:nvPr/>
        </p:nvPicPr>
        <p:blipFill>
          <a:blip r:embed="rId2" cstate="print"/>
          <a:srcRect/>
          <a:stretch>
            <a:fillRect/>
          </a:stretch>
        </p:blipFill>
        <p:spPr bwMode="auto">
          <a:xfrm>
            <a:off x="1907704" y="1868190"/>
            <a:ext cx="4953000" cy="4729162"/>
          </a:xfrm>
          <a:prstGeom prst="rect">
            <a:avLst/>
          </a:prstGeom>
          <a:noFill/>
          <a:ln w="9525">
            <a:noFill/>
            <a:round/>
            <a:headEnd/>
            <a:tailEnd/>
          </a:ln>
        </p:spPr>
      </p:pic>
      <p:sp>
        <p:nvSpPr>
          <p:cNvPr id="5" name="Text Box 5"/>
          <p:cNvSpPr txBox="1">
            <a:spLocks noChangeArrowheads="1"/>
          </p:cNvSpPr>
          <p:nvPr/>
        </p:nvSpPr>
        <p:spPr bwMode="auto">
          <a:xfrm>
            <a:off x="7092281" y="2924944"/>
            <a:ext cx="1800199" cy="707886"/>
          </a:xfrm>
          <a:prstGeom prst="rect">
            <a:avLst/>
          </a:prstGeom>
          <a:noFill/>
          <a:ln w="9525">
            <a:noFill/>
            <a:miter lim="800000"/>
            <a:headEnd/>
            <a:tailEnd/>
          </a:ln>
        </p:spPr>
        <p:txBody>
          <a:bodyPr wrap="square">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מזרח הגדה המערבית - 325</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Line 6"/>
          <p:cNvSpPr>
            <a:spLocks noChangeShapeType="1"/>
          </p:cNvSpPr>
          <p:nvPr/>
        </p:nvSpPr>
        <p:spPr bwMode="auto">
          <a:xfrm flipH="1">
            <a:off x="4697412" y="3239790"/>
            <a:ext cx="2106835"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7" name="Text Box 7"/>
          <p:cNvSpPr txBox="1">
            <a:spLocks noChangeArrowheads="1"/>
          </p:cNvSpPr>
          <p:nvPr/>
        </p:nvSpPr>
        <p:spPr bwMode="auto">
          <a:xfrm>
            <a:off x="7546032" y="4941168"/>
            <a:ext cx="914400" cy="400110"/>
          </a:xfrm>
          <a:prstGeom prst="rect">
            <a:avLst/>
          </a:prstGeom>
          <a:noFill/>
          <a:ln w="9525">
            <a:noFill/>
            <a:miter lim="800000"/>
            <a:headEnd/>
            <a:tailEnd/>
          </a:ln>
        </p:spPr>
        <p:txBody>
          <a:bodyPr>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נגב</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8" name="Line 8"/>
          <p:cNvSpPr>
            <a:spLocks noChangeShapeType="1"/>
          </p:cNvSpPr>
          <p:nvPr/>
        </p:nvSpPr>
        <p:spPr bwMode="auto">
          <a:xfrm flipH="1">
            <a:off x="4392613" y="5220990"/>
            <a:ext cx="1295400"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9" name="Text Box 9"/>
          <p:cNvSpPr txBox="1">
            <a:spLocks noChangeArrowheads="1"/>
          </p:cNvSpPr>
          <p:nvPr/>
        </p:nvSpPr>
        <p:spPr bwMode="auto">
          <a:xfrm>
            <a:off x="7546032" y="5373216"/>
            <a:ext cx="914400" cy="400110"/>
          </a:xfrm>
          <a:prstGeom prst="rect">
            <a:avLst/>
          </a:prstGeom>
          <a:noFill/>
          <a:ln w="9525">
            <a:noFill/>
            <a:miter lim="800000"/>
            <a:headEnd/>
            <a:tailEnd/>
          </a:ln>
        </p:spPr>
        <p:txBody>
          <a:bodyPr>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ערבה</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10" name="Line 10"/>
          <p:cNvSpPr>
            <a:spLocks noChangeShapeType="1"/>
          </p:cNvSpPr>
          <p:nvPr/>
        </p:nvSpPr>
        <p:spPr bwMode="auto">
          <a:xfrm flipH="1">
            <a:off x="4621213" y="5678190"/>
            <a:ext cx="1066800"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11" name="Line 11"/>
          <p:cNvSpPr>
            <a:spLocks noChangeShapeType="1"/>
          </p:cNvSpPr>
          <p:nvPr/>
        </p:nvSpPr>
        <p:spPr bwMode="auto">
          <a:xfrm flipH="1" flipV="1">
            <a:off x="5688013" y="5220990"/>
            <a:ext cx="228600" cy="228600"/>
          </a:xfrm>
          <a:prstGeom prst="line">
            <a:avLst/>
          </a:prstGeom>
          <a:noFill/>
          <a:ln w="28575">
            <a:solidFill>
              <a:srgbClr val="FF0000"/>
            </a:solidFill>
            <a:round/>
            <a:headEnd/>
            <a:tailEnd/>
          </a:ln>
        </p:spPr>
        <p:txBody>
          <a:bodyPr/>
          <a:lstStyle/>
          <a:p>
            <a:pPr algn="r" rtl="1">
              <a:spcBef>
                <a:spcPct val="50000"/>
              </a:spcBef>
            </a:pPr>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12" name="Line 12"/>
          <p:cNvSpPr>
            <a:spLocks noChangeShapeType="1"/>
          </p:cNvSpPr>
          <p:nvPr/>
        </p:nvSpPr>
        <p:spPr bwMode="auto">
          <a:xfrm flipH="1">
            <a:off x="5688013" y="5449590"/>
            <a:ext cx="228600" cy="228600"/>
          </a:xfrm>
          <a:prstGeom prst="line">
            <a:avLst/>
          </a:prstGeom>
          <a:noFill/>
          <a:ln w="28575">
            <a:solidFill>
              <a:srgbClr val="FF0000"/>
            </a:solidFill>
            <a:round/>
            <a:headEnd/>
            <a:tailEnd/>
          </a:ln>
        </p:spPr>
        <p:txBody>
          <a:bodyPr/>
          <a:lstStyle/>
          <a:p>
            <a:pPr algn="r" rtl="1">
              <a:spcBef>
                <a:spcPct val="50000"/>
              </a:spcBef>
            </a:pPr>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13" name="Line 13"/>
          <p:cNvSpPr>
            <a:spLocks noChangeShapeType="1"/>
          </p:cNvSpPr>
          <p:nvPr/>
        </p:nvSpPr>
        <p:spPr bwMode="auto">
          <a:xfrm>
            <a:off x="5916612" y="5449590"/>
            <a:ext cx="959643" cy="0"/>
          </a:xfrm>
          <a:prstGeom prst="line">
            <a:avLst/>
          </a:prstGeom>
          <a:noFill/>
          <a:ln w="28575">
            <a:solidFill>
              <a:srgbClr val="FF0000"/>
            </a:solidFill>
            <a:round/>
            <a:headEnd/>
            <a:tailEnd/>
          </a:ln>
        </p:spPr>
        <p:txBody>
          <a:bodyPr/>
          <a:lstStyle/>
          <a:p>
            <a:pPr algn="r" rtl="1">
              <a:spcBef>
                <a:spcPct val="50000"/>
              </a:spcBef>
            </a:pPr>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14" name="Text Box 14"/>
          <p:cNvSpPr txBox="1">
            <a:spLocks noChangeArrowheads="1"/>
          </p:cNvSpPr>
          <p:nvPr/>
        </p:nvSpPr>
        <p:spPr bwMode="auto">
          <a:xfrm>
            <a:off x="6533728" y="5199583"/>
            <a:ext cx="990600" cy="461665"/>
          </a:xfrm>
          <a:prstGeom prst="rect">
            <a:avLst/>
          </a:prstGeom>
          <a:noFill/>
          <a:ln w="28575">
            <a:noFill/>
            <a:round/>
            <a:headEnd/>
            <a:tailEnd/>
          </a:ln>
        </p:spPr>
        <p:txBody>
          <a:bodyPr/>
          <a:lstStyle/>
          <a:p>
            <a:pPr algn="r" rtl="1">
              <a:spcBef>
                <a:spcPct val="50000"/>
              </a:spcBef>
            </a:pPr>
            <a:r>
              <a:rPr lang="en-US" sz="2000" dirty="0">
                <a:solidFill>
                  <a:schemeClr val="accent4">
                    <a:lumMod val="40000"/>
                    <a:lumOff val="60000"/>
                  </a:schemeClr>
                </a:solidFill>
                <a:effectLst>
                  <a:outerShdw blurRad="38100" dist="38100" dir="2700000" algn="tl">
                    <a:srgbClr val="000000">
                      <a:alpha val="43137"/>
                    </a:srgbClr>
                  </a:outerShdw>
                </a:effectLst>
              </a:rPr>
              <a:t>70</a:t>
            </a:r>
          </a:p>
        </p:txBody>
      </p:sp>
      <p:sp>
        <p:nvSpPr>
          <p:cNvPr id="15" name="Text Box 15"/>
          <p:cNvSpPr txBox="1">
            <a:spLocks noChangeArrowheads="1"/>
          </p:cNvSpPr>
          <p:nvPr/>
        </p:nvSpPr>
        <p:spPr bwMode="auto">
          <a:xfrm>
            <a:off x="107504" y="1916832"/>
            <a:ext cx="1800200" cy="707886"/>
          </a:xfrm>
          <a:prstGeom prst="rect">
            <a:avLst/>
          </a:prstGeom>
          <a:noFill/>
          <a:ln w="9525">
            <a:noFill/>
            <a:miter lim="800000"/>
            <a:headEnd/>
            <a:tailEnd/>
          </a:ln>
        </p:spPr>
        <p:txBody>
          <a:bodyPr wrap="square">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אקויפר גליל מערבי - 110</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16" name="Line 16"/>
          <p:cNvSpPr>
            <a:spLocks noChangeShapeType="1"/>
          </p:cNvSpPr>
          <p:nvPr/>
        </p:nvSpPr>
        <p:spPr bwMode="auto">
          <a:xfrm flipH="1">
            <a:off x="1835696" y="2249189"/>
            <a:ext cx="2785515" cy="30009"/>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17" name="Text Box 17"/>
          <p:cNvSpPr txBox="1">
            <a:spLocks noChangeArrowheads="1"/>
          </p:cNvSpPr>
          <p:nvPr/>
        </p:nvSpPr>
        <p:spPr bwMode="auto">
          <a:xfrm>
            <a:off x="107504" y="2577098"/>
            <a:ext cx="1800200" cy="707886"/>
          </a:xfrm>
          <a:prstGeom prst="rect">
            <a:avLst/>
          </a:prstGeom>
          <a:noFill/>
          <a:ln w="9525">
            <a:noFill/>
            <a:miter lim="800000"/>
            <a:headEnd/>
            <a:tailEnd/>
          </a:ln>
        </p:spPr>
        <p:txBody>
          <a:bodyPr wrap="square">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אקויפר הכרמל - 25</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18" name="Line 18"/>
          <p:cNvSpPr>
            <a:spLocks noChangeShapeType="1"/>
          </p:cNvSpPr>
          <p:nvPr/>
        </p:nvSpPr>
        <p:spPr bwMode="auto">
          <a:xfrm flipH="1">
            <a:off x="1954213" y="2782590"/>
            <a:ext cx="2438400"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19" name="Text Box 19"/>
          <p:cNvSpPr txBox="1">
            <a:spLocks noChangeArrowheads="1"/>
          </p:cNvSpPr>
          <p:nvPr/>
        </p:nvSpPr>
        <p:spPr bwMode="auto">
          <a:xfrm>
            <a:off x="0" y="3212976"/>
            <a:ext cx="1835697" cy="707886"/>
          </a:xfrm>
          <a:prstGeom prst="rect">
            <a:avLst/>
          </a:prstGeom>
          <a:noFill/>
          <a:ln w="9525">
            <a:noFill/>
            <a:miter lim="800000"/>
            <a:headEnd/>
            <a:tailEnd/>
          </a:ln>
        </p:spPr>
        <p:txBody>
          <a:bodyPr wrap="square">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אקויפר החוף - 250</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20" name="Line 20"/>
          <p:cNvSpPr>
            <a:spLocks noChangeShapeType="1"/>
          </p:cNvSpPr>
          <p:nvPr/>
        </p:nvSpPr>
        <p:spPr bwMode="auto">
          <a:xfrm flipH="1">
            <a:off x="1907703" y="3544590"/>
            <a:ext cx="2332509"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21" name="Text Box 21"/>
          <p:cNvSpPr txBox="1">
            <a:spLocks noChangeArrowheads="1"/>
          </p:cNvSpPr>
          <p:nvPr/>
        </p:nvSpPr>
        <p:spPr bwMode="auto">
          <a:xfrm>
            <a:off x="0" y="4797152"/>
            <a:ext cx="1835696" cy="707886"/>
          </a:xfrm>
          <a:prstGeom prst="rect">
            <a:avLst/>
          </a:prstGeom>
          <a:noFill/>
          <a:ln w="9525">
            <a:noFill/>
            <a:miter lim="800000"/>
            <a:headEnd/>
            <a:tailEnd/>
          </a:ln>
        </p:spPr>
        <p:txBody>
          <a:bodyPr wrap="square">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אקויפר ההר - מים מליחים - 10</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22" name="Line 22"/>
          <p:cNvSpPr>
            <a:spLocks noChangeShapeType="1"/>
          </p:cNvSpPr>
          <p:nvPr/>
        </p:nvSpPr>
        <p:spPr bwMode="auto">
          <a:xfrm flipH="1">
            <a:off x="1907703" y="5144790"/>
            <a:ext cx="2103909"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23" name="Text Box 23"/>
          <p:cNvSpPr txBox="1">
            <a:spLocks noChangeArrowheads="1"/>
          </p:cNvSpPr>
          <p:nvPr/>
        </p:nvSpPr>
        <p:spPr bwMode="auto">
          <a:xfrm>
            <a:off x="6876256" y="3717032"/>
            <a:ext cx="1944216" cy="707886"/>
          </a:xfrm>
          <a:prstGeom prst="rect">
            <a:avLst/>
          </a:prstGeom>
          <a:noFill/>
          <a:ln w="9525">
            <a:noFill/>
            <a:miter lim="800000"/>
            <a:headEnd/>
            <a:tailEnd/>
          </a:ln>
        </p:spPr>
        <p:txBody>
          <a:bodyPr wrap="square">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אקויפר ההר - 350</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24" name="Line 24"/>
          <p:cNvSpPr>
            <a:spLocks noChangeShapeType="1"/>
          </p:cNvSpPr>
          <p:nvPr/>
        </p:nvSpPr>
        <p:spPr bwMode="auto">
          <a:xfrm flipH="1">
            <a:off x="4316412" y="4001790"/>
            <a:ext cx="2487835"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25" name="Text Box 25"/>
          <p:cNvSpPr txBox="1">
            <a:spLocks noChangeArrowheads="1"/>
          </p:cNvSpPr>
          <p:nvPr/>
        </p:nvSpPr>
        <p:spPr bwMode="auto">
          <a:xfrm>
            <a:off x="6876256" y="1988840"/>
            <a:ext cx="1872208" cy="707886"/>
          </a:xfrm>
          <a:prstGeom prst="rect">
            <a:avLst/>
          </a:prstGeom>
          <a:noFill/>
          <a:ln w="9525">
            <a:noFill/>
            <a:miter lim="800000"/>
            <a:headEnd/>
            <a:tailEnd/>
          </a:ln>
        </p:spPr>
        <p:txBody>
          <a:bodyPr wrap="square">
            <a:spAutoFit/>
          </a:bodyPr>
          <a:lstStyle/>
          <a:p>
            <a:pPr algn="r" rtl="1">
              <a:spcBef>
                <a:spcPct val="50000"/>
              </a:spcBef>
            </a:pPr>
            <a:r>
              <a:rPr lang="he-IL" sz="2000" b="0" dirty="0">
                <a:solidFill>
                  <a:schemeClr val="accent4">
                    <a:lumMod val="40000"/>
                    <a:lumOff val="60000"/>
                  </a:schemeClr>
                </a:solidFill>
                <a:effectLst>
                  <a:outerShdw blurRad="38100" dist="38100" dir="2700000" algn="tl">
                    <a:srgbClr val="000000">
                      <a:alpha val="43137"/>
                    </a:srgbClr>
                  </a:outerShdw>
                </a:effectLst>
              </a:rPr>
              <a:t>רמת הגולן והכנרת - 600</a:t>
            </a:r>
            <a:endParaRPr lang="en-US" sz="2000" b="0" dirty="0">
              <a:solidFill>
                <a:schemeClr val="accent4">
                  <a:lumMod val="40000"/>
                  <a:lumOff val="60000"/>
                </a:schemeClr>
              </a:solidFill>
              <a:effectLst>
                <a:outerShdw blurRad="38100" dist="38100" dir="2700000" algn="tl">
                  <a:srgbClr val="000000">
                    <a:alpha val="43137"/>
                  </a:srgbClr>
                </a:outerShdw>
              </a:effectLst>
            </a:endParaRPr>
          </a:p>
        </p:txBody>
      </p:sp>
      <p:sp>
        <p:nvSpPr>
          <p:cNvPr id="26" name="Line 26"/>
          <p:cNvSpPr>
            <a:spLocks noChangeShapeType="1"/>
          </p:cNvSpPr>
          <p:nvPr/>
        </p:nvSpPr>
        <p:spPr bwMode="auto">
          <a:xfrm flipH="1">
            <a:off x="4926011" y="2325390"/>
            <a:ext cx="1878236" cy="0"/>
          </a:xfrm>
          <a:prstGeom prst="line">
            <a:avLst/>
          </a:prstGeom>
          <a:noFill/>
          <a:ln w="28575">
            <a:solidFill>
              <a:srgbClr val="FF0000"/>
            </a:solidFill>
            <a:round/>
            <a:headEnd/>
            <a:tailEnd/>
          </a:ln>
        </p:spPr>
        <p:txBody>
          <a:bodyPr/>
          <a:lstStyle/>
          <a:p>
            <a:pPr algn="r" rtl="1"/>
            <a:endParaRPr lang="he-IL" sz="2000">
              <a:solidFill>
                <a:schemeClr val="accent4">
                  <a:lumMod val="40000"/>
                  <a:lumOff val="60000"/>
                </a:schemeClr>
              </a:solidFill>
              <a:effectLst>
                <a:outerShdw blurRad="38100" dist="38100" dir="2700000" algn="tl">
                  <a:srgbClr val="000000">
                    <a:alpha val="43137"/>
                  </a:srgbClr>
                </a:outerShdw>
              </a:effectLst>
            </a:endParaRPr>
          </a:p>
        </p:txBody>
      </p:sp>
      <p:sp>
        <p:nvSpPr>
          <p:cNvPr id="3" name="אליפסה 2"/>
          <p:cNvSpPr/>
          <p:nvPr/>
        </p:nvSpPr>
        <p:spPr>
          <a:xfrm>
            <a:off x="6860704" y="1916832"/>
            <a:ext cx="2391816" cy="796455"/>
          </a:xfrm>
          <a:prstGeom prst="ellipse">
            <a:avLst/>
          </a:prstGeom>
          <a:noFill/>
          <a:ln w="5715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27" name="אליפסה 26"/>
          <p:cNvSpPr/>
          <p:nvPr/>
        </p:nvSpPr>
        <p:spPr>
          <a:xfrm>
            <a:off x="6898841" y="2780927"/>
            <a:ext cx="2391816" cy="936105"/>
          </a:xfrm>
          <a:prstGeom prst="ellipse">
            <a:avLst/>
          </a:prstGeom>
          <a:noFill/>
          <a:ln w="5715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28" name="אליפסה 27"/>
          <p:cNvSpPr/>
          <p:nvPr/>
        </p:nvSpPr>
        <p:spPr>
          <a:xfrm>
            <a:off x="6885819" y="3664768"/>
            <a:ext cx="2391816" cy="936105"/>
          </a:xfrm>
          <a:prstGeom prst="ellipse">
            <a:avLst/>
          </a:prstGeom>
          <a:noFill/>
          <a:ln w="5715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29" name="אליפסה 28"/>
          <p:cNvSpPr/>
          <p:nvPr/>
        </p:nvSpPr>
        <p:spPr>
          <a:xfrm>
            <a:off x="26467" y="3155488"/>
            <a:ext cx="2391816" cy="936105"/>
          </a:xfrm>
          <a:prstGeom prst="ellipse">
            <a:avLst/>
          </a:prstGeom>
          <a:noFill/>
          <a:ln w="5715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260648"/>
            <a:ext cx="7772400" cy="914400"/>
          </a:xfrm>
        </p:spPr>
        <p:txBody>
          <a:bodyPr/>
          <a:lstStyle/>
          <a:p>
            <a:r>
              <a:rPr lang="he-IL" dirty="0"/>
              <a:t>קו פרשת המים </a:t>
            </a:r>
            <a:r>
              <a:rPr lang="he-IL" dirty="0" err="1"/>
              <a:t>התת</a:t>
            </a:r>
            <a:r>
              <a:rPr lang="he-IL" dirty="0"/>
              <a:t>-קרקעי בהרי יהודה</a:t>
            </a:r>
          </a:p>
        </p:txBody>
      </p:sp>
      <p:pic>
        <p:nvPicPr>
          <p:cNvPr id="9" name="תמונה 8" descr="פרשת.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664" y="1049263"/>
            <a:ext cx="6162174" cy="5692105"/>
          </a:xfrm>
          <a:prstGeom prst="rect">
            <a:avLst/>
          </a:prstGeom>
        </p:spPr>
      </p:pic>
      <p:grpSp>
        <p:nvGrpSpPr>
          <p:cNvPr id="8" name="קבוצה 7"/>
          <p:cNvGrpSpPr/>
          <p:nvPr/>
        </p:nvGrpSpPr>
        <p:grpSpPr>
          <a:xfrm>
            <a:off x="4788024" y="1380891"/>
            <a:ext cx="2563523" cy="2192125"/>
            <a:chOff x="4788024" y="1380891"/>
            <a:chExt cx="2563523" cy="2192125"/>
          </a:xfrm>
        </p:grpSpPr>
        <p:cxnSp>
          <p:nvCxnSpPr>
            <p:cNvPr id="4" name="מחבר חץ ישר 3"/>
            <p:cNvCxnSpPr/>
            <p:nvPr/>
          </p:nvCxnSpPr>
          <p:spPr>
            <a:xfrm>
              <a:off x="6084168" y="1772816"/>
              <a:ext cx="0" cy="18002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 name="מלבן 6"/>
            <p:cNvSpPr/>
            <p:nvPr/>
          </p:nvSpPr>
          <p:spPr>
            <a:xfrm>
              <a:off x="4788024" y="1380891"/>
              <a:ext cx="2563523" cy="369332"/>
            </a:xfrm>
            <a:prstGeom prst="rect">
              <a:avLst/>
            </a:prstGeom>
          </p:spPr>
          <p:txBody>
            <a:bodyPr wrap="none">
              <a:spAutoFit/>
            </a:bodyPr>
            <a:lstStyle/>
            <a:p>
              <a:pPr algn="r" rtl="1"/>
              <a:r>
                <a:rPr lang="he-IL" dirty="0">
                  <a:solidFill>
                    <a:schemeClr val="accent2"/>
                  </a:solidFill>
                </a:rPr>
                <a:t>קו פרשת המים הטופוגרפי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260648"/>
            <a:ext cx="7772400" cy="914400"/>
          </a:xfrm>
        </p:spPr>
        <p:txBody>
          <a:bodyPr/>
          <a:lstStyle/>
          <a:p>
            <a:r>
              <a:rPr lang="he-IL" dirty="0"/>
              <a:t>קו פרשת המים </a:t>
            </a:r>
            <a:r>
              <a:rPr lang="he-IL" dirty="0" err="1"/>
              <a:t>התת</a:t>
            </a:r>
            <a:r>
              <a:rPr lang="he-IL" dirty="0"/>
              <a:t>-קרקעי בהרי יהודה</a:t>
            </a:r>
          </a:p>
        </p:txBody>
      </p:sp>
      <p:pic>
        <p:nvPicPr>
          <p:cNvPr id="10" name="תמונה 9" descr="בית זית.jpg"/>
          <p:cNvPicPr>
            <a:picLocks noChangeAspect="1"/>
          </p:cNvPicPr>
          <p:nvPr/>
        </p:nvPicPr>
        <p:blipFill>
          <a:blip r:embed="rId2" cstate="print"/>
          <a:stretch>
            <a:fillRect/>
          </a:stretch>
        </p:blipFill>
        <p:spPr>
          <a:xfrm>
            <a:off x="467544" y="908720"/>
            <a:ext cx="8280920" cy="5796644"/>
          </a:xfrm>
          <a:prstGeom prst="rect">
            <a:avLst/>
          </a:prstGeom>
        </p:spPr>
      </p:pic>
      <p:grpSp>
        <p:nvGrpSpPr>
          <p:cNvPr id="3" name="קבוצה 10"/>
          <p:cNvGrpSpPr/>
          <p:nvPr/>
        </p:nvGrpSpPr>
        <p:grpSpPr>
          <a:xfrm>
            <a:off x="3399735" y="3789040"/>
            <a:ext cx="3980577" cy="2889612"/>
            <a:chOff x="3399735" y="3789040"/>
            <a:chExt cx="3980577" cy="2889612"/>
          </a:xfrm>
        </p:grpSpPr>
        <p:pic>
          <p:nvPicPr>
            <p:cNvPr id="12" name="תמונה 11" descr="1בית זית.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1880" y="3789040"/>
              <a:ext cx="3744416" cy="2508759"/>
            </a:xfrm>
            <a:prstGeom prst="rect">
              <a:avLst/>
            </a:prstGeom>
          </p:spPr>
        </p:pic>
        <p:sp>
          <p:nvSpPr>
            <p:cNvPr id="13" name="מלבן 12"/>
            <p:cNvSpPr/>
            <p:nvPr/>
          </p:nvSpPr>
          <p:spPr>
            <a:xfrm>
              <a:off x="3399735" y="6309320"/>
              <a:ext cx="3980577" cy="369332"/>
            </a:xfrm>
            <a:prstGeom prst="rect">
              <a:avLst/>
            </a:prstGeom>
          </p:spPr>
          <p:txBody>
            <a:bodyPr wrap="none">
              <a:spAutoFit/>
            </a:bodyPr>
            <a:lstStyle/>
            <a:p>
              <a:r>
                <a:rPr lang="he-IL" b="1" dirty="0">
                  <a:solidFill>
                    <a:schemeClr val="bg1"/>
                  </a:solidFill>
                </a:rPr>
                <a:t>תצלום אוויר של המאגר בסוף חורף 2006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מפץ ב.jpg"/>
          <p:cNvPicPr>
            <a:picLocks noChangeAspect="1"/>
          </p:cNvPicPr>
          <p:nvPr/>
        </p:nvPicPr>
        <p:blipFill>
          <a:blip r:embed="rId2" cstate="print"/>
          <a:stretch>
            <a:fillRect/>
          </a:stretch>
        </p:blipFill>
        <p:spPr>
          <a:xfrm>
            <a:off x="0" y="721458"/>
            <a:ext cx="9144000" cy="6124575"/>
          </a:xfrm>
          <a:prstGeom prst="rect">
            <a:avLst/>
          </a:prstGeom>
        </p:spPr>
      </p:pic>
      <p:sp>
        <p:nvSpPr>
          <p:cNvPr id="9" name="כותרת 1"/>
          <p:cNvSpPr txBox="1">
            <a:spLocks/>
          </p:cNvSpPr>
          <p:nvPr/>
        </p:nvSpPr>
        <p:spPr>
          <a:xfrm>
            <a:off x="685800" y="9330"/>
            <a:ext cx="7772400" cy="914400"/>
          </a:xfrm>
          <a:prstGeom prst="rect">
            <a:avLst/>
          </a:prstGeom>
        </p:spPr>
        <p:txBody>
          <a:bodyPr vert="horz" wrap="square" lIns="91440" tIns="45720" rIns="91440" bIns="45720" numCol="1" anchor="t" anchorCtr="0" compatLnSpc="1">
            <a:prstTxWarp prst="textNoShape">
              <a:avLst/>
            </a:prstTxWarp>
            <a:no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4000" b="0" i="0" u="none" strike="noStrike" kern="1200" cap="none" spc="-100" normalizeH="0" baseline="0" noProof="0" dirty="0">
                <a:ln>
                  <a:noFill/>
                </a:ln>
                <a:solidFill>
                  <a:srgbClr val="FFFF00"/>
                </a:solidFill>
                <a:effectLst/>
                <a:uLnTx/>
                <a:uFillTx/>
                <a:latin typeface="+mj-lt"/>
                <a:ea typeface="+mj-ea"/>
                <a:cs typeface="+mj-cs"/>
              </a:rPr>
              <a:t>מקומו של מאגר בית זית שבנחל שורק</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פרשת מים ראשית.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538291" cy="6858000"/>
          </a:xfrm>
          <a:prstGeom prst="rect">
            <a:avLst/>
          </a:prstGeom>
        </p:spPr>
      </p:pic>
      <p:pic>
        <p:nvPicPr>
          <p:cNvPr id="4" name="תמונה 3" descr="פרשה.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9584" y="2420888"/>
            <a:ext cx="6594416" cy="3600400"/>
          </a:xfrm>
          <a:prstGeom prst="rect">
            <a:avLst/>
          </a:prstGeom>
        </p:spPr>
      </p:pic>
      <p:sp>
        <p:nvSpPr>
          <p:cNvPr id="5" name="כותרת 1"/>
          <p:cNvSpPr>
            <a:spLocks noGrp="1"/>
          </p:cNvSpPr>
          <p:nvPr>
            <p:ph type="title"/>
          </p:nvPr>
        </p:nvSpPr>
        <p:spPr>
          <a:xfrm>
            <a:off x="2627784" y="512064"/>
            <a:ext cx="6059016" cy="914400"/>
          </a:xfrm>
        </p:spPr>
        <p:txBody>
          <a:bodyPr/>
          <a:lstStyle/>
          <a:p>
            <a:r>
              <a:rPr lang="he-IL" dirty="0"/>
              <a:t>קו פרשת המים העיקרי בישראל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496" y="188640"/>
            <a:ext cx="9073008" cy="864096"/>
          </a:xfrm>
        </p:spPr>
        <p:txBody>
          <a:bodyPr/>
          <a:lstStyle/>
          <a:p>
            <a:r>
              <a:rPr lang="he-IL" dirty="0"/>
              <a:t>נחלים עיקריים בישראל</a:t>
            </a:r>
          </a:p>
        </p:txBody>
      </p:sp>
      <p:pic>
        <p:nvPicPr>
          <p:cNvPr id="5" name="תמונה 4" descr="נחלים צפון.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893151"/>
            <a:ext cx="4139952" cy="5964849"/>
          </a:xfrm>
          <a:prstGeom prst="rect">
            <a:avLst/>
          </a:prstGeom>
        </p:spPr>
      </p:pic>
      <p:pic>
        <p:nvPicPr>
          <p:cNvPr id="6" name="תמונה 5" descr="נחלים דרום.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908720"/>
            <a:ext cx="4463989" cy="5949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sc.wcdn.co.il/archive/1302999-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כותרת 1"/>
          <p:cNvSpPr>
            <a:spLocks noGrp="1"/>
          </p:cNvSpPr>
          <p:nvPr>
            <p:ph type="title"/>
          </p:nvPr>
        </p:nvSpPr>
        <p:spPr/>
        <p:txBody>
          <a:bodyPr/>
          <a:lstStyle/>
          <a:p>
            <a:r>
              <a:rPr lang="he-IL" b="1" dirty="0">
                <a:cs typeface="David" pitchFamily="2" charset="-79"/>
              </a:rPr>
              <a:t>מבוא:</a:t>
            </a:r>
            <a:br>
              <a:rPr lang="he-IL" b="1" dirty="0">
                <a:cs typeface="David" pitchFamily="2" charset="-79"/>
              </a:rPr>
            </a:br>
            <a:r>
              <a:rPr lang="he-IL" b="1" dirty="0">
                <a:cs typeface="David" pitchFamily="2" charset="-79"/>
              </a:rPr>
              <a:t>סרטון "3 דקות על מים"</a:t>
            </a:r>
          </a:p>
        </p:txBody>
      </p:sp>
      <p:sp>
        <p:nvSpPr>
          <p:cNvPr id="3" name="TextBox 2">
            <a:hlinkClick r:id="rId3"/>
          </p:cNvPr>
          <p:cNvSpPr txBox="1"/>
          <p:nvPr/>
        </p:nvSpPr>
        <p:spPr>
          <a:xfrm>
            <a:off x="1187624" y="4725144"/>
            <a:ext cx="6897002" cy="400110"/>
          </a:xfrm>
          <a:prstGeom prst="rect">
            <a:avLst/>
          </a:prstGeom>
          <a:noFill/>
        </p:spPr>
        <p:txBody>
          <a:bodyPr wrap="square" rtlCol="1">
            <a:spAutoFit/>
          </a:bodyPr>
          <a:lstStyle/>
          <a:p>
            <a:r>
              <a:rPr lang="en-US" sz="2000" b="1" dirty="0">
                <a:solidFill>
                  <a:srgbClr val="FF0000"/>
                </a:solidFill>
                <a:cs typeface="David" pitchFamily="2" charset="-79"/>
              </a:rPr>
              <a:t>http://www.youtube.com/watch?v=PM5-RB3Usd0</a:t>
            </a:r>
            <a:endParaRPr lang="he-IL" sz="2000" b="1" dirty="0">
              <a:solidFill>
                <a:srgbClr val="FF0000"/>
              </a:solidFill>
              <a:cs typeface="David"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779912" y="512064"/>
            <a:ext cx="4906888" cy="914400"/>
          </a:xfrm>
        </p:spPr>
        <p:txBody>
          <a:bodyPr/>
          <a:lstStyle/>
          <a:p>
            <a:r>
              <a:rPr lang="he-IL" dirty="0"/>
              <a:t>אגני הניקוז העיקריים</a:t>
            </a:r>
          </a:p>
        </p:txBody>
      </p:sp>
      <p:pic>
        <p:nvPicPr>
          <p:cNvPr id="3" name="תמונה 2" descr="אגני ניקוז עיקריים.jpg"/>
          <p:cNvPicPr>
            <a:picLocks noChangeAspect="1"/>
          </p:cNvPicPr>
          <p:nvPr/>
        </p:nvPicPr>
        <p:blipFill>
          <a:blip r:embed="rId2" cstate="print"/>
          <a:stretch>
            <a:fillRect/>
          </a:stretch>
        </p:blipFill>
        <p:spPr>
          <a:xfrm>
            <a:off x="467544" y="183394"/>
            <a:ext cx="3384376" cy="65092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מעיינות ישראל</a:t>
            </a:r>
          </a:p>
        </p:txBody>
      </p:sp>
      <p:sp>
        <p:nvSpPr>
          <p:cNvPr id="3" name="מציין מיקום תוכן 2"/>
          <p:cNvSpPr>
            <a:spLocks noGrp="1"/>
          </p:cNvSpPr>
          <p:nvPr>
            <p:ph idx="1"/>
          </p:nvPr>
        </p:nvSpPr>
        <p:spPr>
          <a:xfrm>
            <a:off x="539750" y="1340768"/>
            <a:ext cx="8147050" cy="5015582"/>
          </a:xfrm>
        </p:spPr>
        <p:txBody>
          <a:bodyPr/>
          <a:lstStyle/>
          <a:p>
            <a:r>
              <a:rPr lang="he-IL" sz="2800" dirty="0"/>
              <a:t>מרבית מי המעיינות בישראל נתפסים ע"י חברת "מקורות" עוד במקורות עצמם ואינם זורמים באפיקי הנחלים</a:t>
            </a:r>
          </a:p>
          <a:p>
            <a:r>
              <a:rPr lang="he-IL" sz="2800" dirty="0"/>
              <a:t>מעינות עיקריים:</a:t>
            </a:r>
          </a:p>
          <a:p>
            <a:pPr lvl="1"/>
            <a:r>
              <a:rPr lang="he-IL" sz="2400" dirty="0"/>
              <a:t>מעיינות הדן - מאקוות החרמון, זורמים ברובם לנחל דן שנשפך לירדן העליון וממנו לכנרת</a:t>
            </a:r>
          </a:p>
          <a:p>
            <a:pPr lvl="1"/>
            <a:r>
              <a:rPr lang="he-IL" sz="2400" dirty="0"/>
              <a:t>מעיינות הירקון - מאקוות ההר, מגיחים באזור ראש העין, נתפסים ומוזרמים לצפון הנגב</a:t>
            </a:r>
          </a:p>
          <a:p>
            <a:pPr lvl="1"/>
            <a:r>
              <a:rPr lang="he-IL" sz="2400" dirty="0"/>
              <a:t>מעיין הסחנה (גן השלושה)  - נחל עמל</a:t>
            </a:r>
          </a:p>
          <a:p>
            <a:pPr lvl="1"/>
            <a:r>
              <a:rPr lang="he-IL" sz="2400" dirty="0"/>
              <a:t>מעיין עין גדי - נחל דוד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מי שטפונות</a:t>
            </a:r>
          </a:p>
        </p:txBody>
      </p:sp>
      <p:sp>
        <p:nvSpPr>
          <p:cNvPr id="3" name="מציין מיקום תוכן 2"/>
          <p:cNvSpPr>
            <a:spLocks noGrp="1"/>
          </p:cNvSpPr>
          <p:nvPr>
            <p:ph idx="1"/>
          </p:nvPr>
        </p:nvSpPr>
        <p:spPr>
          <a:xfrm>
            <a:off x="539750" y="1124744"/>
            <a:ext cx="8147050" cy="4572000"/>
          </a:xfrm>
        </p:spPr>
        <p:txBody>
          <a:bodyPr/>
          <a:lstStyle/>
          <a:p>
            <a:r>
              <a:rPr lang="he-IL" sz="2800" dirty="0"/>
              <a:t>שיטפון - שטף מים חזק, בדרך כלל פתאומי, הנוצר בנחלים ומתקדם במהירות לעבר אזור השפך שלהם</a:t>
            </a:r>
          </a:p>
          <a:p>
            <a:pPr lvl="1"/>
            <a:r>
              <a:rPr lang="he-IL" sz="2400" dirty="0"/>
              <a:t>לעיתים מי השיטפון עולים מעל גדות הנחל ומציפים שטחים נרחבים</a:t>
            </a:r>
          </a:p>
          <a:p>
            <a:pPr lvl="1"/>
            <a:r>
              <a:rPr lang="he-IL" sz="2400" dirty="0"/>
              <a:t>שיטפונות הנם ארוע בעל עוצמה אדירה ומסוכן</a:t>
            </a:r>
          </a:p>
        </p:txBody>
      </p:sp>
      <p:pic>
        <p:nvPicPr>
          <p:cNvPr id="4" name="תמונה 3" descr="שטפון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3717032"/>
            <a:ext cx="4469132" cy="2976761"/>
          </a:xfrm>
          <a:prstGeom prst="rect">
            <a:avLst/>
          </a:prstGeom>
        </p:spPr>
      </p:pic>
      <p:pic>
        <p:nvPicPr>
          <p:cNvPr id="5" name="תמונה 4" descr="שטפון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3765376"/>
            <a:ext cx="4355976" cy="2903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תפיסת מי שיטפונות בנחל הבשור</a:t>
            </a:r>
          </a:p>
        </p:txBody>
      </p:sp>
      <p:pic>
        <p:nvPicPr>
          <p:cNvPr id="3" name="תמונה 2" descr="בשור.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854691" y="-54490"/>
            <a:ext cx="5642530" cy="8001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332656"/>
            <a:ext cx="7772400" cy="756696"/>
          </a:xfrm>
        </p:spPr>
        <p:txBody>
          <a:bodyPr/>
          <a:lstStyle/>
          <a:p>
            <a:r>
              <a:rPr lang="he-IL" dirty="0"/>
              <a:t>אגירת מי שטפונות בנחל הבשור</a:t>
            </a:r>
          </a:p>
        </p:txBody>
      </p:sp>
      <p:pic>
        <p:nvPicPr>
          <p:cNvPr id="3" name="תמונה 2" descr="הבשור.jpg"/>
          <p:cNvPicPr>
            <a:picLocks noChangeAspect="1"/>
          </p:cNvPicPr>
          <p:nvPr/>
        </p:nvPicPr>
        <p:blipFill>
          <a:blip r:embed="rId2" cstate="print"/>
          <a:stretch>
            <a:fillRect/>
          </a:stretch>
        </p:blipFill>
        <p:spPr>
          <a:xfrm>
            <a:off x="899592" y="1116568"/>
            <a:ext cx="7488832" cy="5624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lvl="1"/>
            <a:endParaRPr lang="he-IL" dirty="0"/>
          </a:p>
        </p:txBody>
      </p:sp>
      <p:sp>
        <p:nvSpPr>
          <p:cNvPr id="2" name="כותרת 1"/>
          <p:cNvSpPr>
            <a:spLocks noGrp="1"/>
          </p:cNvSpPr>
          <p:nvPr>
            <p:ph type="title"/>
          </p:nvPr>
        </p:nvSpPr>
        <p:spPr/>
        <p:txBody>
          <a:bodyPr>
            <a:normAutofit fontScale="90000"/>
          </a:bodyPr>
          <a:lstStyle/>
          <a:p>
            <a:r>
              <a:rPr lang="he-IL" dirty="0"/>
              <a:t>מפעלי</a:t>
            </a:r>
            <a:r>
              <a:rPr lang="he-IL" baseline="0" dirty="0"/>
              <a:t> נחל מנשה</a:t>
            </a:r>
            <a:br>
              <a:rPr lang="he-IL" dirty="0"/>
            </a:br>
            <a:endParaRPr lang="he-IL" dirty="0"/>
          </a:p>
        </p:txBody>
      </p:sp>
      <p:grpSp>
        <p:nvGrpSpPr>
          <p:cNvPr id="4" name="קבוצה 5"/>
          <p:cNvGrpSpPr/>
          <p:nvPr/>
        </p:nvGrpSpPr>
        <p:grpSpPr>
          <a:xfrm>
            <a:off x="144015" y="0"/>
            <a:ext cx="8892481" cy="6858000"/>
            <a:chOff x="539553" y="336820"/>
            <a:chExt cx="8352928" cy="6521180"/>
          </a:xfrm>
        </p:grpSpPr>
        <p:pic>
          <p:nvPicPr>
            <p:cNvPr id="5122" name="Picture 2" descr="http://upload.wikimedia.org/wikipedia/commons/b/b4/Nahalei_Menashe_Water_Project_map_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3" y="336820"/>
              <a:ext cx="8352928" cy="6521180"/>
            </a:xfrm>
            <a:prstGeom prst="rect">
              <a:avLst/>
            </a:prstGeom>
            <a:noFill/>
          </p:spPr>
        </p:pic>
        <p:sp>
          <p:nvSpPr>
            <p:cNvPr id="5" name="מלבן 4"/>
            <p:cNvSpPr/>
            <p:nvPr/>
          </p:nvSpPr>
          <p:spPr>
            <a:xfrm>
              <a:off x="4466075" y="548680"/>
              <a:ext cx="2669320" cy="523220"/>
            </a:xfrm>
            <a:prstGeom prst="rect">
              <a:avLst/>
            </a:prstGeom>
          </p:spPr>
          <p:txBody>
            <a:bodyPr wrap="none">
              <a:spAutoFit/>
            </a:bodyPr>
            <a:lstStyle/>
            <a:p>
              <a:pPr algn="ctr" rtl="1"/>
              <a:r>
                <a:rPr lang="he-IL" sz="2800" b="1" dirty="0">
                  <a:cs typeface="+mj-cs"/>
                </a:rPr>
                <a:t>מפעל נחלי מנשה</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המוביל הארצי</a:t>
            </a:r>
          </a:p>
        </p:txBody>
      </p:sp>
      <p:pic>
        <p:nvPicPr>
          <p:cNvPr id="4" name="תמונה 3" descr="המוביל הארצי.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9825" y="1386997"/>
            <a:ext cx="6360567" cy="52823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2800" b="1" dirty="0"/>
              <a:t>מוביל המים הארצי הראשון נבנה בעיר דוד  ממעיין </a:t>
            </a:r>
            <a:r>
              <a:rPr lang="he-IL" sz="2800" b="1" dirty="0" err="1"/>
              <a:t>הגיחון</a:t>
            </a:r>
            <a:r>
              <a:rPr lang="he-IL" sz="2800" b="1" dirty="0"/>
              <a:t> דרך נקבת השילוח לבריכת השילוח</a:t>
            </a:r>
            <a:endParaRPr lang="he-IL" sz="2800" dirty="0"/>
          </a:p>
        </p:txBody>
      </p:sp>
      <p:pic>
        <p:nvPicPr>
          <p:cNvPr id="4" name="Picture 2" descr="C:\Users\Amnon\Desktop\תמונות\תמונות.jpg"/>
          <p:cNvPicPr>
            <a:picLocks noChangeAspect="1" noChangeArrowheads="1"/>
          </p:cNvPicPr>
          <p:nvPr/>
        </p:nvPicPr>
        <p:blipFill>
          <a:blip r:embed="rId2" cstate="print"/>
          <a:srcRect/>
          <a:stretch>
            <a:fillRect/>
          </a:stretch>
        </p:blipFill>
        <p:spPr bwMode="auto">
          <a:xfrm>
            <a:off x="395536" y="1412776"/>
            <a:ext cx="8467725" cy="51625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91880" y="44624"/>
            <a:ext cx="5194920" cy="1143000"/>
          </a:xfrm>
        </p:spPr>
        <p:txBody>
          <a:bodyPr/>
          <a:lstStyle/>
          <a:p>
            <a:r>
              <a:rPr lang="he-IL" dirty="0"/>
              <a:t>המוביל הארצי</a:t>
            </a:r>
          </a:p>
        </p:txBody>
      </p:sp>
      <p:sp>
        <p:nvSpPr>
          <p:cNvPr id="3" name="מציין מיקום תוכן 2"/>
          <p:cNvSpPr>
            <a:spLocks noGrp="1"/>
          </p:cNvSpPr>
          <p:nvPr>
            <p:ph idx="1"/>
          </p:nvPr>
        </p:nvSpPr>
        <p:spPr>
          <a:xfrm>
            <a:off x="4139952" y="692696"/>
            <a:ext cx="4896544" cy="4972440"/>
          </a:xfrm>
        </p:spPr>
        <p:txBody>
          <a:bodyPr>
            <a:normAutofit/>
          </a:bodyPr>
          <a:lstStyle/>
          <a:p>
            <a:r>
              <a:rPr lang="he-IL" sz="2400" dirty="0"/>
              <a:t>העורק הראשי של מפעל המים הארצי של מדינת ישראל, משולבים בו רוב מפעלי המים במדינה</a:t>
            </a:r>
          </a:p>
          <a:p>
            <a:r>
              <a:rPr lang="he-IL" sz="2400" dirty="0"/>
              <a:t>משמש לוויסות אספקת המים בארץ</a:t>
            </a:r>
          </a:p>
          <a:p>
            <a:r>
              <a:rPr lang="he-IL" sz="2400" dirty="0"/>
              <a:t>מאפשר ניצול יעיל של מקורות המים והעברתם מהצפון הגשום אל המרכז והדרום הדלים במים</a:t>
            </a:r>
          </a:p>
          <a:p>
            <a:r>
              <a:rPr lang="he-IL" sz="2400" dirty="0"/>
              <a:t>מתחיל מהכנרת ואורכו כ-130 ק"מ</a:t>
            </a:r>
          </a:p>
          <a:p>
            <a:r>
              <a:rPr lang="he-IL" sz="2400" dirty="0"/>
              <a:t>תכנון והקמה - 1952-1964</a:t>
            </a:r>
          </a:p>
        </p:txBody>
      </p:sp>
      <p:pic>
        <p:nvPicPr>
          <p:cNvPr id="5" name="תמונה 4" descr="מוביל.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0"/>
            <a:ext cx="4257223" cy="6858000"/>
          </a:xfrm>
          <a:prstGeom prst="rect">
            <a:avLst/>
          </a:prstGeom>
        </p:spPr>
      </p:pic>
      <p:pic>
        <p:nvPicPr>
          <p:cNvPr id="6" name="תמונה 5" descr="חתך.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4365104"/>
            <a:ext cx="4716016" cy="2476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מוביל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4008" y="3068960"/>
            <a:ext cx="4499992" cy="3789039"/>
          </a:xfrm>
          <a:prstGeom prst="rect">
            <a:avLst/>
          </a:prstGeom>
        </p:spPr>
      </p:pic>
      <p:pic>
        <p:nvPicPr>
          <p:cNvPr id="3" name="תמונה 2" descr="אשכול.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3068959"/>
          </a:xfrm>
          <a:prstGeom prst="rect">
            <a:avLst/>
          </a:prstGeom>
        </p:spPr>
      </p:pic>
      <p:pic>
        <p:nvPicPr>
          <p:cNvPr id="5" name="תמונה 4" descr="ספיר.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4571999" cy="3212976"/>
          </a:xfrm>
          <a:prstGeom prst="rect">
            <a:avLst/>
          </a:prstGeom>
        </p:spPr>
      </p:pic>
      <p:pic>
        <p:nvPicPr>
          <p:cNvPr id="7" name="תמונה 6" descr="אשכול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212976"/>
            <a:ext cx="4644008" cy="36450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46741"/>
            <a:ext cx="8229600" cy="1143000"/>
          </a:xfrm>
        </p:spPr>
        <p:txBody>
          <a:bodyPr/>
          <a:lstStyle/>
          <a:p>
            <a:r>
              <a:rPr lang="he-IL" b="1" dirty="0">
                <a:effectLst>
                  <a:outerShdw blurRad="38100" dist="38100" dir="2700000" algn="tl">
                    <a:srgbClr val="000000">
                      <a:alpha val="43137"/>
                    </a:srgbClr>
                  </a:outerShdw>
                </a:effectLst>
                <a:latin typeface="David" pitchFamily="34" charset="-79"/>
                <a:cs typeface="David" pitchFamily="34" charset="-79"/>
              </a:rPr>
              <a:t>דרכם של המים</a:t>
            </a:r>
          </a:p>
        </p:txBody>
      </p:sp>
      <p:grpSp>
        <p:nvGrpSpPr>
          <p:cNvPr id="5" name="קבוצה 15"/>
          <p:cNvGrpSpPr/>
          <p:nvPr/>
        </p:nvGrpSpPr>
        <p:grpSpPr>
          <a:xfrm>
            <a:off x="6948264" y="188640"/>
            <a:ext cx="2051720" cy="5468768"/>
            <a:chOff x="6948264" y="188640"/>
            <a:chExt cx="2051720" cy="5468768"/>
          </a:xfrm>
        </p:grpSpPr>
        <p:pic>
          <p:nvPicPr>
            <p:cNvPr id="174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188640"/>
              <a:ext cx="2051720" cy="546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48264" y="192485"/>
              <a:ext cx="1512168" cy="646331"/>
            </a:xfrm>
            <a:prstGeom prst="rect">
              <a:avLst/>
            </a:prstGeom>
            <a:gradFill>
              <a:gsLst>
                <a:gs pos="0">
                  <a:srgbClr val="FFFF00">
                    <a:alpha val="49000"/>
                  </a:srgb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pPr marL="182563" indent="-182563" algn="r" rtl="1"/>
              <a:r>
                <a:rPr lang="he-IL" b="1" dirty="0">
                  <a:solidFill>
                    <a:srgbClr val="FF0000"/>
                  </a:solidFill>
                  <a:effectLst>
                    <a:outerShdw blurRad="38100" dist="38100" dir="2700000" algn="tl">
                      <a:srgbClr val="000000">
                        <a:alpha val="43137"/>
                      </a:srgbClr>
                    </a:outerShdw>
                  </a:effectLst>
                  <a:latin typeface="David" pitchFamily="34" charset="-79"/>
                  <a:cs typeface="David" pitchFamily="34" charset="-79"/>
                </a:rPr>
                <a:t>1. מציאת מקורות מים</a:t>
              </a:r>
            </a:p>
          </p:txBody>
        </p:sp>
      </p:grpSp>
      <p:grpSp>
        <p:nvGrpSpPr>
          <p:cNvPr id="6" name="קבוצה 11"/>
          <p:cNvGrpSpPr/>
          <p:nvPr/>
        </p:nvGrpSpPr>
        <p:grpSpPr>
          <a:xfrm>
            <a:off x="755576" y="1124744"/>
            <a:ext cx="2778498" cy="2222798"/>
            <a:chOff x="1835696" y="1772816"/>
            <a:chExt cx="2778498" cy="2222798"/>
          </a:xfrm>
        </p:grpSpPr>
        <p:pic>
          <p:nvPicPr>
            <p:cNvPr id="17415"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35696" y="1772816"/>
              <a:ext cx="2778498" cy="222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11760" y="3573016"/>
              <a:ext cx="2057772" cy="369332"/>
            </a:xfrm>
            <a:prstGeom prst="rect">
              <a:avLst/>
            </a:prstGeom>
            <a:gradFill>
              <a:gsLst>
                <a:gs pos="0">
                  <a:srgbClr val="FFFF00">
                    <a:alpha val="49000"/>
                  </a:srgb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pPr algn="r" rtl="1"/>
              <a:r>
                <a:rPr lang="he-IL" b="1" dirty="0">
                  <a:solidFill>
                    <a:srgbClr val="FF0000"/>
                  </a:solidFill>
                  <a:effectLst>
                    <a:outerShdw blurRad="38100" dist="38100" dir="2700000" algn="tl">
                      <a:srgbClr val="000000">
                        <a:alpha val="43137"/>
                      </a:srgbClr>
                    </a:outerShdw>
                  </a:effectLst>
                  <a:latin typeface="David" pitchFamily="34" charset="-79"/>
                  <a:cs typeface="David" pitchFamily="34" charset="-79"/>
                </a:rPr>
                <a:t>3. בקרת איכות המים</a:t>
              </a:r>
            </a:p>
          </p:txBody>
        </p:sp>
      </p:grpSp>
      <p:grpSp>
        <p:nvGrpSpPr>
          <p:cNvPr id="9" name="קבוצה 14"/>
          <p:cNvGrpSpPr/>
          <p:nvPr/>
        </p:nvGrpSpPr>
        <p:grpSpPr>
          <a:xfrm>
            <a:off x="251520" y="3717032"/>
            <a:ext cx="3851920" cy="2888940"/>
            <a:chOff x="0" y="3969061"/>
            <a:chExt cx="3851920" cy="2888940"/>
          </a:xfrm>
        </p:grpSpPr>
        <p:pic>
          <p:nvPicPr>
            <p:cNvPr id="3" name="Picture 2" descr="http://www.nrg.co.il/images/archive/300x225/513/628.jpg"/>
            <p:cNvPicPr>
              <a:picLocks noChangeAspect="1" noChangeArrowheads="1"/>
            </p:cNvPicPr>
            <p:nvPr/>
          </p:nvPicPr>
          <p:blipFill>
            <a:blip r:embed="rId4" cstate="print"/>
            <a:srcRect/>
            <a:stretch>
              <a:fillRect/>
            </a:stretch>
          </p:blipFill>
          <p:spPr bwMode="auto">
            <a:xfrm>
              <a:off x="0" y="3969061"/>
              <a:ext cx="3851920" cy="2888940"/>
            </a:xfrm>
            <a:prstGeom prst="rect">
              <a:avLst/>
            </a:prstGeom>
            <a:gradFill>
              <a:gsLst>
                <a:gs pos="0">
                  <a:srgbClr val="FFFF00">
                    <a:alpha val="49000"/>
                  </a:srgbClr>
                </a:gs>
                <a:gs pos="50000">
                  <a:schemeClr val="accent1">
                    <a:tint val="44500"/>
                    <a:satMod val="160000"/>
                  </a:schemeClr>
                </a:gs>
                <a:gs pos="100000">
                  <a:schemeClr val="accent1">
                    <a:tint val="23500"/>
                    <a:satMod val="160000"/>
                  </a:schemeClr>
                </a:gs>
              </a:gsLst>
              <a:lin ang="5400000" scaled="0"/>
            </a:gradFill>
          </p:spPr>
        </p:pic>
        <p:sp>
          <p:nvSpPr>
            <p:cNvPr id="14" name="TextBox 13"/>
            <p:cNvSpPr txBox="1"/>
            <p:nvPr/>
          </p:nvSpPr>
          <p:spPr>
            <a:xfrm>
              <a:off x="467544" y="6381328"/>
              <a:ext cx="1697732" cy="369332"/>
            </a:xfrm>
            <a:prstGeom prst="rect">
              <a:avLst/>
            </a:prstGeom>
            <a:gradFill>
              <a:gsLst>
                <a:gs pos="0">
                  <a:srgbClr val="FFFF00">
                    <a:alpha val="49000"/>
                  </a:srgb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pPr algn="r" rtl="1"/>
              <a:r>
                <a:rPr lang="he-IL" b="1" dirty="0">
                  <a:solidFill>
                    <a:srgbClr val="FF0000"/>
                  </a:solidFill>
                  <a:effectLst>
                    <a:outerShdw blurRad="38100" dist="38100" dir="2700000" algn="tl">
                      <a:srgbClr val="000000">
                        <a:alpha val="43137"/>
                      </a:srgbClr>
                    </a:outerShdw>
                  </a:effectLst>
                  <a:latin typeface="David" pitchFamily="34" charset="-79"/>
                  <a:cs typeface="David" pitchFamily="34" charset="-79"/>
                </a:rPr>
                <a:t>4. ברז המים שלנו</a:t>
              </a:r>
            </a:p>
          </p:txBody>
        </p:sp>
      </p:grpSp>
      <p:grpSp>
        <p:nvGrpSpPr>
          <p:cNvPr id="10" name="קבוצה 17"/>
          <p:cNvGrpSpPr/>
          <p:nvPr/>
        </p:nvGrpSpPr>
        <p:grpSpPr>
          <a:xfrm>
            <a:off x="4572000" y="1074726"/>
            <a:ext cx="2337767" cy="5783274"/>
            <a:chOff x="4716016" y="1074726"/>
            <a:chExt cx="2337767" cy="5783274"/>
          </a:xfrm>
        </p:grpSpPr>
        <p:grpSp>
          <p:nvGrpSpPr>
            <p:cNvPr id="11" name="קבוצה 16"/>
            <p:cNvGrpSpPr/>
            <p:nvPr/>
          </p:nvGrpSpPr>
          <p:grpSpPr>
            <a:xfrm>
              <a:off x="4716016" y="1074726"/>
              <a:ext cx="2337767" cy="5783274"/>
              <a:chOff x="4586089" y="1057164"/>
              <a:chExt cx="2337767" cy="5783274"/>
            </a:xfrm>
          </p:grpSpPr>
          <p:pic>
            <p:nvPicPr>
              <p:cNvPr id="174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6089" y="1057164"/>
                <a:ext cx="2337767" cy="577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58097" y="5917108"/>
                <a:ext cx="1988393" cy="923330"/>
              </a:xfrm>
              <a:prstGeom prst="rect">
                <a:avLst/>
              </a:prstGeom>
              <a:gradFill>
                <a:gsLst>
                  <a:gs pos="0">
                    <a:srgbClr val="FFFF00">
                      <a:alpha val="49000"/>
                    </a:srgb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pPr marL="182563" indent="-182563" algn="r" rtl="1"/>
                <a:r>
                  <a:rPr lang="he-IL" b="1" dirty="0">
                    <a:solidFill>
                      <a:srgbClr val="FF0000"/>
                    </a:solidFill>
                    <a:effectLst>
                      <a:outerShdw blurRad="38100" dist="38100" dir="2700000" algn="tl">
                        <a:srgbClr val="000000">
                          <a:alpha val="43137"/>
                        </a:srgbClr>
                      </a:outerShdw>
                    </a:effectLst>
                    <a:latin typeface="David" pitchFamily="34" charset="-79"/>
                    <a:cs typeface="David" pitchFamily="34" charset="-79"/>
                  </a:rPr>
                  <a:t>2. הקמת מערך לשאיבתם והובלתם של המים </a:t>
                </a:r>
              </a:p>
            </p:txBody>
          </p:sp>
        </p:grpSp>
        <p:sp>
          <p:nvSpPr>
            <p:cNvPr id="7" name="TextBox 6"/>
            <p:cNvSpPr txBox="1"/>
            <p:nvPr/>
          </p:nvSpPr>
          <p:spPr>
            <a:xfrm>
              <a:off x="4788024" y="1124744"/>
              <a:ext cx="1584175" cy="400110"/>
            </a:xfrm>
            <a:prstGeom prst="rect">
              <a:avLst/>
            </a:prstGeom>
            <a:gradFill>
              <a:gsLst>
                <a:gs pos="0">
                  <a:srgbClr val="FFFF00">
                    <a:alpha val="49000"/>
                  </a:srgb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pPr algn="r" rtl="1"/>
              <a:r>
                <a:rPr lang="he-IL" sz="2000" b="1" dirty="0">
                  <a:solidFill>
                    <a:srgbClr val="FF0000"/>
                  </a:solidFill>
                  <a:effectLst>
                    <a:outerShdw blurRad="38100" dist="38100" dir="2700000" algn="tl">
                      <a:srgbClr val="000000">
                        <a:alpha val="43137"/>
                      </a:srgbClr>
                    </a:outerShdw>
                  </a:effectLst>
                  <a:latin typeface="David" pitchFamily="34" charset="-79"/>
                  <a:cs typeface="David" pitchFamily="34" charset="-79"/>
                </a:rPr>
                <a:t>המוביל הארצי</a:t>
              </a:r>
            </a:p>
          </p:txBody>
        </p:sp>
      </p:grpSp>
    </p:spTree>
    <p:extLst>
      <p:ext uri="{BB962C8B-B14F-4D97-AF65-F5344CB8AC3E}">
        <p14:creationId xmlns:p14="http://schemas.microsoft.com/office/powerpoint/2010/main" val="198647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64088" y="512064"/>
            <a:ext cx="3322712" cy="2484888"/>
          </a:xfrm>
        </p:spPr>
        <p:txBody>
          <a:bodyPr/>
          <a:lstStyle/>
          <a:p>
            <a:r>
              <a:rPr lang="he-IL" sz="3600" dirty="0"/>
              <a:t>אזורים שאינם מחוברים למערכת האספקה הארצית</a:t>
            </a:r>
          </a:p>
        </p:txBody>
      </p:sp>
      <p:pic>
        <p:nvPicPr>
          <p:cNvPr id="3" name="Picture 7" descr="ezorim_doch"/>
          <p:cNvPicPr>
            <a:picLocks noChangeAspect="1" noChangeArrowheads="1"/>
          </p:cNvPicPr>
          <p:nvPr/>
        </p:nvPicPr>
        <p:blipFill>
          <a:blip r:embed="rId2" cstate="print"/>
          <a:srcRect/>
          <a:stretch>
            <a:fillRect/>
          </a:stretch>
        </p:blipFill>
        <p:spPr bwMode="auto">
          <a:xfrm>
            <a:off x="395536" y="44450"/>
            <a:ext cx="4929187" cy="6813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750" y="324123"/>
            <a:ext cx="8147050" cy="914400"/>
          </a:xfrm>
        </p:spPr>
        <p:txBody>
          <a:bodyPr/>
          <a:lstStyle/>
          <a:p>
            <a:r>
              <a:rPr lang="he-IL" dirty="0"/>
              <a:t>מים מליחים (1)</a:t>
            </a:r>
          </a:p>
        </p:txBody>
      </p:sp>
      <p:sp>
        <p:nvSpPr>
          <p:cNvPr id="3" name="מציין מיקום תוכן 2"/>
          <p:cNvSpPr>
            <a:spLocks noGrp="1"/>
          </p:cNvSpPr>
          <p:nvPr>
            <p:ph idx="1"/>
          </p:nvPr>
        </p:nvSpPr>
        <p:spPr>
          <a:xfrm>
            <a:off x="565311" y="1008112"/>
            <a:ext cx="8147050" cy="5661248"/>
          </a:xfrm>
        </p:spPr>
        <p:txBody>
          <a:bodyPr/>
          <a:lstStyle/>
          <a:p>
            <a:r>
              <a:rPr lang="he-IL" sz="2400" b="1" dirty="0"/>
              <a:t>מים מליחים</a:t>
            </a:r>
            <a:r>
              <a:rPr lang="he-IL" sz="2400" dirty="0"/>
              <a:t> הם מי תהום שרמת המלחים בהם (כדוגמת כלור, אשלגן ומלחים אחרים) גבוהה מרמת המלחים במים מתוקים (מי שתיה), אך קטנה מרמת המלחים של מי-ים</a:t>
            </a:r>
          </a:p>
          <a:p>
            <a:endParaRPr lang="he-IL" sz="2400" dirty="0"/>
          </a:p>
          <a:p>
            <a:endParaRPr lang="he-IL" sz="2400" dirty="0"/>
          </a:p>
          <a:p>
            <a:endParaRPr lang="he-IL" sz="2400" dirty="0"/>
          </a:p>
          <a:p>
            <a:r>
              <a:rPr lang="he-IL" sz="2400" dirty="0"/>
              <a:t>ניתן להשתמש במים מליחים בשתי צורות:</a:t>
            </a:r>
            <a:endParaRPr lang="en-US" sz="2400" dirty="0"/>
          </a:p>
          <a:p>
            <a:pPr lvl="1"/>
            <a:r>
              <a:rPr lang="he-IL" sz="2000" dirty="0"/>
              <a:t>להתפיל אותם עד שיגיעו לרמה של מי השתייה (זול פי 5 מהתפלת מי-ים)</a:t>
            </a:r>
            <a:endParaRPr lang="en-US" sz="2000" dirty="0"/>
          </a:p>
          <a:p>
            <a:pPr lvl="1"/>
            <a:r>
              <a:rPr lang="he-IL" sz="2000" dirty="0"/>
              <a:t>להשתמש בהם כמו שהם</a:t>
            </a:r>
          </a:p>
          <a:p>
            <a:r>
              <a:rPr lang="he-IL" sz="2400" dirty="0"/>
              <a:t>באזור הנגב הדרומי נמצאים כמה עשרות מיליארדי מ"ק (!!!) של מים מליחים כמי תהום, ללא מוצא טבעי אל פני הקרקע</a:t>
            </a:r>
          </a:p>
          <a:p>
            <a:r>
              <a:rPr lang="he-IL" sz="2400" dirty="0"/>
              <a:t>כמות המים המליחים הזמינים כיום ממאגרי מי התהום בישראל, בעיקר בנגב ובערבה, מוערכת ב-200 מיליון מ"ק בשנה!</a:t>
            </a:r>
          </a:p>
        </p:txBody>
      </p:sp>
      <p:graphicFrame>
        <p:nvGraphicFramePr>
          <p:cNvPr id="4" name="מציין מיקום תוכן 3"/>
          <p:cNvGraphicFramePr>
            <a:graphicFrameLocks/>
          </p:cNvGraphicFramePr>
          <p:nvPr/>
        </p:nvGraphicFramePr>
        <p:xfrm>
          <a:off x="565310" y="2232248"/>
          <a:ext cx="8147052" cy="1116965"/>
        </p:xfrm>
        <a:graphic>
          <a:graphicData uri="http://schemas.openxmlformats.org/drawingml/2006/table">
            <a:tbl>
              <a:tblPr rtl="1" firstRow="1" bandRow="1">
                <a:tableStyleId>{5C22544A-7EE6-4342-B048-85BDC9FD1C3A}</a:tableStyleId>
              </a:tblPr>
              <a:tblGrid>
                <a:gridCol w="2036763">
                  <a:extLst>
                    <a:ext uri="{9D8B030D-6E8A-4147-A177-3AD203B41FA5}">
                      <a16:colId xmlns:a16="http://schemas.microsoft.com/office/drawing/2014/main" val="20000"/>
                    </a:ext>
                  </a:extLst>
                </a:gridCol>
                <a:gridCol w="2036763">
                  <a:extLst>
                    <a:ext uri="{9D8B030D-6E8A-4147-A177-3AD203B41FA5}">
                      <a16:colId xmlns:a16="http://schemas.microsoft.com/office/drawing/2014/main" val="20001"/>
                    </a:ext>
                  </a:extLst>
                </a:gridCol>
                <a:gridCol w="2036763">
                  <a:extLst>
                    <a:ext uri="{9D8B030D-6E8A-4147-A177-3AD203B41FA5}">
                      <a16:colId xmlns:a16="http://schemas.microsoft.com/office/drawing/2014/main" val="20002"/>
                    </a:ext>
                  </a:extLst>
                </a:gridCol>
                <a:gridCol w="2036763">
                  <a:extLst>
                    <a:ext uri="{9D8B030D-6E8A-4147-A177-3AD203B41FA5}">
                      <a16:colId xmlns:a16="http://schemas.microsoft.com/office/drawing/2014/main" val="20003"/>
                    </a:ext>
                  </a:extLst>
                </a:gridCol>
              </a:tblGrid>
              <a:tr h="370840">
                <a:tc gridSpan="4">
                  <a:txBody>
                    <a:bodyPr/>
                    <a:lstStyle/>
                    <a:p>
                      <a:pPr algn="ctr" rtl="1" fontAlgn="b"/>
                      <a:r>
                        <a:rPr lang="he-IL" sz="2400" b="1" i="0" u="none" strike="noStrike" dirty="0">
                          <a:solidFill>
                            <a:srgbClr val="000000"/>
                          </a:solidFill>
                          <a:latin typeface="Arial"/>
                        </a:rPr>
                        <a:t>מליחות המים  (גרם מלח / ליטר מים)  (‰)</a:t>
                      </a:r>
                      <a:endParaRPr lang="en-US" sz="2400" b="1" i="0" u="none" strike="noStrike" dirty="0">
                        <a:solidFill>
                          <a:srgbClr val="000000"/>
                        </a:solidFill>
                        <a:latin typeface="Arial"/>
                      </a:endParaRPr>
                    </a:p>
                  </a:txBody>
                  <a:tcPr marL="9525" marR="9525" marT="9525" marB="0" anchor="b"/>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00"/>
                  </a:ext>
                </a:extLst>
              </a:tr>
              <a:tr h="370840">
                <a:tc>
                  <a:txBody>
                    <a:bodyPr/>
                    <a:lstStyle/>
                    <a:p>
                      <a:pPr algn="ctr" rtl="1" fontAlgn="b"/>
                      <a:r>
                        <a:rPr lang="he-IL" sz="1800" b="1" i="0" u="none" strike="noStrike" dirty="0">
                          <a:solidFill>
                            <a:srgbClr val="000000"/>
                          </a:solidFill>
                          <a:latin typeface="Arial"/>
                        </a:rPr>
                        <a:t>מים מתוקים</a:t>
                      </a:r>
                      <a:endParaRPr lang="en-US" sz="1800" b="1" i="0" u="none" strike="noStrike" dirty="0">
                        <a:solidFill>
                          <a:srgbClr val="000000"/>
                        </a:solidFill>
                        <a:latin typeface="Arial"/>
                      </a:endParaRPr>
                    </a:p>
                  </a:txBody>
                  <a:tcPr marL="9525" marR="9525" marT="9525" marB="0" anchor="b"/>
                </a:tc>
                <a:tc>
                  <a:txBody>
                    <a:bodyPr/>
                    <a:lstStyle/>
                    <a:p>
                      <a:pPr algn="ctr" rtl="1" fontAlgn="b"/>
                      <a:r>
                        <a:rPr lang="en-US" sz="1800" b="1" i="0" u="none" strike="noStrike">
                          <a:solidFill>
                            <a:srgbClr val="000000"/>
                          </a:solidFill>
                          <a:latin typeface="Arial"/>
                        </a:rPr>
                        <a:t>מים מליחים</a:t>
                      </a:r>
                    </a:p>
                  </a:txBody>
                  <a:tcPr marL="9525" marR="9525" marT="9525" marB="0" anchor="b"/>
                </a:tc>
                <a:tc>
                  <a:txBody>
                    <a:bodyPr/>
                    <a:lstStyle/>
                    <a:p>
                      <a:pPr algn="ctr" rtl="1" fontAlgn="b"/>
                      <a:r>
                        <a:rPr lang="he-IL" sz="1800" b="1" i="0" u="none" strike="noStrike">
                          <a:solidFill>
                            <a:srgbClr val="000000"/>
                          </a:solidFill>
                          <a:latin typeface="Arial"/>
                        </a:rPr>
                        <a:t>מים מלוחים</a:t>
                      </a:r>
                      <a:endParaRPr lang="en-US" sz="1800" b="1" i="0" u="none" strike="noStrike">
                        <a:solidFill>
                          <a:srgbClr val="000000"/>
                        </a:solidFill>
                        <a:latin typeface="Arial"/>
                      </a:endParaRPr>
                    </a:p>
                  </a:txBody>
                  <a:tcPr marL="9525" marR="9525" marT="9525" marB="0" anchor="b"/>
                </a:tc>
                <a:tc>
                  <a:txBody>
                    <a:bodyPr/>
                    <a:lstStyle/>
                    <a:p>
                      <a:pPr algn="ctr" rtl="1" fontAlgn="b"/>
                      <a:r>
                        <a:rPr lang="en-US" sz="1800" b="1" i="0" u="none" strike="noStrike" dirty="0" err="1">
                          <a:solidFill>
                            <a:srgbClr val="000000"/>
                          </a:solidFill>
                          <a:latin typeface="Arial"/>
                        </a:rPr>
                        <a:t>תמלחת</a:t>
                      </a:r>
                      <a:endParaRPr lang="en-US" sz="1800" b="1"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1"/>
                  </a:ext>
                </a:extLst>
              </a:tr>
              <a:tr h="370840">
                <a:tc>
                  <a:txBody>
                    <a:bodyPr/>
                    <a:lstStyle/>
                    <a:p>
                      <a:pPr algn="ctr" rtl="1" fontAlgn="b"/>
                      <a:r>
                        <a:rPr lang="he-IL" sz="1800" b="1" i="0" u="none" strike="noStrike">
                          <a:solidFill>
                            <a:srgbClr val="000000"/>
                          </a:solidFill>
                          <a:latin typeface="Arial"/>
                        </a:rPr>
                        <a:t>&lt; 0.5 ‰</a:t>
                      </a:r>
                      <a:endParaRPr lang="en-US" sz="1800" b="1" i="0" u="none" strike="noStrike">
                        <a:solidFill>
                          <a:srgbClr val="000000"/>
                        </a:solidFill>
                        <a:latin typeface="Arial"/>
                      </a:endParaRPr>
                    </a:p>
                  </a:txBody>
                  <a:tcPr marL="9525" marR="9525" marT="9525" marB="0" anchor="b"/>
                </a:tc>
                <a:tc>
                  <a:txBody>
                    <a:bodyPr/>
                    <a:lstStyle/>
                    <a:p>
                      <a:pPr algn="ctr" rtl="1" fontAlgn="b"/>
                      <a:r>
                        <a:rPr lang="en-US" sz="1800" b="1" i="0" u="none" strike="noStrike">
                          <a:solidFill>
                            <a:srgbClr val="000000"/>
                          </a:solidFill>
                          <a:latin typeface="Arial"/>
                        </a:rPr>
                        <a:t>0.5 - 30 ‰</a:t>
                      </a:r>
                    </a:p>
                  </a:txBody>
                  <a:tcPr marL="9525" marR="9525" marT="9525" marB="0" anchor="b"/>
                </a:tc>
                <a:tc>
                  <a:txBody>
                    <a:bodyPr/>
                    <a:lstStyle/>
                    <a:p>
                      <a:pPr algn="ctr" rtl="1" fontAlgn="b"/>
                      <a:r>
                        <a:rPr lang="en-US" sz="1800" b="1" i="0" u="none" strike="noStrike">
                          <a:solidFill>
                            <a:srgbClr val="000000"/>
                          </a:solidFill>
                          <a:latin typeface="Arial"/>
                        </a:rPr>
                        <a:t>30 - 50 ‰</a:t>
                      </a:r>
                    </a:p>
                  </a:txBody>
                  <a:tcPr marL="9525" marR="9525" marT="9525" marB="0" anchor="b"/>
                </a:tc>
                <a:tc>
                  <a:txBody>
                    <a:bodyPr/>
                    <a:lstStyle/>
                    <a:p>
                      <a:pPr algn="ctr" rtl="1" fontAlgn="b"/>
                      <a:r>
                        <a:rPr lang="en-US" sz="1800" b="1" i="0" u="none" strike="noStrike" dirty="0">
                          <a:solidFill>
                            <a:srgbClr val="000000"/>
                          </a:solidFill>
                          <a:latin typeface="Arial"/>
                        </a:rPr>
                        <a:t>50 ‰ &lt;</a:t>
                      </a:r>
                    </a:p>
                  </a:txBody>
                  <a:tcPr marL="9525" marR="9525" marT="9525" marB="0" anchor="b"/>
                </a:tc>
                <a:extLst>
                  <a:ext uri="{0D108BD9-81ED-4DB2-BD59-A6C34878D82A}">
                    <a16:rowId xmlns:a16="http://schemas.microsoft.com/office/drawing/2014/main" val="10002"/>
                  </a:ext>
                </a:extLst>
              </a:tr>
            </a:tbl>
          </a:graphicData>
        </a:graphic>
      </p:graphicFrame>
      <p:sp>
        <p:nvSpPr>
          <p:cNvPr id="5" name="בועת דיבור: אליפסה 4">
            <a:extLst>
              <a:ext uri="{FF2B5EF4-FFF2-40B4-BE49-F238E27FC236}">
                <a16:creationId xmlns:a16="http://schemas.microsoft.com/office/drawing/2014/main" id="{B3889FD7-7C12-4F8B-80A7-99DE40291072}"/>
              </a:ext>
            </a:extLst>
          </p:cNvPr>
          <p:cNvSpPr/>
          <p:nvPr/>
        </p:nvSpPr>
        <p:spPr>
          <a:xfrm>
            <a:off x="2555776" y="1238523"/>
            <a:ext cx="4680520" cy="3084810"/>
          </a:xfrm>
          <a:prstGeom prst="wedgeEllipseCallout">
            <a:avLst>
              <a:gd name="adj1" fmla="val -37417"/>
              <a:gd name="adj2" fmla="val 63275"/>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1"/>
            <a:r>
              <a:rPr lang="he-IL" sz="3200" dirty="0"/>
              <a:t>הצריכה השנתית של כל מדינת ישראל היא כ-2 מיליארד מ"ק מים בשנה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750" y="324123"/>
            <a:ext cx="8147050" cy="914400"/>
          </a:xfrm>
        </p:spPr>
        <p:txBody>
          <a:bodyPr/>
          <a:lstStyle/>
          <a:p>
            <a:r>
              <a:rPr lang="he-IL" dirty="0"/>
              <a:t>מים מליחים (2)</a:t>
            </a:r>
          </a:p>
        </p:txBody>
      </p:sp>
      <p:sp>
        <p:nvSpPr>
          <p:cNvPr id="3" name="מציין מיקום תוכן 2"/>
          <p:cNvSpPr>
            <a:spLocks noGrp="1"/>
          </p:cNvSpPr>
          <p:nvPr>
            <p:ph idx="1"/>
          </p:nvPr>
        </p:nvSpPr>
        <p:spPr>
          <a:xfrm>
            <a:off x="565311" y="1008112"/>
            <a:ext cx="8147050" cy="5661248"/>
          </a:xfrm>
        </p:spPr>
        <p:txBody>
          <a:bodyPr/>
          <a:lstStyle/>
          <a:p>
            <a:r>
              <a:rPr lang="he-IL" sz="2000" dirty="0"/>
              <a:t>כאשר משקים גידולים חקלאיים (כמו עגבניות) במים מליחים, המליחות מעודדת יצירת סוכר בפרי וכך הגידול מתוק יותר לעומת גידול שהושקה במים שפירים</a:t>
            </a:r>
            <a:r>
              <a:rPr lang="en-US" sz="2000" dirty="0"/>
              <a:t>.</a:t>
            </a:r>
            <a:endParaRPr lang="he-IL" sz="2000" dirty="0"/>
          </a:p>
          <a:p>
            <a:r>
              <a:rPr lang="he-IL" sz="2000" dirty="0"/>
              <a:t>מגדלים בארץ, בעיקר ברמת הנגב ובערבה, באמצעות מים מליחים: עגבניות שרי, פלפלים ומלונים בחממות, כרמי גפנים ליין, מטעי זיתים ותמרים, דגי נוי ודגי מאכל...</a:t>
            </a:r>
            <a:endParaRPr lang="en-US" sz="2000" dirty="0"/>
          </a:p>
          <a:p>
            <a:r>
              <a:rPr lang="he-IL" sz="2000" dirty="0"/>
              <a:t>בצפון הארץ מופיעים המים המליחים בעיקר בצורת מעיינות</a:t>
            </a:r>
            <a:r>
              <a:rPr lang="en-US" sz="2000" dirty="0"/>
              <a:t>: </a:t>
            </a:r>
            <a:r>
              <a:rPr lang="he-IL" sz="2000" dirty="0"/>
              <a:t>מעיינות בית-שאן, מעיינות בקעת גינוסר, מעיינות נחל נעמן ומעיינות נחל תנינים.</a:t>
            </a:r>
          </a:p>
          <a:p>
            <a:r>
              <a:rPr lang="he-IL" sz="2000" dirty="0"/>
              <a:t>"המוביל המלוח" - נעשה שימוש חקלאי גם במים מליחים שמקורם במעיינות ממערב לכנרת. מים אלה מוזרמים בתעלה ממערב לכינרת אל הירדן הדרומי, מדרום לסכר אלומות, בקטע שבין הכנרת וים המלח</a:t>
            </a:r>
            <a:r>
              <a:rPr lang="en-US" sz="2000" dirty="0"/>
              <a:t>.</a:t>
            </a:r>
          </a:p>
          <a:p>
            <a:endParaRPr lang="he-IL" sz="2000" dirty="0"/>
          </a:p>
        </p:txBody>
      </p:sp>
      <p:pic>
        <p:nvPicPr>
          <p:cNvPr id="5" name="תמונה 4" descr="שרי.jpg"/>
          <p:cNvPicPr>
            <a:picLocks noChangeAspect="1"/>
          </p:cNvPicPr>
          <p:nvPr/>
        </p:nvPicPr>
        <p:blipFill>
          <a:blip r:embed="rId2" cstate="print"/>
          <a:stretch>
            <a:fillRect/>
          </a:stretch>
        </p:blipFill>
        <p:spPr>
          <a:xfrm>
            <a:off x="5652120" y="4437112"/>
            <a:ext cx="3048000" cy="2286000"/>
          </a:xfrm>
          <a:prstGeom prst="rect">
            <a:avLst/>
          </a:prstGeom>
        </p:spPr>
      </p:pic>
      <p:sp>
        <p:nvSpPr>
          <p:cNvPr id="6" name="מלבן 5"/>
          <p:cNvSpPr/>
          <p:nvPr/>
        </p:nvSpPr>
        <p:spPr>
          <a:xfrm>
            <a:off x="395536" y="5157192"/>
            <a:ext cx="5220072" cy="369332"/>
          </a:xfrm>
          <a:prstGeom prst="rect">
            <a:avLst/>
          </a:prstGeom>
        </p:spPr>
        <p:txBody>
          <a:bodyPr wrap="square">
            <a:spAutoFit/>
          </a:bodyPr>
          <a:lstStyle/>
          <a:p>
            <a:pPr algn="r" rtl="1"/>
            <a:r>
              <a:rPr lang="he-IL" dirty="0"/>
              <a:t>עגבניות שרי בחממה בערבה [צילום: שלומית קידר]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716016" y="512064"/>
            <a:ext cx="3739952" cy="914400"/>
          </a:xfrm>
        </p:spPr>
        <p:txBody>
          <a:bodyPr/>
          <a:lstStyle/>
          <a:p>
            <a:r>
              <a:rPr lang="he-IL" dirty="0"/>
              <a:t>המוביל המלוח</a:t>
            </a:r>
          </a:p>
        </p:txBody>
      </p:sp>
      <p:pic>
        <p:nvPicPr>
          <p:cNvPr id="3" name="תמונה 2" descr="המוביל המלוח.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3429000"/>
            <a:ext cx="5671834" cy="3281561"/>
          </a:xfrm>
          <a:prstGeom prst="rect">
            <a:avLst/>
          </a:prstGeom>
        </p:spPr>
      </p:pic>
      <p:pic>
        <p:nvPicPr>
          <p:cNvPr id="4" name="תמונה 3" descr="המוביל המלוח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9664" y="1844824"/>
            <a:ext cx="2880320" cy="2160240"/>
          </a:xfrm>
          <a:prstGeom prst="rect">
            <a:avLst/>
          </a:prstGeom>
        </p:spPr>
      </p:pic>
      <p:pic>
        <p:nvPicPr>
          <p:cNvPr id="5" name="תמונה 4" descr="המוביל המלוח_3.jpg"/>
          <p:cNvPicPr>
            <a:picLocks noChangeAspect="1"/>
          </p:cNvPicPr>
          <p:nvPr/>
        </p:nvPicPr>
        <p:blipFill>
          <a:blip r:embed="rId4" cstate="print"/>
          <a:stretch>
            <a:fillRect/>
          </a:stretch>
        </p:blipFill>
        <p:spPr>
          <a:xfrm>
            <a:off x="611560" y="116632"/>
            <a:ext cx="3886200" cy="25812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58416"/>
            <a:ext cx="7772400" cy="914400"/>
          </a:xfrm>
        </p:spPr>
        <p:txBody>
          <a:bodyPr/>
          <a:lstStyle/>
          <a:p>
            <a:r>
              <a:rPr lang="he-IL" dirty="0"/>
              <a:t>מתווה התפלת מים מליחים עד 2020</a:t>
            </a:r>
          </a:p>
        </p:txBody>
      </p:sp>
      <p:pic>
        <p:nvPicPr>
          <p:cNvPr id="4" name="תמונה 3" descr="מתווה מליחים.jpg"/>
          <p:cNvPicPr>
            <a:picLocks noChangeAspect="1"/>
          </p:cNvPicPr>
          <p:nvPr/>
        </p:nvPicPr>
        <p:blipFill>
          <a:blip r:embed="rId2" cstate="print"/>
          <a:stretch>
            <a:fillRect/>
          </a:stretch>
        </p:blipFill>
        <p:spPr>
          <a:xfrm>
            <a:off x="0" y="2132856"/>
            <a:ext cx="9108504" cy="23826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512763"/>
            <a:ext cx="5698976" cy="914400"/>
          </a:xfrm>
        </p:spPr>
        <p:txBody>
          <a:bodyPr/>
          <a:lstStyle/>
          <a:p>
            <a:r>
              <a:rPr lang="he-IL" dirty="0"/>
              <a:t>מפעלי המים העיקריים של "מקורות"</a:t>
            </a:r>
          </a:p>
        </p:txBody>
      </p:sp>
      <p:sp>
        <p:nvSpPr>
          <p:cNvPr id="3" name="מציין מיקום תוכן 2"/>
          <p:cNvSpPr>
            <a:spLocks noGrp="1"/>
          </p:cNvSpPr>
          <p:nvPr>
            <p:ph idx="1"/>
          </p:nvPr>
        </p:nvSpPr>
        <p:spPr>
          <a:xfrm>
            <a:off x="827584" y="1628800"/>
            <a:ext cx="8147050" cy="4572000"/>
          </a:xfrm>
        </p:spPr>
        <p:txBody>
          <a:bodyPr/>
          <a:lstStyle/>
          <a:p>
            <a:r>
              <a:rPr lang="he-IL" dirty="0">
                <a:hlinkClick r:id="rId2"/>
              </a:rPr>
              <a:t>המוביל הארצי החדש</a:t>
            </a:r>
            <a:endParaRPr lang="he-IL" dirty="0"/>
          </a:p>
          <a:p>
            <a:pPr lvl="1"/>
            <a:r>
              <a:rPr lang="he-IL" dirty="0"/>
              <a:t>וחיבורי מפעלי ההתפלה לרשת הארצית</a:t>
            </a:r>
            <a:endParaRPr lang="en-US" dirty="0"/>
          </a:p>
          <a:p>
            <a:r>
              <a:rPr lang="he-IL" dirty="0"/>
              <a:t>אתר אשכול - </a:t>
            </a:r>
            <a:r>
              <a:rPr lang="he-IL" dirty="0">
                <a:hlinkClick r:id="rId3"/>
              </a:rPr>
              <a:t>מפעל הסינון המרכזי</a:t>
            </a:r>
            <a:endParaRPr lang="he-IL" dirty="0"/>
          </a:p>
          <a:p>
            <a:r>
              <a:rPr lang="he-IL" dirty="0">
                <a:hlinkClick r:id="rId4"/>
              </a:rPr>
              <a:t>המערכת החמישית לירושלים</a:t>
            </a:r>
            <a:endParaRPr lang="he-IL" dirty="0"/>
          </a:p>
          <a:p>
            <a:r>
              <a:rPr lang="he-IL" dirty="0">
                <a:hlinkClick r:id="rId5"/>
              </a:rPr>
              <a:t>פרויקט "קידוחי הבצורת"</a:t>
            </a:r>
            <a:endParaRPr lang="he-IL" dirty="0"/>
          </a:p>
          <a:p>
            <a:r>
              <a:rPr lang="he-IL" dirty="0">
                <a:hlinkClick r:id="rId6"/>
              </a:rPr>
              <a:t>קו מחבר ערבות</a:t>
            </a:r>
            <a:endParaRPr lang="he-IL" dirty="0"/>
          </a:p>
        </p:txBody>
      </p:sp>
      <p:pic>
        <p:nvPicPr>
          <p:cNvPr id="1026" name="Picture 2" descr="http://www.mekorot.co.il/Heb/newsite/PublishingImages/%D7%9E%D7%A4%D7%A2%D7%9C%D7%99%20%D7%94%D7%9E%D7%99%D7%9D.jpg">
            <a:extLst>
              <a:ext uri="{FF2B5EF4-FFF2-40B4-BE49-F238E27FC236}">
                <a16:creationId xmlns:a16="http://schemas.microsoft.com/office/drawing/2014/main" id="{1533F360-52AA-4FB2-A60E-850A3ADB094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696" y="0"/>
            <a:ext cx="29813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512064"/>
            <a:ext cx="7772400" cy="914400"/>
          </a:xfrm>
        </p:spPr>
        <p:txBody>
          <a:bodyPr/>
          <a:lstStyle/>
          <a:p>
            <a:r>
              <a:rPr lang="he-IL" dirty="0"/>
              <a:t>תקופת "הפניקה" של החיסכון במים</a:t>
            </a:r>
          </a:p>
        </p:txBody>
      </p:sp>
      <p:pic>
        <p:nvPicPr>
          <p:cNvPr id="3" name="תמונה 2" descr="החיסכון פוגע במתפילים.jpg"/>
          <p:cNvPicPr>
            <a:picLocks noChangeAspect="1"/>
          </p:cNvPicPr>
          <p:nvPr/>
        </p:nvPicPr>
        <p:blipFill>
          <a:blip r:embed="rId2" cstate="print"/>
          <a:stretch>
            <a:fillRect/>
          </a:stretch>
        </p:blipFill>
        <p:spPr>
          <a:xfrm>
            <a:off x="467544" y="1340768"/>
            <a:ext cx="8236818" cy="50867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שינויים בהתפלגות הצריכה</a:t>
            </a:r>
          </a:p>
        </p:txBody>
      </p:sp>
      <p:pic>
        <p:nvPicPr>
          <p:cNvPr id="3" name="תמונה 2" descr="שימושי המים במשק ב-201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20" y="1196752"/>
            <a:ext cx="4782520" cy="3816424"/>
          </a:xfrm>
          <a:prstGeom prst="rect">
            <a:avLst/>
          </a:prstGeom>
        </p:spPr>
      </p:pic>
      <p:pic>
        <p:nvPicPr>
          <p:cNvPr id="4" name="תמונה 3" descr="צריכב 2004.jpg"/>
          <p:cNvPicPr>
            <a:picLocks noChangeAspect="1"/>
          </p:cNvPicPr>
          <p:nvPr/>
        </p:nvPicPr>
        <p:blipFill>
          <a:blip r:embed="rId3" cstate="print"/>
          <a:stretch>
            <a:fillRect/>
          </a:stretch>
        </p:blipFill>
        <p:spPr>
          <a:xfrm>
            <a:off x="5076056" y="1628800"/>
            <a:ext cx="3952875" cy="2771775"/>
          </a:xfrm>
          <a:prstGeom prst="rect">
            <a:avLst/>
          </a:prstGeom>
        </p:spPr>
      </p:pic>
      <p:sp>
        <p:nvSpPr>
          <p:cNvPr id="5" name="מלבן 4"/>
          <p:cNvSpPr/>
          <p:nvPr/>
        </p:nvSpPr>
        <p:spPr>
          <a:xfrm>
            <a:off x="5594585" y="4509120"/>
            <a:ext cx="2915816" cy="369332"/>
          </a:xfrm>
          <a:prstGeom prst="rect">
            <a:avLst/>
          </a:prstGeom>
        </p:spPr>
        <p:txBody>
          <a:bodyPr wrap="square">
            <a:spAutoFit/>
          </a:bodyPr>
          <a:lstStyle/>
          <a:p>
            <a:pPr algn="ctr" rtl="1"/>
            <a:r>
              <a:rPr lang="he-IL" dirty="0">
                <a:solidFill>
                  <a:srgbClr val="FFFF00"/>
                </a:solidFill>
                <a:effectLst>
                  <a:outerShdw blurRad="38100" dist="38100" dir="2700000" algn="tl">
                    <a:srgbClr val="000000">
                      <a:alpha val="43137"/>
                    </a:srgbClr>
                  </a:outerShdw>
                </a:effectLst>
              </a:rPr>
              <a:t>התפלגות הצריכה ב-2004</a:t>
            </a:r>
          </a:p>
        </p:txBody>
      </p:sp>
      <p:sp>
        <p:nvSpPr>
          <p:cNvPr id="6" name="מלבן 5"/>
          <p:cNvSpPr/>
          <p:nvPr/>
        </p:nvSpPr>
        <p:spPr>
          <a:xfrm>
            <a:off x="432048" y="5013176"/>
            <a:ext cx="8388424" cy="1477328"/>
          </a:xfrm>
          <a:prstGeom prst="rect">
            <a:avLst/>
          </a:prstGeom>
        </p:spPr>
        <p:txBody>
          <a:bodyPr wrap="square">
            <a:spAutoFit/>
          </a:bodyPr>
          <a:lstStyle/>
          <a:p>
            <a:pPr algn="r" rtl="1"/>
            <a:r>
              <a:rPr lang="he-IL" dirty="0">
                <a:effectLst>
                  <a:outerShdw blurRad="38100" dist="38100" dir="2700000" algn="tl">
                    <a:srgbClr val="000000">
                      <a:alpha val="43137"/>
                    </a:srgbClr>
                  </a:outerShdw>
                </a:effectLst>
              </a:rPr>
              <a:t>תוך 10 שנים:</a:t>
            </a:r>
          </a:p>
          <a:p>
            <a:pPr marL="342900" indent="-342900" algn="r" rtl="1">
              <a:buFont typeface="+mj-lt"/>
              <a:buAutoNum type="arabicPeriod"/>
            </a:pPr>
            <a:r>
              <a:rPr lang="he-IL" dirty="0">
                <a:effectLst>
                  <a:outerShdw blurRad="38100" dist="38100" dir="2700000" algn="tl">
                    <a:srgbClr val="000000">
                      <a:alpha val="43137"/>
                    </a:srgbClr>
                  </a:outerShdw>
                </a:effectLst>
              </a:rPr>
              <a:t>הצריכה הלאומית פחתה בכ-25%</a:t>
            </a:r>
          </a:p>
          <a:p>
            <a:pPr marL="342900" indent="-342900" algn="r" rtl="1">
              <a:buFont typeface="+mj-lt"/>
              <a:buAutoNum type="arabicPeriod"/>
            </a:pPr>
            <a:r>
              <a:rPr lang="he-IL" dirty="0">
                <a:effectLst>
                  <a:outerShdw blurRad="38100" dist="38100" dir="2700000" algn="tl">
                    <a:srgbClr val="000000">
                      <a:alpha val="43137"/>
                    </a:srgbClr>
                  </a:outerShdw>
                </a:effectLst>
              </a:rPr>
              <a:t>הצריכה הביתית עלתה </a:t>
            </a:r>
            <a:r>
              <a:rPr lang="he-IL" dirty="0" err="1">
                <a:effectLst>
                  <a:outerShdw blurRad="38100" dist="38100" dir="2700000" algn="tl">
                    <a:srgbClr val="000000">
                      <a:alpha val="43137"/>
                    </a:srgbClr>
                  </a:outerShdw>
                </a:effectLst>
              </a:rPr>
              <a:t>לכמחצית</a:t>
            </a:r>
            <a:r>
              <a:rPr lang="he-IL" dirty="0">
                <a:effectLst>
                  <a:outerShdw blurRad="38100" dist="38100" dir="2700000" algn="tl">
                    <a:srgbClr val="000000">
                      <a:alpha val="43137"/>
                    </a:srgbClr>
                  </a:outerShdw>
                </a:effectLst>
              </a:rPr>
              <a:t> מהצריכה הלאומית והחקלאות ירדה מ-58% ל-36%</a:t>
            </a:r>
          </a:p>
          <a:p>
            <a:pPr marL="342900" indent="-342900" algn="r" rtl="1">
              <a:buFont typeface="+mj-lt"/>
              <a:buAutoNum type="arabicPeriod"/>
            </a:pPr>
            <a:r>
              <a:rPr lang="he-IL" dirty="0">
                <a:effectLst>
                  <a:outerShdw blurRad="38100" dist="38100" dir="2700000" algn="tl">
                    <a:srgbClr val="000000">
                      <a:alpha val="43137"/>
                    </a:srgbClr>
                  </a:outerShdw>
                </a:effectLst>
              </a:rPr>
              <a:t>הפכנו ליצואני מים</a:t>
            </a:r>
          </a:p>
          <a:p>
            <a:pPr marL="342900" indent="-342900" algn="r" rtl="1">
              <a:buFont typeface="+mj-lt"/>
              <a:buAutoNum type="arabicPeriod"/>
            </a:pPr>
            <a:r>
              <a:rPr lang="he-IL" dirty="0">
                <a:effectLst>
                  <a:outerShdw blurRad="38100" dist="38100" dir="2700000" algn="tl">
                    <a:srgbClr val="000000">
                      <a:alpha val="43137"/>
                    </a:srgbClr>
                  </a:outerShdw>
                </a:effectLst>
              </a:rPr>
              <a:t>התחלנו להשיב מים לטבע</a:t>
            </a:r>
          </a:p>
        </p:txBody>
      </p:sp>
      <p:sp>
        <p:nvSpPr>
          <p:cNvPr id="7" name="מלבן 6"/>
          <p:cNvSpPr/>
          <p:nvPr/>
        </p:nvSpPr>
        <p:spPr>
          <a:xfrm>
            <a:off x="5076056" y="1259468"/>
            <a:ext cx="3888432" cy="369332"/>
          </a:xfrm>
          <a:prstGeom prst="rect">
            <a:avLst/>
          </a:prstGeom>
        </p:spPr>
        <p:txBody>
          <a:bodyPr wrap="square">
            <a:spAutoFit/>
          </a:bodyPr>
          <a:lstStyle/>
          <a:p>
            <a:pPr algn="ctr" rtl="1"/>
            <a:r>
              <a:rPr lang="he-IL" dirty="0">
                <a:solidFill>
                  <a:srgbClr val="FFFF00"/>
                </a:solidFill>
                <a:effectLst>
                  <a:outerShdw blurRad="38100" dist="38100" dir="2700000" algn="tl">
                    <a:srgbClr val="000000">
                      <a:alpha val="43137"/>
                    </a:srgbClr>
                  </a:outerShdw>
                </a:effectLst>
              </a:rPr>
              <a:t>סה"כ צריכה ב-2004 – 1,954 מיליון מ"ק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right)">
                                      <p:cBhvr>
                                        <p:cTn id="23" dur="500"/>
                                        <p:tgtEl>
                                          <p:spTgt spid="6">
                                            <p:txEl>
                                              <p:pRg st="0" end="0"/>
                                            </p:tx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right)">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right)">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ipe(right)">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wipe(right)">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uiExpand="1" build="p" bldLvl="2"/>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76672"/>
            <a:ext cx="8229600" cy="852704"/>
          </a:xfrm>
        </p:spPr>
        <p:txBody>
          <a:bodyPr/>
          <a:lstStyle/>
          <a:p>
            <a:r>
              <a:rPr lang="he-IL" dirty="0"/>
              <a:t>התפלת מים</a:t>
            </a:r>
          </a:p>
        </p:txBody>
      </p:sp>
      <p:sp>
        <p:nvSpPr>
          <p:cNvPr id="3" name="מציין מיקום תוכן 2"/>
          <p:cNvSpPr>
            <a:spLocks noGrp="1"/>
          </p:cNvSpPr>
          <p:nvPr>
            <p:ph idx="1"/>
          </p:nvPr>
        </p:nvSpPr>
        <p:spPr>
          <a:xfrm>
            <a:off x="251520" y="1329376"/>
            <a:ext cx="8435280" cy="4767808"/>
          </a:xfrm>
        </p:spPr>
        <p:txBody>
          <a:bodyPr/>
          <a:lstStyle/>
          <a:p>
            <a:r>
              <a:rPr lang="he-IL" dirty="0"/>
              <a:t>תהליך הפרדה בין מים לחומרים המומסים בהם (מלחים ומינרלים) על מנת לקבל מים הראויים לשתייה או לחקלאות</a:t>
            </a:r>
          </a:p>
          <a:p>
            <a:r>
              <a:rPr lang="he-IL" dirty="0"/>
              <a:t>"התפלה" &lt; "תפל" - חסר טעם (התהליך מסיר את מליחותם של המים)</a:t>
            </a:r>
          </a:p>
          <a:p>
            <a:r>
              <a:rPr lang="he-IL" dirty="0"/>
              <a:t>מקורות מים להתפלה:</a:t>
            </a:r>
          </a:p>
          <a:p>
            <a:pPr lvl="1"/>
            <a:r>
              <a:rPr lang="he-IL" dirty="0"/>
              <a:t>מים שפירים   - שיפור איכות של מים מתוקים</a:t>
            </a:r>
          </a:p>
          <a:p>
            <a:pPr lvl="1"/>
            <a:r>
              <a:rPr lang="he-IL" dirty="0"/>
              <a:t>מים מליחים   - שיפור איכות של מים מליחים</a:t>
            </a:r>
          </a:p>
          <a:p>
            <a:pPr lvl="1"/>
            <a:r>
              <a:rPr lang="he-IL" dirty="0"/>
              <a:t>מי-ים מלוחים - הפיכת מים מלוחים למים שפירים / מי שתיה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תהליכי אידוי</a:t>
            </a:r>
          </a:p>
        </p:txBody>
      </p:sp>
      <p:sp>
        <p:nvSpPr>
          <p:cNvPr id="3" name="מציין מיקום תוכן 2"/>
          <p:cNvSpPr>
            <a:spLocks noGrp="1"/>
          </p:cNvSpPr>
          <p:nvPr>
            <p:ph idx="1"/>
          </p:nvPr>
        </p:nvSpPr>
        <p:spPr>
          <a:xfrm>
            <a:off x="539750" y="1340768"/>
            <a:ext cx="8147050" cy="4427984"/>
          </a:xfrm>
        </p:spPr>
        <p:txBody>
          <a:bodyPr/>
          <a:lstStyle/>
          <a:p>
            <a:r>
              <a:rPr lang="he-IL" dirty="0"/>
              <a:t>המים מתאדים בהדרגה תוך מעבר בין מספר תאים, בהם רמת הטמפרטורה והלחץ משתנים</a:t>
            </a:r>
          </a:p>
          <a:p>
            <a:r>
              <a:rPr lang="he-IL" dirty="0"/>
              <a:t>בכל אחד מהתאים מתאדה כמות מסוימת של מים, ואילו המלחים נותרים במים שלא מתאדים</a:t>
            </a:r>
          </a:p>
          <a:p>
            <a:r>
              <a:rPr lang="he-IL" dirty="0"/>
              <a:t>המים עם המלחים (כמחצית ממי הגלם) מסולקים בחזרה לים </a:t>
            </a:r>
            <a:r>
              <a:rPr lang="he-IL" dirty="0" err="1"/>
              <a:t>כתמלחת</a:t>
            </a:r>
            <a:endParaRPr lang="he-IL" dirty="0"/>
          </a:p>
          <a:p>
            <a:r>
              <a:rPr lang="he-IL" dirty="0"/>
              <a:t>אדי המים עוברים תהליך עיבוי, בו נאספות טיפות המים ומתקבלים מים מותפלים</a:t>
            </a:r>
          </a:p>
          <a:p>
            <a:r>
              <a:rPr lang="he-IL" dirty="0">
                <a:solidFill>
                  <a:srgbClr val="FF0000"/>
                </a:solidFill>
                <a:effectLst>
                  <a:outerShdw blurRad="38100" dist="38100" dir="2700000" algn="tl">
                    <a:srgbClr val="000000">
                      <a:alpha val="43137"/>
                    </a:srgbClr>
                  </a:outerShdw>
                </a:effectLst>
              </a:rPr>
              <a:t>תהליך לא מודרני, לא כלכלי ולא מופעל כיום בארץ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צריכה והפקה.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989" y="243408"/>
            <a:ext cx="3962027" cy="6858000"/>
          </a:xfrm>
          <a:prstGeom prst="rect">
            <a:avLst/>
          </a:prstGeom>
        </p:spPr>
      </p:pic>
      <p:sp>
        <p:nvSpPr>
          <p:cNvPr id="3" name="TextBox 2"/>
          <p:cNvSpPr txBox="1"/>
          <p:nvPr/>
        </p:nvSpPr>
        <p:spPr>
          <a:xfrm>
            <a:off x="4610793" y="2996952"/>
            <a:ext cx="4353695" cy="1015663"/>
          </a:xfrm>
          <a:prstGeom prst="rect">
            <a:avLst/>
          </a:prstGeom>
          <a:noFill/>
        </p:spPr>
        <p:txBody>
          <a:bodyPr wrap="square" rtlCol="1">
            <a:spAutoFit/>
          </a:bodyPr>
          <a:lstStyle/>
          <a:p>
            <a:pPr algn="r" rtl="1"/>
            <a:r>
              <a:rPr lang="he-IL" sz="4000" dirty="0">
                <a:solidFill>
                  <a:srgbClr val="FFFF00"/>
                </a:solidFill>
              </a:rPr>
              <a:t>משק המים בישראל</a:t>
            </a:r>
          </a:p>
          <a:p>
            <a:pPr algn="r" rtl="1"/>
            <a:r>
              <a:rPr lang="he-IL" sz="2000" dirty="0">
                <a:solidFill>
                  <a:srgbClr val="FFFF00"/>
                </a:solidFill>
              </a:rPr>
              <a:t>התפלגות התפוקה והצריכה בשנת 2004</a:t>
            </a:r>
          </a:p>
        </p:txBody>
      </p:sp>
      <p:pic>
        <p:nvPicPr>
          <p:cNvPr id="4" name="תמונה 3"/>
          <p:cNvPicPr>
            <a:picLocks noChangeAspect="1"/>
          </p:cNvPicPr>
          <p:nvPr/>
        </p:nvPicPr>
        <p:blipFill>
          <a:blip r:embed="rId3"/>
          <a:stretch>
            <a:fillRect/>
          </a:stretch>
        </p:blipFill>
        <p:spPr>
          <a:xfrm>
            <a:off x="611559" y="4012615"/>
            <a:ext cx="4346115" cy="2845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750" y="188640"/>
            <a:ext cx="8147050" cy="914400"/>
          </a:xfrm>
        </p:spPr>
        <p:txBody>
          <a:bodyPr/>
          <a:lstStyle/>
          <a:p>
            <a:r>
              <a:rPr lang="he-IL" dirty="0"/>
              <a:t>תהליכי ממברנות</a:t>
            </a:r>
          </a:p>
        </p:txBody>
      </p:sp>
      <p:sp>
        <p:nvSpPr>
          <p:cNvPr id="3" name="מציין מיקום תוכן 2"/>
          <p:cNvSpPr>
            <a:spLocks noGrp="1"/>
          </p:cNvSpPr>
          <p:nvPr>
            <p:ph idx="1"/>
          </p:nvPr>
        </p:nvSpPr>
        <p:spPr>
          <a:xfrm>
            <a:off x="179512" y="764704"/>
            <a:ext cx="8507288" cy="5051499"/>
          </a:xfrm>
        </p:spPr>
        <p:txBody>
          <a:bodyPr/>
          <a:lstStyle/>
          <a:p>
            <a:r>
              <a:rPr lang="he-IL" sz="2800" dirty="0"/>
              <a:t>טכנולוגיה חדשה יותר</a:t>
            </a:r>
          </a:p>
          <a:p>
            <a:r>
              <a:rPr lang="he-IL" sz="2800" dirty="0"/>
              <a:t>השיטה הידועה והנפוצה - "אוסמוזה הפוכה":</a:t>
            </a:r>
          </a:p>
          <a:p>
            <a:pPr lvl="1"/>
            <a:r>
              <a:rPr lang="he-IL" sz="2400" dirty="0"/>
              <a:t>בתהליך זה דוחסים את המים המלוחים דרך ממברנות המאפשרות מעבר מים בלבד ומונעות מעבר מלחים</a:t>
            </a:r>
          </a:p>
          <a:p>
            <a:pPr lvl="1"/>
            <a:r>
              <a:rPr lang="he-IL" sz="2400" dirty="0"/>
              <a:t>המים שעוברים דרך הממברנות הם מים מותפלים, ואילו המים שנשארים בתמיסה הם רכז המוזרם חזרה לים</a:t>
            </a:r>
          </a:p>
          <a:p>
            <a:r>
              <a:rPr lang="he-IL" sz="2800" dirty="0"/>
              <a:t>שיטות נוספות - </a:t>
            </a:r>
            <a:r>
              <a:rPr lang="he-IL" sz="2800" dirty="0" err="1"/>
              <a:t>אלקטרודיאליזה</a:t>
            </a:r>
            <a:r>
              <a:rPr lang="he-IL" sz="2800" dirty="0"/>
              <a:t>, החלפת יונים וסינון ננו</a:t>
            </a:r>
          </a:p>
        </p:txBody>
      </p:sp>
      <p:grpSp>
        <p:nvGrpSpPr>
          <p:cNvPr id="8" name="קבוצה 7"/>
          <p:cNvGrpSpPr/>
          <p:nvPr/>
        </p:nvGrpSpPr>
        <p:grpSpPr>
          <a:xfrm>
            <a:off x="0" y="3501008"/>
            <a:ext cx="4661490" cy="3240360"/>
            <a:chOff x="0" y="3501008"/>
            <a:chExt cx="4661490" cy="3240360"/>
          </a:xfrm>
        </p:grpSpPr>
        <p:pic>
          <p:nvPicPr>
            <p:cNvPr id="5" name="תמונה 4" descr="רמת חובב.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501008"/>
              <a:ext cx="4661490" cy="3240360"/>
            </a:xfrm>
            <a:prstGeom prst="rect">
              <a:avLst/>
            </a:prstGeom>
          </p:spPr>
        </p:pic>
        <p:sp>
          <p:nvSpPr>
            <p:cNvPr id="6" name="מלבן 5"/>
            <p:cNvSpPr/>
            <p:nvPr/>
          </p:nvSpPr>
          <p:spPr>
            <a:xfrm>
              <a:off x="2567495" y="3573016"/>
              <a:ext cx="2076513" cy="923330"/>
            </a:xfrm>
            <a:prstGeom prst="rect">
              <a:avLst/>
            </a:prstGeom>
          </p:spPr>
          <p:txBody>
            <a:bodyPr wrap="square">
              <a:spAutoFit/>
            </a:bodyPr>
            <a:lstStyle/>
            <a:p>
              <a:pPr algn="r" rtl="1"/>
              <a:r>
                <a:rPr lang="he-IL" dirty="0">
                  <a:solidFill>
                    <a:schemeClr val="bg1"/>
                  </a:solidFill>
                </a:rPr>
                <a:t>מתקן התפלה לשפכים תעשייתיים ברמת חובב</a:t>
              </a:r>
            </a:p>
          </p:txBody>
        </p:sp>
      </p:grpSp>
      <p:pic>
        <p:nvPicPr>
          <p:cNvPr id="7" name="תמונה 6" descr="ממברנות.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3501008"/>
            <a:ext cx="4290053" cy="3217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המוביל החדש - ממערב למזרח</a:t>
            </a:r>
          </a:p>
        </p:txBody>
      </p:sp>
      <p:pic>
        <p:nvPicPr>
          <p:cNvPr id="3" name="תמונה 2" descr="המוביל החדש.jpg"/>
          <p:cNvPicPr>
            <a:picLocks noChangeAspect="1"/>
          </p:cNvPicPr>
          <p:nvPr/>
        </p:nvPicPr>
        <p:blipFill>
          <a:blip r:embed="rId2" cstate="print"/>
          <a:stretch>
            <a:fillRect/>
          </a:stretch>
        </p:blipFill>
        <p:spPr>
          <a:xfrm>
            <a:off x="1619672" y="1916832"/>
            <a:ext cx="6140138" cy="4213820"/>
          </a:xfrm>
          <a:prstGeom prst="rect">
            <a:avLst/>
          </a:prstGeom>
        </p:spPr>
      </p:pic>
      <p:sp>
        <p:nvSpPr>
          <p:cNvPr id="4" name="מלבן 3"/>
          <p:cNvSpPr/>
          <p:nvPr/>
        </p:nvSpPr>
        <p:spPr>
          <a:xfrm>
            <a:off x="2362901" y="6228020"/>
            <a:ext cx="4418197" cy="369332"/>
          </a:xfrm>
          <a:prstGeom prst="rect">
            <a:avLst/>
          </a:prstGeom>
        </p:spPr>
        <p:txBody>
          <a:bodyPr wrap="none">
            <a:spAutoFit/>
          </a:bodyPr>
          <a:lstStyle/>
          <a:p>
            <a:r>
              <a:rPr lang="he-IL" b="1" dirty="0"/>
              <a:t>המוביל הארצי הקיים - </a:t>
            </a:r>
            <a:r>
              <a:rPr lang="he-IL" b="1" dirty="0">
                <a:solidFill>
                  <a:schemeClr val="tx2">
                    <a:lumMod val="75000"/>
                  </a:schemeClr>
                </a:solidFill>
              </a:rPr>
              <a:t>בכחול</a:t>
            </a:r>
            <a:r>
              <a:rPr lang="he-IL" b="1" dirty="0"/>
              <a:t>, והחדש - </a:t>
            </a:r>
            <a:r>
              <a:rPr lang="he-IL" b="1" dirty="0">
                <a:solidFill>
                  <a:srgbClr val="FFFF00"/>
                </a:solidFill>
              </a:rPr>
              <a:t>בצהוב</a:t>
            </a:r>
            <a:endParaRPr lang="he-IL" dirty="0">
              <a:solidFill>
                <a:srgbClr val="FFFF00"/>
              </a:solidFill>
            </a:endParaRPr>
          </a:p>
        </p:txBody>
      </p:sp>
      <p:sp>
        <p:nvSpPr>
          <p:cNvPr id="5" name="מלבן 4"/>
          <p:cNvSpPr/>
          <p:nvPr/>
        </p:nvSpPr>
        <p:spPr>
          <a:xfrm>
            <a:off x="539552" y="1208946"/>
            <a:ext cx="8064896" cy="707886"/>
          </a:xfrm>
          <a:prstGeom prst="rect">
            <a:avLst/>
          </a:prstGeom>
        </p:spPr>
        <p:txBody>
          <a:bodyPr wrap="square">
            <a:spAutoFit/>
          </a:bodyPr>
          <a:lstStyle/>
          <a:p>
            <a:pPr lvl="1" algn="ctr" rtl="1"/>
            <a:r>
              <a:rPr lang="he-IL" sz="2000" dirty="0">
                <a:solidFill>
                  <a:schemeClr val="accent4"/>
                </a:solidFill>
              </a:rPr>
              <a:t>בשנת 2013 כמות המים שהופקה ממתקני ההתפלה השונים עלתה על 50% מכמות המים הנצרכת</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BC4485-30DE-4080-9BAE-5C551D3C0D75}"/>
              </a:ext>
            </a:extLst>
          </p:cNvPr>
          <p:cNvSpPr>
            <a:spLocks noGrp="1"/>
          </p:cNvSpPr>
          <p:nvPr>
            <p:ph type="title"/>
          </p:nvPr>
        </p:nvSpPr>
        <p:spPr/>
        <p:txBody>
          <a:bodyPr/>
          <a:lstStyle/>
          <a:p>
            <a:endParaRPr lang="he-IL"/>
          </a:p>
        </p:txBody>
      </p:sp>
      <p:pic>
        <p:nvPicPr>
          <p:cNvPr id="3" name="תמונה 2">
            <a:extLst>
              <a:ext uri="{FF2B5EF4-FFF2-40B4-BE49-F238E27FC236}">
                <a16:creationId xmlns:a16="http://schemas.microsoft.com/office/drawing/2014/main" id="{19FA92BD-16C8-42AD-A9A3-D1574B12F0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3608480"/>
            <a:ext cx="6853014" cy="3244246"/>
          </a:xfrm>
          <a:prstGeom prst="rect">
            <a:avLst/>
          </a:prstGeom>
        </p:spPr>
      </p:pic>
      <p:pic>
        <p:nvPicPr>
          <p:cNvPr id="4" name="תמונה 3">
            <a:extLst>
              <a:ext uri="{FF2B5EF4-FFF2-40B4-BE49-F238E27FC236}">
                <a16:creationId xmlns:a16="http://schemas.microsoft.com/office/drawing/2014/main" id="{816505F1-3ED6-45D9-8D08-BF21DC880D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74"/>
            <a:ext cx="9144000" cy="3622395"/>
          </a:xfrm>
          <a:prstGeom prst="rect">
            <a:avLst/>
          </a:prstGeom>
        </p:spPr>
      </p:pic>
    </p:spTree>
    <p:extLst>
      <p:ext uri="{BB962C8B-B14F-4D97-AF65-F5344CB8AC3E}">
        <p14:creationId xmlns:p14="http://schemas.microsoft.com/office/powerpoint/2010/main" val="12589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282352"/>
            <a:ext cx="7772400" cy="914400"/>
          </a:xfrm>
        </p:spPr>
        <p:txBody>
          <a:bodyPr/>
          <a:lstStyle/>
          <a:p>
            <a:r>
              <a:rPr lang="he-IL" sz="3200" dirty="0"/>
              <a:t>מתווה התפלת מי-ים עד שנת 2020 (במיליוני מ"ק)</a:t>
            </a:r>
          </a:p>
        </p:txBody>
      </p:sp>
      <p:pic>
        <p:nvPicPr>
          <p:cNvPr id="6" name="תמונה 5" descr="מתווה מתוקים.jpg"/>
          <p:cNvPicPr>
            <a:picLocks noChangeAspect="1"/>
          </p:cNvPicPr>
          <p:nvPr/>
        </p:nvPicPr>
        <p:blipFill>
          <a:blip r:embed="rId2" cstate="print"/>
          <a:stretch>
            <a:fillRect/>
          </a:stretch>
        </p:blipFill>
        <p:spPr>
          <a:xfrm>
            <a:off x="0" y="5085184"/>
            <a:ext cx="9129491" cy="1649908"/>
          </a:xfrm>
          <a:prstGeom prst="rect">
            <a:avLst/>
          </a:prstGeom>
        </p:spPr>
      </p:pic>
      <p:graphicFrame>
        <p:nvGraphicFramePr>
          <p:cNvPr id="7" name="תרשים 6"/>
          <p:cNvGraphicFramePr/>
          <p:nvPr>
            <p:extLst>
              <p:ext uri="{D42A27DB-BD31-4B8C-83A1-F6EECF244321}">
                <p14:modId xmlns:p14="http://schemas.microsoft.com/office/powerpoint/2010/main" val="3542059484"/>
              </p:ext>
            </p:extLst>
          </p:nvPr>
        </p:nvGraphicFramePr>
        <p:xfrm>
          <a:off x="1115616" y="764704"/>
          <a:ext cx="6984776"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37728" y="4495800"/>
            <a:ext cx="8229600" cy="457200"/>
          </a:xfrm>
          <a:prstGeom prst="rect">
            <a:avLst/>
          </a:prstGeom>
          <a:noFill/>
          <a:ln w="9525">
            <a:noFill/>
            <a:miter lim="800000"/>
            <a:headEnd/>
            <a:tailEnd/>
          </a:ln>
          <a:effectLst/>
        </p:spPr>
        <p:txBody>
          <a:bodyPr>
            <a:spAutoFit/>
          </a:bodyPr>
          <a:lstStyle/>
          <a:p>
            <a:pPr rtl="1" eaLnBrk="0" hangingPunct="0">
              <a:spcBef>
                <a:spcPct val="50000"/>
              </a:spcBef>
            </a:pPr>
            <a:endParaRPr lang="en-US" altLang="he-IL" sz="2400" b="0">
              <a:solidFill>
                <a:srgbClr val="FFFF00"/>
              </a:solidFill>
              <a:latin typeface="Times New Roman (Hebrew)" pitchFamily="26" charset="0"/>
              <a:cs typeface="David" pitchFamily="34" charset="-79"/>
            </a:endParaRPr>
          </a:p>
        </p:txBody>
      </p:sp>
      <p:sp>
        <p:nvSpPr>
          <p:cNvPr id="50179" name="Text Box 3"/>
          <p:cNvSpPr txBox="1">
            <a:spLocks noChangeArrowheads="1"/>
          </p:cNvSpPr>
          <p:nvPr/>
        </p:nvSpPr>
        <p:spPr bwMode="auto">
          <a:xfrm>
            <a:off x="1872803" y="3357563"/>
            <a:ext cx="5759450"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0180" name="Text Box 4"/>
          <p:cNvSpPr txBox="1">
            <a:spLocks noChangeArrowheads="1"/>
          </p:cNvSpPr>
          <p:nvPr/>
        </p:nvSpPr>
        <p:spPr bwMode="auto">
          <a:xfrm>
            <a:off x="1799778" y="2852738"/>
            <a:ext cx="5832475"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0181" name="Rectangle 5"/>
          <p:cNvSpPr>
            <a:spLocks noChangeArrowheads="1"/>
          </p:cNvSpPr>
          <p:nvPr/>
        </p:nvSpPr>
        <p:spPr bwMode="auto">
          <a:xfrm>
            <a:off x="180528" y="100013"/>
            <a:ext cx="9144000" cy="0"/>
          </a:xfrm>
          <a:prstGeom prst="rect">
            <a:avLst/>
          </a:prstGeom>
          <a:noFill/>
          <a:ln w="9525" algn="ctr">
            <a:noFill/>
            <a:miter lim="800000"/>
            <a:headEnd/>
            <a:tailEnd/>
          </a:ln>
          <a:effectLst/>
        </p:spPr>
        <p:txBody>
          <a:bodyPr wrap="none" anchor="ctr">
            <a:spAutoFit/>
          </a:bodyPr>
          <a:lstStyle/>
          <a:p>
            <a:endParaRPr lang="he-IL"/>
          </a:p>
        </p:txBody>
      </p:sp>
      <p:sp>
        <p:nvSpPr>
          <p:cNvPr id="50182" name="Text Box 6"/>
          <p:cNvSpPr txBox="1">
            <a:spLocks noChangeArrowheads="1"/>
          </p:cNvSpPr>
          <p:nvPr/>
        </p:nvSpPr>
        <p:spPr bwMode="auto">
          <a:xfrm>
            <a:off x="2232248" y="476672"/>
            <a:ext cx="4987263" cy="707886"/>
          </a:xfrm>
          <a:prstGeom prst="rect">
            <a:avLst/>
          </a:prstGeom>
          <a:noFill/>
          <a:ln w="9525" algn="ctr">
            <a:noFill/>
            <a:miter lim="800000"/>
            <a:headEnd/>
            <a:tailEnd/>
          </a:ln>
          <a:effectLst/>
        </p:spPr>
        <p:txBody>
          <a:bodyPr wrap="none" anchorCtr="1">
            <a:spAutoFit/>
          </a:bodyPr>
          <a:lstStyle/>
          <a:p>
            <a:pPr algn="r" rtl="1">
              <a:spcBef>
                <a:spcPct val="0"/>
              </a:spcBef>
            </a:pPr>
            <a:r>
              <a:rPr lang="he-IL" sz="4000" dirty="0">
                <a:solidFill>
                  <a:srgbClr val="FFFF00"/>
                </a:solidFill>
                <a:effectLst>
                  <a:outerShdw blurRad="38100" dist="38100" dir="2700000" algn="tl">
                    <a:srgbClr val="000000"/>
                  </a:outerShdw>
                </a:effectLst>
                <a:latin typeface="Arial" pitchFamily="34" charset="0"/>
              </a:rPr>
              <a:t>מתקן ההתפלה באשקלון</a:t>
            </a:r>
            <a:endParaRPr lang="en-US" sz="4000" dirty="0">
              <a:solidFill>
                <a:srgbClr val="FFFF00"/>
              </a:solidFill>
              <a:effectLst>
                <a:outerShdw blurRad="38100" dist="38100" dir="2700000" algn="tl">
                  <a:srgbClr val="000000"/>
                </a:outerShdw>
              </a:effectLst>
              <a:latin typeface="Arial" pitchFamily="34" charset="0"/>
            </a:endParaRPr>
          </a:p>
        </p:txBody>
      </p:sp>
      <p:sp>
        <p:nvSpPr>
          <p:cNvPr id="50183" name="Text Box 7"/>
          <p:cNvSpPr txBox="1">
            <a:spLocks noChangeArrowheads="1"/>
          </p:cNvSpPr>
          <p:nvPr/>
        </p:nvSpPr>
        <p:spPr bwMode="auto">
          <a:xfrm>
            <a:off x="-447" y="1341438"/>
            <a:ext cx="2160588" cy="2289175"/>
          </a:xfrm>
          <a:prstGeom prst="rect">
            <a:avLst/>
          </a:prstGeom>
          <a:noFill/>
          <a:ln w="9525" algn="ctr">
            <a:noFill/>
            <a:miter lim="800000"/>
            <a:headEnd/>
            <a:tailEnd/>
          </a:ln>
          <a:effectLst/>
        </p:spPr>
        <p:txBody>
          <a:bodyPr anchorCtr="1">
            <a:spAutoFit/>
          </a:bodyPr>
          <a:lstStyle/>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הקמה:</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 ינואר 2003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הפעלה: אוגוסט 2005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כיום:</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115  </a:t>
            </a:r>
            <a:r>
              <a:rPr lang="he-IL" sz="1800" dirty="0" err="1">
                <a:solidFill>
                  <a:srgbClr val="FFFF00"/>
                </a:solidFill>
                <a:effectLst>
                  <a:outerShdw blurRad="38100" dist="38100" dir="2700000" algn="tl">
                    <a:srgbClr val="000000"/>
                  </a:outerShdw>
                </a:effectLst>
                <a:latin typeface="Arial" pitchFamily="34" charset="0"/>
              </a:rPr>
              <a:t>מלמק"ש</a:t>
            </a:r>
            <a:endParaRPr lang="he-IL" sz="1800" dirty="0">
              <a:solidFill>
                <a:srgbClr val="FFFF00"/>
              </a:solidFill>
              <a:effectLst>
                <a:outerShdw blurRad="38100" dist="38100" dir="2700000" algn="tl">
                  <a:srgbClr val="000000"/>
                </a:outerShdw>
              </a:effectLst>
              <a:latin typeface="Arial" pitchFamily="34" charset="0"/>
            </a:endParaRP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מתוכננת: 120 </a:t>
            </a:r>
            <a:r>
              <a:rPr lang="he-IL" sz="1800" dirty="0" err="1">
                <a:solidFill>
                  <a:srgbClr val="FFFF00"/>
                </a:solidFill>
                <a:effectLst>
                  <a:outerShdw blurRad="38100" dist="38100" dir="2700000" algn="tl">
                    <a:srgbClr val="000000"/>
                  </a:outerShdw>
                </a:effectLst>
                <a:latin typeface="Arial" pitchFamily="34" charset="0"/>
              </a:rPr>
              <a:t>מלמק"ש</a:t>
            </a:r>
            <a:endParaRPr lang="en-US" sz="1800" dirty="0">
              <a:solidFill>
                <a:srgbClr val="FFFF00"/>
              </a:solidFill>
              <a:effectLst>
                <a:outerShdw blurRad="38100" dist="38100" dir="2700000" algn="tl">
                  <a:srgbClr val="000000"/>
                </a:outerShdw>
              </a:effectLst>
              <a:latin typeface="Arial" pitchFamily="34" charset="0"/>
            </a:endParaRPr>
          </a:p>
        </p:txBody>
      </p:sp>
      <p:pic>
        <p:nvPicPr>
          <p:cNvPr id="5018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8232" y="1412875"/>
            <a:ext cx="6948488" cy="5040313"/>
          </a:xfrm>
          <a:prstGeom prst="rect">
            <a:avLst/>
          </a:prstGeom>
          <a:noFill/>
          <a:ln w="9525" algn="ctr">
            <a:noFill/>
            <a:miter lim="800000"/>
            <a:headEnd/>
            <a:tailEnd/>
          </a:ln>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4495800"/>
            <a:ext cx="8229600" cy="457200"/>
          </a:xfrm>
          <a:prstGeom prst="rect">
            <a:avLst/>
          </a:prstGeom>
          <a:noFill/>
          <a:ln w="9525">
            <a:noFill/>
            <a:miter lim="800000"/>
            <a:headEnd/>
            <a:tailEnd/>
          </a:ln>
          <a:effectLst/>
        </p:spPr>
        <p:txBody>
          <a:bodyPr>
            <a:spAutoFit/>
          </a:bodyPr>
          <a:lstStyle/>
          <a:p>
            <a:pPr rtl="1" eaLnBrk="0" hangingPunct="0">
              <a:spcBef>
                <a:spcPct val="50000"/>
              </a:spcBef>
            </a:pPr>
            <a:endParaRPr lang="en-US" altLang="he-IL" sz="2400" b="0">
              <a:solidFill>
                <a:srgbClr val="FFFF00"/>
              </a:solidFill>
              <a:latin typeface="Times New Roman (Hebrew)" pitchFamily="26" charset="0"/>
              <a:cs typeface="David" pitchFamily="34" charset="-79"/>
            </a:endParaRPr>
          </a:p>
        </p:txBody>
      </p:sp>
      <p:sp>
        <p:nvSpPr>
          <p:cNvPr id="52227" name="Text Box 3"/>
          <p:cNvSpPr txBox="1">
            <a:spLocks noChangeArrowheads="1"/>
          </p:cNvSpPr>
          <p:nvPr/>
        </p:nvSpPr>
        <p:spPr bwMode="auto">
          <a:xfrm>
            <a:off x="1692275" y="3357563"/>
            <a:ext cx="5759450"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2228" name="Text Box 4"/>
          <p:cNvSpPr txBox="1">
            <a:spLocks noChangeArrowheads="1"/>
          </p:cNvSpPr>
          <p:nvPr/>
        </p:nvSpPr>
        <p:spPr bwMode="auto">
          <a:xfrm>
            <a:off x="1619250" y="2852738"/>
            <a:ext cx="5832475"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2229" name="Rectangle 5"/>
          <p:cNvSpPr>
            <a:spLocks noChangeArrowheads="1"/>
          </p:cNvSpPr>
          <p:nvPr/>
        </p:nvSpPr>
        <p:spPr bwMode="auto">
          <a:xfrm>
            <a:off x="0" y="100013"/>
            <a:ext cx="9144000" cy="0"/>
          </a:xfrm>
          <a:prstGeom prst="rect">
            <a:avLst/>
          </a:prstGeom>
          <a:noFill/>
          <a:ln w="9525" algn="ctr">
            <a:noFill/>
            <a:miter lim="800000"/>
            <a:headEnd/>
            <a:tailEnd/>
          </a:ln>
          <a:effectLst/>
        </p:spPr>
        <p:txBody>
          <a:bodyPr wrap="none" anchor="ctr">
            <a:spAutoFit/>
          </a:bodyPr>
          <a:lstStyle/>
          <a:p>
            <a:endParaRPr lang="he-IL"/>
          </a:p>
        </p:txBody>
      </p:sp>
      <p:pic>
        <p:nvPicPr>
          <p:cNvPr id="522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2688" y="1527175"/>
            <a:ext cx="6845300" cy="5022850"/>
          </a:xfrm>
          <a:prstGeom prst="rect">
            <a:avLst/>
          </a:prstGeom>
          <a:noFill/>
        </p:spPr>
      </p:pic>
      <p:sp>
        <p:nvSpPr>
          <p:cNvPr id="52231" name="Text Box 7"/>
          <p:cNvSpPr txBox="1">
            <a:spLocks noChangeArrowheads="1"/>
          </p:cNvSpPr>
          <p:nvPr/>
        </p:nvSpPr>
        <p:spPr bwMode="auto">
          <a:xfrm>
            <a:off x="1862138" y="604838"/>
            <a:ext cx="5827712" cy="762000"/>
          </a:xfrm>
          <a:prstGeom prst="rect">
            <a:avLst/>
          </a:prstGeom>
          <a:noFill/>
          <a:ln w="9525" algn="ctr">
            <a:noFill/>
            <a:miter lim="800000"/>
            <a:headEnd/>
            <a:tailEnd/>
          </a:ln>
          <a:effectLst/>
        </p:spPr>
        <p:txBody>
          <a:bodyPr wrap="none" anchorCtr="1">
            <a:spAutoFit/>
          </a:bodyPr>
          <a:lstStyle/>
          <a:p>
            <a:pPr algn="r" rtl="1">
              <a:spcBef>
                <a:spcPct val="0"/>
              </a:spcBef>
            </a:pPr>
            <a:r>
              <a:rPr lang="he-IL" sz="4400" dirty="0">
                <a:solidFill>
                  <a:srgbClr val="FFFF00"/>
                </a:solidFill>
                <a:effectLst>
                  <a:outerShdw blurRad="38100" dist="38100" dir="2700000" algn="tl">
                    <a:srgbClr val="000000"/>
                  </a:outerShdw>
                </a:effectLst>
                <a:latin typeface="Arial" pitchFamily="34" charset="0"/>
              </a:rPr>
              <a:t>מתקן ההתפלה בפלמחים</a:t>
            </a:r>
            <a:endParaRPr lang="en-US" sz="4400" dirty="0">
              <a:solidFill>
                <a:srgbClr val="FFFF00"/>
              </a:solidFill>
              <a:effectLst>
                <a:outerShdw blurRad="38100" dist="38100" dir="2700000" algn="tl">
                  <a:srgbClr val="000000"/>
                </a:outerShdw>
              </a:effectLst>
              <a:latin typeface="Arial" pitchFamily="34" charset="0"/>
            </a:endParaRPr>
          </a:p>
        </p:txBody>
      </p:sp>
      <p:sp>
        <p:nvSpPr>
          <p:cNvPr id="52232" name="Text Box 8"/>
          <p:cNvSpPr txBox="1">
            <a:spLocks noChangeArrowheads="1"/>
          </p:cNvSpPr>
          <p:nvPr/>
        </p:nvSpPr>
        <p:spPr bwMode="auto">
          <a:xfrm>
            <a:off x="1228153" y="1535113"/>
            <a:ext cx="2816797" cy="1200329"/>
          </a:xfrm>
          <a:prstGeom prst="rect">
            <a:avLst/>
          </a:prstGeom>
          <a:noFill/>
          <a:ln w="9525" algn="ctr">
            <a:noFill/>
            <a:miter lim="800000"/>
            <a:headEnd/>
            <a:tailEnd/>
          </a:ln>
          <a:effectLst/>
        </p:spPr>
        <p:txBody>
          <a:bodyPr wrap="none" anchorCtr="1">
            <a:spAutoFit/>
          </a:bodyPr>
          <a:lstStyle/>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הקמה: ינואר 2005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הפעלה: יוני 2007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כיום: 30 </a:t>
            </a:r>
            <a:r>
              <a:rPr lang="he-IL" sz="1800" dirty="0" err="1">
                <a:solidFill>
                  <a:srgbClr val="FFFF00"/>
                </a:solidFill>
                <a:effectLst>
                  <a:outerShdw blurRad="38100" dist="38100" dir="2700000" algn="tl">
                    <a:srgbClr val="000000"/>
                  </a:outerShdw>
                </a:effectLst>
                <a:latin typeface="Arial" pitchFamily="34" charset="0"/>
              </a:rPr>
              <a:t>מלמק"ש</a:t>
            </a:r>
            <a:endParaRPr lang="he-IL" sz="1800" dirty="0">
              <a:solidFill>
                <a:srgbClr val="FFFF00"/>
              </a:solidFill>
              <a:effectLst>
                <a:outerShdw blurRad="38100" dist="38100" dir="2700000" algn="tl">
                  <a:srgbClr val="000000"/>
                </a:outerShdw>
              </a:effectLst>
              <a:latin typeface="Arial" pitchFamily="34" charset="0"/>
            </a:endParaRP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מתוכננת: 45 </a:t>
            </a:r>
            <a:r>
              <a:rPr lang="he-IL" sz="1800" dirty="0" err="1">
                <a:solidFill>
                  <a:srgbClr val="FFFF00"/>
                </a:solidFill>
                <a:effectLst>
                  <a:outerShdw blurRad="38100" dist="38100" dir="2700000" algn="tl">
                    <a:srgbClr val="000000"/>
                  </a:outerShdw>
                </a:effectLst>
                <a:latin typeface="Arial" pitchFamily="34" charset="0"/>
              </a:rPr>
              <a:t>מלמק"ש</a:t>
            </a:r>
            <a:endParaRPr lang="en-US" sz="1800" dirty="0">
              <a:solidFill>
                <a:srgbClr val="FFFF00"/>
              </a:solidFill>
              <a:effectLst>
                <a:outerShdw blurRad="38100" dist="38100" dir="2700000" algn="tl">
                  <a:srgbClr val="000000"/>
                </a:outerShdw>
              </a:effectLst>
              <a:latin typeface="Arial"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57200" y="4495800"/>
            <a:ext cx="8229600" cy="457200"/>
          </a:xfrm>
          <a:prstGeom prst="rect">
            <a:avLst/>
          </a:prstGeom>
          <a:noFill/>
          <a:ln w="9525">
            <a:noFill/>
            <a:miter lim="800000"/>
            <a:headEnd/>
            <a:tailEnd/>
          </a:ln>
          <a:effectLst/>
        </p:spPr>
        <p:txBody>
          <a:bodyPr>
            <a:spAutoFit/>
          </a:bodyPr>
          <a:lstStyle/>
          <a:p>
            <a:pPr rtl="1" eaLnBrk="0" hangingPunct="0">
              <a:spcBef>
                <a:spcPct val="50000"/>
              </a:spcBef>
            </a:pPr>
            <a:endParaRPr lang="en-US" altLang="he-IL" sz="2400" b="0">
              <a:solidFill>
                <a:srgbClr val="FFFF00"/>
              </a:solidFill>
              <a:latin typeface="Times New Roman (Hebrew)" pitchFamily="26" charset="0"/>
              <a:cs typeface="David" pitchFamily="34" charset="-79"/>
            </a:endParaRPr>
          </a:p>
        </p:txBody>
      </p:sp>
      <p:sp>
        <p:nvSpPr>
          <p:cNvPr id="54275" name="Text Box 3"/>
          <p:cNvSpPr txBox="1">
            <a:spLocks noChangeArrowheads="1"/>
          </p:cNvSpPr>
          <p:nvPr/>
        </p:nvSpPr>
        <p:spPr bwMode="auto">
          <a:xfrm>
            <a:off x="1692275" y="3357563"/>
            <a:ext cx="5759450"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4276" name="Text Box 4"/>
          <p:cNvSpPr txBox="1">
            <a:spLocks noChangeArrowheads="1"/>
          </p:cNvSpPr>
          <p:nvPr/>
        </p:nvSpPr>
        <p:spPr bwMode="auto">
          <a:xfrm>
            <a:off x="1619250" y="2852738"/>
            <a:ext cx="5832475"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4277" name="Rectangle 5"/>
          <p:cNvSpPr>
            <a:spLocks noChangeArrowheads="1"/>
          </p:cNvSpPr>
          <p:nvPr/>
        </p:nvSpPr>
        <p:spPr bwMode="auto">
          <a:xfrm>
            <a:off x="0" y="100013"/>
            <a:ext cx="9144000" cy="0"/>
          </a:xfrm>
          <a:prstGeom prst="rect">
            <a:avLst/>
          </a:prstGeom>
          <a:noFill/>
          <a:ln w="9525" algn="ctr">
            <a:noFill/>
            <a:miter lim="800000"/>
            <a:headEnd/>
            <a:tailEnd/>
          </a:ln>
          <a:effectLst/>
        </p:spPr>
        <p:txBody>
          <a:bodyPr wrap="none" anchor="ctr">
            <a:spAutoFit/>
          </a:bodyPr>
          <a:lstStyle/>
          <a:p>
            <a:endParaRPr lang="he-IL"/>
          </a:p>
        </p:txBody>
      </p:sp>
      <p:sp>
        <p:nvSpPr>
          <p:cNvPr id="54278" name="Text Box 6"/>
          <p:cNvSpPr txBox="1">
            <a:spLocks noChangeArrowheads="1"/>
          </p:cNvSpPr>
          <p:nvPr/>
        </p:nvSpPr>
        <p:spPr bwMode="auto">
          <a:xfrm>
            <a:off x="2389188" y="590550"/>
            <a:ext cx="4849812" cy="701675"/>
          </a:xfrm>
          <a:prstGeom prst="rect">
            <a:avLst/>
          </a:prstGeom>
          <a:noFill/>
          <a:ln w="9525" algn="ctr">
            <a:noFill/>
            <a:miter lim="800000"/>
            <a:headEnd/>
            <a:tailEnd/>
          </a:ln>
          <a:effectLst/>
        </p:spPr>
        <p:txBody>
          <a:bodyPr wrap="none" anchorCtr="1">
            <a:spAutoFit/>
          </a:bodyPr>
          <a:lstStyle/>
          <a:p>
            <a:pPr algn="r" rtl="1">
              <a:spcBef>
                <a:spcPct val="0"/>
              </a:spcBef>
            </a:pPr>
            <a:r>
              <a:rPr lang="he-IL" sz="4000" dirty="0">
                <a:solidFill>
                  <a:srgbClr val="FFFF00"/>
                </a:solidFill>
                <a:effectLst>
                  <a:outerShdw blurRad="38100" dist="38100" dir="2700000" algn="tl">
                    <a:srgbClr val="000000"/>
                  </a:outerShdw>
                </a:effectLst>
                <a:latin typeface="Arial" pitchFamily="34" charset="0"/>
              </a:rPr>
              <a:t>מתקן ההתפלה בחדרה</a:t>
            </a:r>
            <a:endParaRPr lang="en-US" sz="4000" dirty="0">
              <a:solidFill>
                <a:srgbClr val="FFFF00"/>
              </a:solidFill>
              <a:effectLst>
                <a:outerShdw blurRad="38100" dist="38100" dir="2700000" algn="tl">
                  <a:srgbClr val="000000"/>
                </a:outerShdw>
              </a:effectLst>
              <a:latin typeface="Arial" pitchFamily="34" charset="0"/>
            </a:endParaRPr>
          </a:p>
        </p:txBody>
      </p:sp>
      <p:sp>
        <p:nvSpPr>
          <p:cNvPr id="54279" name="Text Box 7"/>
          <p:cNvSpPr txBox="1">
            <a:spLocks noChangeArrowheads="1"/>
          </p:cNvSpPr>
          <p:nvPr/>
        </p:nvSpPr>
        <p:spPr bwMode="auto">
          <a:xfrm>
            <a:off x="0" y="1412875"/>
            <a:ext cx="2915816" cy="1477328"/>
          </a:xfrm>
          <a:prstGeom prst="rect">
            <a:avLst/>
          </a:prstGeom>
          <a:noFill/>
          <a:ln w="9525" algn="ctr">
            <a:noFill/>
            <a:miter lim="800000"/>
            <a:headEnd/>
            <a:tailEnd/>
          </a:ln>
          <a:effectLst/>
        </p:spPr>
        <p:txBody>
          <a:bodyPr wrap="square" anchorCtr="1">
            <a:spAutoFit/>
          </a:bodyPr>
          <a:lstStyle/>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הקמה: יוני 2007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הפעלה: דצמבר 2009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בסיסית: 100 </a:t>
            </a:r>
            <a:r>
              <a:rPr lang="he-IL" sz="1800" dirty="0" err="1">
                <a:solidFill>
                  <a:srgbClr val="FFFF00"/>
                </a:solidFill>
                <a:effectLst>
                  <a:outerShdw blurRad="38100" dist="38100" dir="2700000" algn="tl">
                    <a:srgbClr val="000000"/>
                  </a:outerShdw>
                </a:effectLst>
                <a:latin typeface="Arial" pitchFamily="34" charset="0"/>
              </a:rPr>
              <a:t>מלמק"ש</a:t>
            </a:r>
            <a:endParaRPr lang="he-IL" sz="1800" dirty="0">
              <a:solidFill>
                <a:srgbClr val="FFFF00"/>
              </a:solidFill>
              <a:effectLst>
                <a:outerShdw blurRad="38100" dist="38100" dir="2700000" algn="tl">
                  <a:srgbClr val="000000"/>
                </a:outerShdw>
              </a:effectLst>
              <a:latin typeface="Arial" pitchFamily="34" charset="0"/>
            </a:endParaRP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מתוכננת: 130 </a:t>
            </a:r>
            <a:r>
              <a:rPr lang="he-IL" sz="1800" dirty="0" err="1">
                <a:solidFill>
                  <a:srgbClr val="FFFF00"/>
                </a:solidFill>
                <a:effectLst>
                  <a:outerShdw blurRad="38100" dist="38100" dir="2700000" algn="tl">
                    <a:srgbClr val="000000"/>
                  </a:outerShdw>
                </a:effectLst>
                <a:latin typeface="Arial" pitchFamily="34" charset="0"/>
              </a:rPr>
              <a:t>מלמק"ש</a:t>
            </a:r>
            <a:endParaRPr lang="en-US" sz="1800" dirty="0">
              <a:solidFill>
                <a:srgbClr val="FFFF00"/>
              </a:solidFill>
              <a:effectLst>
                <a:outerShdw blurRad="38100" dist="38100" dir="2700000" algn="tl">
                  <a:srgbClr val="000000"/>
                </a:outerShdw>
              </a:effectLst>
              <a:latin typeface="Arial" pitchFamily="34" charset="0"/>
            </a:endParaRPr>
          </a:p>
        </p:txBody>
      </p:sp>
      <p:pic>
        <p:nvPicPr>
          <p:cNvPr id="54280" name="Picture 8" descr="2DBM709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2221" y="1412875"/>
            <a:ext cx="6264275" cy="5111750"/>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57200" y="4495800"/>
            <a:ext cx="8229600" cy="457200"/>
          </a:xfrm>
          <a:prstGeom prst="rect">
            <a:avLst/>
          </a:prstGeom>
          <a:noFill/>
          <a:ln w="9525">
            <a:noFill/>
            <a:miter lim="800000"/>
            <a:headEnd/>
            <a:tailEnd/>
          </a:ln>
          <a:effectLst/>
        </p:spPr>
        <p:txBody>
          <a:bodyPr>
            <a:spAutoFit/>
          </a:bodyPr>
          <a:lstStyle/>
          <a:p>
            <a:pPr rtl="1" eaLnBrk="0" hangingPunct="0">
              <a:spcBef>
                <a:spcPct val="50000"/>
              </a:spcBef>
            </a:pPr>
            <a:endParaRPr lang="en-US" altLang="he-IL" sz="2400" b="0">
              <a:solidFill>
                <a:srgbClr val="FFFF00"/>
              </a:solidFill>
              <a:latin typeface="Times New Roman (Hebrew)" pitchFamily="26" charset="0"/>
              <a:cs typeface="David" pitchFamily="34" charset="-79"/>
            </a:endParaRPr>
          </a:p>
        </p:txBody>
      </p:sp>
      <p:sp>
        <p:nvSpPr>
          <p:cNvPr id="58371" name="Text Box 3"/>
          <p:cNvSpPr txBox="1">
            <a:spLocks noChangeArrowheads="1"/>
          </p:cNvSpPr>
          <p:nvPr/>
        </p:nvSpPr>
        <p:spPr bwMode="auto">
          <a:xfrm>
            <a:off x="1692275" y="3357563"/>
            <a:ext cx="5759450"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8372" name="Text Box 4"/>
          <p:cNvSpPr txBox="1">
            <a:spLocks noChangeArrowheads="1"/>
          </p:cNvSpPr>
          <p:nvPr/>
        </p:nvSpPr>
        <p:spPr bwMode="auto">
          <a:xfrm>
            <a:off x="1619250" y="2852738"/>
            <a:ext cx="5832475"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58373" name="Rectangle 5"/>
          <p:cNvSpPr>
            <a:spLocks noChangeArrowheads="1"/>
          </p:cNvSpPr>
          <p:nvPr/>
        </p:nvSpPr>
        <p:spPr bwMode="auto">
          <a:xfrm>
            <a:off x="0" y="100013"/>
            <a:ext cx="9144000" cy="0"/>
          </a:xfrm>
          <a:prstGeom prst="rect">
            <a:avLst/>
          </a:prstGeom>
          <a:noFill/>
          <a:ln w="9525" algn="ctr">
            <a:noFill/>
            <a:miter lim="800000"/>
            <a:headEnd/>
            <a:tailEnd/>
          </a:ln>
          <a:effectLst/>
        </p:spPr>
        <p:txBody>
          <a:bodyPr wrap="none" anchor="ctr">
            <a:spAutoFit/>
          </a:bodyPr>
          <a:lstStyle/>
          <a:p>
            <a:endParaRPr lang="he-IL"/>
          </a:p>
        </p:txBody>
      </p:sp>
      <p:sp>
        <p:nvSpPr>
          <p:cNvPr id="58374" name="Rectangle 6"/>
          <p:cNvSpPr>
            <a:spLocks noChangeArrowheads="1"/>
          </p:cNvSpPr>
          <p:nvPr/>
        </p:nvSpPr>
        <p:spPr bwMode="auto">
          <a:xfrm>
            <a:off x="3276600" y="333375"/>
            <a:ext cx="2828925" cy="762000"/>
          </a:xfrm>
          <a:prstGeom prst="rect">
            <a:avLst/>
          </a:prstGeom>
          <a:noFill/>
          <a:ln w="9525" algn="ctr">
            <a:noFill/>
            <a:miter lim="800000"/>
            <a:headEnd/>
            <a:tailEnd/>
          </a:ln>
          <a:effectLst/>
        </p:spPr>
        <p:txBody>
          <a:bodyPr wrap="none" anchorCtr="1">
            <a:spAutoFit/>
          </a:bodyPr>
          <a:lstStyle/>
          <a:p>
            <a:pPr algn="r" rtl="1">
              <a:spcBef>
                <a:spcPct val="0"/>
              </a:spcBef>
            </a:pPr>
            <a:r>
              <a:rPr lang="he-IL" sz="4400" dirty="0">
                <a:solidFill>
                  <a:srgbClr val="FFFF00"/>
                </a:solidFill>
                <a:latin typeface="Arial" pitchFamily="34" charset="0"/>
              </a:rPr>
              <a:t>מתקן חדרה</a:t>
            </a:r>
            <a:endParaRPr lang="en-US" sz="4400" dirty="0">
              <a:solidFill>
                <a:srgbClr val="FFFF00"/>
              </a:solidFill>
              <a:latin typeface="Arial" pitchFamily="34" charset="0"/>
            </a:endParaRPr>
          </a:p>
        </p:txBody>
      </p:sp>
      <p:pic>
        <p:nvPicPr>
          <p:cNvPr id="58375" name="Picture 7" descr="2DBM7115"/>
          <p:cNvPicPr>
            <a:picLocks noChangeAspect="1" noChangeArrowheads="1"/>
          </p:cNvPicPr>
          <p:nvPr/>
        </p:nvPicPr>
        <p:blipFill>
          <a:blip r:embed="rId3" cstate="screen"/>
          <a:srcRect/>
          <a:stretch>
            <a:fillRect/>
          </a:stretch>
        </p:blipFill>
        <p:spPr bwMode="auto">
          <a:xfrm>
            <a:off x="72008" y="1434170"/>
            <a:ext cx="4427984" cy="5423829"/>
          </a:xfrm>
          <a:prstGeom prst="rect">
            <a:avLst/>
          </a:prstGeom>
          <a:noFill/>
        </p:spPr>
      </p:pic>
      <p:pic>
        <p:nvPicPr>
          <p:cNvPr id="8" name="Picture 7" descr="2DBM7100"/>
          <p:cNvPicPr>
            <a:picLocks noChangeAspect="1" noChangeArrowheads="1"/>
          </p:cNvPicPr>
          <p:nvPr/>
        </p:nvPicPr>
        <p:blipFill>
          <a:blip r:embed="rId4" cstate="screen"/>
          <a:srcRect/>
          <a:stretch>
            <a:fillRect/>
          </a:stretch>
        </p:blipFill>
        <p:spPr bwMode="auto">
          <a:xfrm>
            <a:off x="4644008" y="1404874"/>
            <a:ext cx="4464496" cy="5453126"/>
          </a:xfrm>
          <a:prstGeom prst="rect">
            <a:avLst/>
          </a:prstGeo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4495800"/>
            <a:ext cx="8229600" cy="457200"/>
          </a:xfrm>
          <a:prstGeom prst="rect">
            <a:avLst/>
          </a:prstGeom>
          <a:noFill/>
          <a:ln w="9525">
            <a:noFill/>
            <a:miter lim="800000"/>
            <a:headEnd/>
            <a:tailEnd/>
          </a:ln>
          <a:effectLst/>
        </p:spPr>
        <p:txBody>
          <a:bodyPr>
            <a:spAutoFit/>
          </a:bodyPr>
          <a:lstStyle/>
          <a:p>
            <a:pPr rtl="1" eaLnBrk="0" hangingPunct="0">
              <a:spcBef>
                <a:spcPct val="50000"/>
              </a:spcBef>
            </a:pPr>
            <a:endParaRPr lang="en-US" altLang="he-IL" sz="2400" b="0">
              <a:solidFill>
                <a:srgbClr val="FFFF00"/>
              </a:solidFill>
              <a:latin typeface="Times New Roman (Hebrew)" pitchFamily="26" charset="0"/>
              <a:cs typeface="David" pitchFamily="34" charset="-79"/>
            </a:endParaRPr>
          </a:p>
        </p:txBody>
      </p:sp>
      <p:sp>
        <p:nvSpPr>
          <p:cNvPr id="60419" name="Text Box 3"/>
          <p:cNvSpPr txBox="1">
            <a:spLocks noChangeArrowheads="1"/>
          </p:cNvSpPr>
          <p:nvPr/>
        </p:nvSpPr>
        <p:spPr bwMode="auto">
          <a:xfrm>
            <a:off x="1692275" y="3357563"/>
            <a:ext cx="5759450"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60420" name="Text Box 4"/>
          <p:cNvSpPr txBox="1">
            <a:spLocks noChangeArrowheads="1"/>
          </p:cNvSpPr>
          <p:nvPr/>
        </p:nvSpPr>
        <p:spPr bwMode="auto">
          <a:xfrm>
            <a:off x="1619250" y="2852738"/>
            <a:ext cx="5832475"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60421" name="Rectangle 5"/>
          <p:cNvSpPr>
            <a:spLocks noChangeArrowheads="1"/>
          </p:cNvSpPr>
          <p:nvPr/>
        </p:nvSpPr>
        <p:spPr bwMode="auto">
          <a:xfrm>
            <a:off x="0" y="100013"/>
            <a:ext cx="9144000" cy="0"/>
          </a:xfrm>
          <a:prstGeom prst="rect">
            <a:avLst/>
          </a:prstGeom>
          <a:noFill/>
          <a:ln w="9525" algn="ctr">
            <a:noFill/>
            <a:miter lim="800000"/>
            <a:headEnd/>
            <a:tailEnd/>
          </a:ln>
          <a:effectLst/>
        </p:spPr>
        <p:txBody>
          <a:bodyPr wrap="none" anchor="ctr">
            <a:spAutoFit/>
          </a:bodyPr>
          <a:lstStyle/>
          <a:p>
            <a:endParaRPr lang="he-IL"/>
          </a:p>
        </p:txBody>
      </p:sp>
      <p:sp>
        <p:nvSpPr>
          <p:cNvPr id="60423" name="Rectangle 7"/>
          <p:cNvSpPr>
            <a:spLocks noChangeArrowheads="1"/>
          </p:cNvSpPr>
          <p:nvPr/>
        </p:nvSpPr>
        <p:spPr bwMode="auto">
          <a:xfrm>
            <a:off x="3397250" y="404664"/>
            <a:ext cx="2706688" cy="762000"/>
          </a:xfrm>
          <a:prstGeom prst="rect">
            <a:avLst/>
          </a:prstGeom>
          <a:noFill/>
          <a:ln w="9525" algn="ctr">
            <a:noFill/>
            <a:miter lim="800000"/>
            <a:headEnd/>
            <a:tailEnd/>
          </a:ln>
          <a:effectLst/>
        </p:spPr>
        <p:txBody>
          <a:bodyPr wrap="none" anchorCtr="1">
            <a:spAutoFit/>
          </a:bodyPr>
          <a:lstStyle/>
          <a:p>
            <a:pPr algn="r" rtl="1">
              <a:spcBef>
                <a:spcPct val="0"/>
              </a:spcBef>
            </a:pPr>
            <a:r>
              <a:rPr lang="he-IL" sz="4400" dirty="0">
                <a:solidFill>
                  <a:srgbClr val="FFFF00"/>
                </a:solidFill>
                <a:latin typeface="Arial" pitchFamily="34" charset="0"/>
              </a:rPr>
              <a:t>מתקן שורק</a:t>
            </a:r>
            <a:endParaRPr lang="en-US" sz="4400" dirty="0">
              <a:solidFill>
                <a:srgbClr val="FFFF00"/>
              </a:solidFill>
              <a:latin typeface="Arial" pitchFamily="34" charset="0"/>
            </a:endParaRPr>
          </a:p>
        </p:txBody>
      </p:sp>
      <p:sp>
        <p:nvSpPr>
          <p:cNvPr id="60424" name="Text Box 8"/>
          <p:cNvSpPr txBox="1">
            <a:spLocks noChangeArrowheads="1"/>
          </p:cNvSpPr>
          <p:nvPr/>
        </p:nvSpPr>
        <p:spPr bwMode="auto">
          <a:xfrm>
            <a:off x="0" y="692696"/>
            <a:ext cx="2945037" cy="923330"/>
          </a:xfrm>
          <a:prstGeom prst="rect">
            <a:avLst/>
          </a:prstGeom>
          <a:noFill/>
          <a:ln w="9525" algn="ctr">
            <a:noFill/>
            <a:miter lim="800000"/>
            <a:headEnd/>
            <a:tailEnd/>
          </a:ln>
          <a:effectLst/>
        </p:spPr>
        <p:txBody>
          <a:bodyPr wrap="none" anchorCtr="1">
            <a:spAutoFit/>
          </a:bodyPr>
          <a:lstStyle/>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הקמה: מחצית  2010</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הפעלה: נובמבר 2013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150 </a:t>
            </a:r>
            <a:r>
              <a:rPr lang="he-IL" sz="1800" dirty="0" err="1">
                <a:solidFill>
                  <a:srgbClr val="FFFF00"/>
                </a:solidFill>
                <a:effectLst>
                  <a:outerShdw blurRad="38100" dist="38100" dir="2700000" algn="tl">
                    <a:srgbClr val="000000"/>
                  </a:outerShdw>
                </a:effectLst>
                <a:latin typeface="Arial" pitchFamily="34" charset="0"/>
              </a:rPr>
              <a:t>מלמק"ש</a:t>
            </a:r>
            <a:endParaRPr lang="en-US" sz="1800" dirty="0">
              <a:solidFill>
                <a:srgbClr val="FFFF00"/>
              </a:solidFill>
              <a:effectLst>
                <a:outerShdw blurRad="38100" dist="38100" dir="2700000" algn="tl">
                  <a:srgbClr val="000000"/>
                </a:outerShdw>
              </a:effectLst>
              <a:latin typeface="Arial" pitchFamily="34" charset="0"/>
            </a:endParaRPr>
          </a:p>
        </p:txBody>
      </p:sp>
      <p:pic>
        <p:nvPicPr>
          <p:cNvPr id="9" name="תמונה 8" descr="שורק.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571" y="1628800"/>
            <a:ext cx="6734789" cy="5129013"/>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57200" y="4495800"/>
            <a:ext cx="8229600" cy="457200"/>
          </a:xfrm>
          <a:prstGeom prst="rect">
            <a:avLst/>
          </a:prstGeom>
          <a:noFill/>
          <a:ln w="9525">
            <a:noFill/>
            <a:miter lim="800000"/>
            <a:headEnd/>
            <a:tailEnd/>
          </a:ln>
          <a:effectLst/>
        </p:spPr>
        <p:txBody>
          <a:bodyPr>
            <a:spAutoFit/>
          </a:bodyPr>
          <a:lstStyle/>
          <a:p>
            <a:pPr rtl="1" eaLnBrk="0" hangingPunct="0">
              <a:spcBef>
                <a:spcPct val="50000"/>
              </a:spcBef>
            </a:pPr>
            <a:endParaRPr lang="en-US" altLang="he-IL" sz="2400" b="0">
              <a:solidFill>
                <a:srgbClr val="FFFF00"/>
              </a:solidFill>
              <a:latin typeface="Times New Roman (Hebrew)" pitchFamily="26" charset="0"/>
              <a:cs typeface="David" pitchFamily="34" charset="-79"/>
            </a:endParaRPr>
          </a:p>
        </p:txBody>
      </p:sp>
      <p:sp>
        <p:nvSpPr>
          <p:cNvPr id="63491" name="Text Box 3"/>
          <p:cNvSpPr txBox="1">
            <a:spLocks noChangeArrowheads="1"/>
          </p:cNvSpPr>
          <p:nvPr/>
        </p:nvSpPr>
        <p:spPr bwMode="auto">
          <a:xfrm>
            <a:off x="1692275" y="3357563"/>
            <a:ext cx="5759450"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63492" name="Text Box 4"/>
          <p:cNvSpPr txBox="1">
            <a:spLocks noChangeArrowheads="1"/>
          </p:cNvSpPr>
          <p:nvPr/>
        </p:nvSpPr>
        <p:spPr bwMode="auto">
          <a:xfrm>
            <a:off x="1619250" y="2852738"/>
            <a:ext cx="5832475" cy="366712"/>
          </a:xfrm>
          <a:prstGeom prst="rect">
            <a:avLst/>
          </a:prstGeom>
          <a:noFill/>
          <a:ln w="9525">
            <a:noFill/>
            <a:miter lim="800000"/>
            <a:headEnd/>
            <a:tailEnd/>
          </a:ln>
          <a:effectLst/>
        </p:spPr>
        <p:txBody>
          <a:bodyPr>
            <a:spAutoFit/>
          </a:bodyPr>
          <a:lstStyle/>
          <a:p>
            <a:pPr algn="r" rtl="1">
              <a:spcBef>
                <a:spcPct val="50000"/>
              </a:spcBef>
            </a:pPr>
            <a:endParaRPr lang="en-US" sz="1800" b="0">
              <a:latin typeface="Verdana" pitchFamily="34" charset="0"/>
            </a:endParaRPr>
          </a:p>
        </p:txBody>
      </p:sp>
      <p:sp>
        <p:nvSpPr>
          <p:cNvPr id="63493" name="Rectangle 5"/>
          <p:cNvSpPr>
            <a:spLocks noChangeArrowheads="1"/>
          </p:cNvSpPr>
          <p:nvPr/>
        </p:nvSpPr>
        <p:spPr bwMode="auto">
          <a:xfrm>
            <a:off x="0" y="100013"/>
            <a:ext cx="9144000" cy="0"/>
          </a:xfrm>
          <a:prstGeom prst="rect">
            <a:avLst/>
          </a:prstGeom>
          <a:noFill/>
          <a:ln w="9525" algn="ctr">
            <a:noFill/>
            <a:miter lim="800000"/>
            <a:headEnd/>
            <a:tailEnd/>
          </a:ln>
          <a:effectLst/>
        </p:spPr>
        <p:txBody>
          <a:bodyPr wrap="none" anchor="ctr">
            <a:spAutoFit/>
          </a:bodyPr>
          <a:lstStyle/>
          <a:p>
            <a:endParaRPr lang="he-IL"/>
          </a:p>
        </p:txBody>
      </p:sp>
      <p:sp>
        <p:nvSpPr>
          <p:cNvPr id="63495" name="Rectangle 7"/>
          <p:cNvSpPr>
            <a:spLocks noChangeArrowheads="1"/>
          </p:cNvSpPr>
          <p:nvPr/>
        </p:nvSpPr>
        <p:spPr bwMode="auto">
          <a:xfrm>
            <a:off x="2339752" y="404664"/>
            <a:ext cx="4684295" cy="769441"/>
          </a:xfrm>
          <a:prstGeom prst="rect">
            <a:avLst/>
          </a:prstGeom>
          <a:noFill/>
          <a:ln w="9525" algn="ctr">
            <a:noFill/>
            <a:miter lim="800000"/>
            <a:headEnd/>
            <a:tailEnd/>
          </a:ln>
          <a:effectLst/>
        </p:spPr>
        <p:txBody>
          <a:bodyPr wrap="none" anchorCtr="1">
            <a:spAutoFit/>
          </a:bodyPr>
          <a:lstStyle/>
          <a:p>
            <a:pPr algn="r" rtl="1">
              <a:spcBef>
                <a:spcPct val="0"/>
              </a:spcBef>
            </a:pPr>
            <a:r>
              <a:rPr lang="he-IL" sz="4400" dirty="0">
                <a:solidFill>
                  <a:srgbClr val="FFFF00"/>
                </a:solidFill>
                <a:latin typeface="Arial" pitchFamily="34" charset="0"/>
              </a:rPr>
              <a:t>מתקן התפלה אשדוד</a:t>
            </a:r>
            <a:endParaRPr lang="en-US" sz="4400" dirty="0">
              <a:solidFill>
                <a:srgbClr val="FFFF00"/>
              </a:solidFill>
              <a:latin typeface="Arial" pitchFamily="34" charset="0"/>
            </a:endParaRPr>
          </a:p>
        </p:txBody>
      </p:sp>
      <p:sp>
        <p:nvSpPr>
          <p:cNvPr id="63496" name="Text Box 8"/>
          <p:cNvSpPr txBox="1">
            <a:spLocks noChangeArrowheads="1"/>
          </p:cNvSpPr>
          <p:nvPr/>
        </p:nvSpPr>
        <p:spPr bwMode="auto">
          <a:xfrm>
            <a:off x="35496" y="1124744"/>
            <a:ext cx="4441825" cy="915987"/>
          </a:xfrm>
          <a:prstGeom prst="rect">
            <a:avLst/>
          </a:prstGeom>
          <a:noFill/>
          <a:ln w="9525" algn="ctr">
            <a:noFill/>
            <a:miter lim="800000"/>
            <a:headEnd/>
            <a:tailEnd/>
          </a:ln>
          <a:effectLst/>
        </p:spPr>
        <p:txBody>
          <a:bodyPr anchorCtr="1">
            <a:spAutoFit/>
          </a:bodyPr>
          <a:lstStyle/>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הקמה: מחצית 2010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תחילת הפעלה מתוכננת:  2014 </a:t>
            </a:r>
          </a:p>
          <a:p>
            <a:pPr algn="r" rtl="1">
              <a:spcBef>
                <a:spcPct val="0"/>
              </a:spcBef>
            </a:pPr>
            <a:r>
              <a:rPr lang="he-IL" sz="1800" dirty="0">
                <a:solidFill>
                  <a:srgbClr val="FFFF00"/>
                </a:solidFill>
                <a:effectLst>
                  <a:outerShdw blurRad="38100" dist="38100" dir="2700000" algn="tl">
                    <a:srgbClr val="000000"/>
                  </a:outerShdw>
                </a:effectLst>
                <a:latin typeface="Arial" pitchFamily="34" charset="0"/>
              </a:rPr>
              <a:t>תפוקה מתוכננת: 100 </a:t>
            </a:r>
            <a:r>
              <a:rPr lang="he-IL" sz="1800" dirty="0" err="1">
                <a:solidFill>
                  <a:srgbClr val="FFFF00"/>
                </a:solidFill>
                <a:effectLst>
                  <a:outerShdw blurRad="38100" dist="38100" dir="2700000" algn="tl">
                    <a:srgbClr val="000000"/>
                  </a:outerShdw>
                </a:effectLst>
                <a:latin typeface="Arial" pitchFamily="34" charset="0"/>
              </a:rPr>
              <a:t>מלמק"ש</a:t>
            </a:r>
            <a:endParaRPr lang="en-US" sz="1800" dirty="0">
              <a:solidFill>
                <a:srgbClr val="FFFF00"/>
              </a:solidFill>
              <a:effectLst>
                <a:outerShdw blurRad="38100" dist="38100" dir="2700000" algn="tl">
                  <a:srgbClr val="000000"/>
                </a:outerShdw>
              </a:effectLst>
              <a:latin typeface="Arial" pitchFamily="34" charset="0"/>
            </a:endParaRPr>
          </a:p>
        </p:txBody>
      </p:sp>
      <p:pic>
        <p:nvPicPr>
          <p:cNvPr id="5122" name="Picture 2" descr="http://www.mekorot.co.il/Heb/newsite/Projects/PublishingImages/AL13_08_21_1396.jpg"/>
          <p:cNvPicPr>
            <a:picLocks noChangeAspect="1" noChangeArrowheads="1"/>
          </p:cNvPicPr>
          <p:nvPr/>
        </p:nvPicPr>
        <p:blipFill>
          <a:blip r:embed="rId3" cstate="print"/>
          <a:srcRect/>
          <a:stretch>
            <a:fillRect/>
          </a:stretch>
        </p:blipFill>
        <p:spPr bwMode="auto">
          <a:xfrm>
            <a:off x="1907704" y="2132856"/>
            <a:ext cx="6803672" cy="4540845"/>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ים.jpg"/>
          <p:cNvPicPr>
            <a:picLocks noChangeAspect="1"/>
          </p:cNvPicPr>
          <p:nvPr/>
        </p:nvPicPr>
        <p:blipFill>
          <a:blip r:embed="rId2" cstate="print"/>
          <a:stretch>
            <a:fillRect/>
          </a:stretch>
        </p:blipFill>
        <p:spPr>
          <a:xfrm>
            <a:off x="-36512" y="0"/>
            <a:ext cx="9180512" cy="6885384"/>
          </a:xfrm>
          <a:prstGeom prst="rect">
            <a:avLst/>
          </a:prstGeom>
        </p:spPr>
      </p:pic>
      <p:sp>
        <p:nvSpPr>
          <p:cNvPr id="2" name="כותרת 1"/>
          <p:cNvSpPr>
            <a:spLocks noGrp="1"/>
          </p:cNvSpPr>
          <p:nvPr>
            <p:ph type="title"/>
          </p:nvPr>
        </p:nvSpPr>
        <p:spPr>
          <a:xfrm>
            <a:off x="683568" y="512064"/>
            <a:ext cx="7772400" cy="914400"/>
          </a:xfrm>
        </p:spPr>
        <p:txBody>
          <a:bodyPr/>
          <a:lstStyle/>
          <a:p>
            <a:r>
              <a:rPr lang="he-IL" dirty="0">
                <a:effectLst>
                  <a:outerShdw blurRad="38100" dist="38100" dir="2700000" algn="tl">
                    <a:srgbClr val="000000">
                      <a:alpha val="43137"/>
                    </a:srgbClr>
                  </a:outerShdw>
                </a:effectLst>
              </a:rPr>
              <a:t>מקורות המים העיקריים של ישראל</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512064"/>
            <a:ext cx="7772400" cy="914400"/>
          </a:xfrm>
        </p:spPr>
        <p:txBody>
          <a:bodyPr/>
          <a:lstStyle/>
          <a:p>
            <a:r>
              <a:rPr lang="he-IL" dirty="0"/>
              <a:t>תוכנית הקיצוץ בהתפלה</a:t>
            </a:r>
          </a:p>
        </p:txBody>
      </p:sp>
      <p:pic>
        <p:nvPicPr>
          <p:cNvPr id="3" name="תמונה 2" descr="מתפילים אבל פחות.jpg"/>
          <p:cNvPicPr>
            <a:picLocks noChangeAspect="1"/>
          </p:cNvPicPr>
          <p:nvPr/>
        </p:nvPicPr>
        <p:blipFill>
          <a:blip r:embed="rId2" cstate="print"/>
          <a:stretch>
            <a:fillRect/>
          </a:stretch>
        </p:blipFill>
        <p:spPr>
          <a:xfrm>
            <a:off x="1066800" y="1662261"/>
            <a:ext cx="7010400" cy="47910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1628800"/>
            <a:ext cx="8147248" cy="1975104"/>
          </a:xfrm>
        </p:spPr>
        <p:txBody>
          <a:bodyPr/>
          <a:lstStyle/>
          <a:p>
            <a:r>
              <a:rPr lang="he-IL" dirty="0"/>
              <a:t>טיפול באיכות המים</a:t>
            </a:r>
          </a:p>
        </p:txBody>
      </p:sp>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2430141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x-none"/>
              <a:t>בעיית הזיהום באקוו</a:t>
            </a:r>
            <a:r>
              <a:rPr lang="he-IL" dirty="0"/>
              <a:t>ת</a:t>
            </a:r>
            <a:r>
              <a:rPr lang="x-none"/>
              <a:t> </a:t>
            </a:r>
            <a:r>
              <a:rPr lang="he-IL" dirty="0"/>
              <a:t>ה</a:t>
            </a:r>
            <a:r>
              <a:rPr lang="x-none"/>
              <a:t>חוף</a:t>
            </a:r>
            <a:endParaRPr lang="he-IL" dirty="0"/>
          </a:p>
        </p:txBody>
      </p:sp>
      <p:sp>
        <p:nvSpPr>
          <p:cNvPr id="3" name="מציין מיקום תוכן 2"/>
          <p:cNvSpPr>
            <a:spLocks noGrp="1"/>
          </p:cNvSpPr>
          <p:nvPr>
            <p:ph idx="1"/>
          </p:nvPr>
        </p:nvSpPr>
        <p:spPr>
          <a:xfrm>
            <a:off x="323528" y="1784350"/>
            <a:ext cx="8496944" cy="4572000"/>
          </a:xfrm>
        </p:spPr>
        <p:txBody>
          <a:bodyPr/>
          <a:lstStyle/>
          <a:p>
            <a:pPr marL="582613" indent="-514350">
              <a:buFont typeface="+mj-lt"/>
              <a:buAutoNum type="arabicPeriod"/>
            </a:pPr>
            <a:r>
              <a:rPr lang="x-none" sz="2800"/>
              <a:t>שאיבת יתר של מי תהום </a:t>
            </a:r>
            <a:r>
              <a:rPr lang="he-IL" sz="2800" dirty="0"/>
              <a:t>מאקוות </a:t>
            </a:r>
            <a:r>
              <a:rPr lang="x-none" sz="2800"/>
              <a:t>החוף</a:t>
            </a:r>
            <a:endParaRPr lang="he-IL" sz="2800" dirty="0"/>
          </a:p>
          <a:p>
            <a:pPr lvl="1"/>
            <a:r>
              <a:rPr lang="x-none" sz="2400"/>
              <a:t> </a:t>
            </a:r>
            <a:r>
              <a:rPr lang="he-IL" sz="2400" dirty="0"/>
              <a:t>ש</a:t>
            </a:r>
            <a:r>
              <a:rPr lang="x-none" sz="2400"/>
              <a:t>איבה זו גורמת לכך שיחדרו מי</a:t>
            </a:r>
            <a:r>
              <a:rPr lang="he-IL" sz="2400" dirty="0"/>
              <a:t>-</a:t>
            </a:r>
            <a:r>
              <a:rPr lang="x-none" sz="2400"/>
              <a:t>ים אל תוך האקוו</a:t>
            </a:r>
            <a:r>
              <a:rPr lang="he-IL" sz="2400" dirty="0"/>
              <a:t>ה ו</a:t>
            </a:r>
            <a:r>
              <a:rPr lang="x-none" sz="2400"/>
              <a:t>להמלחת</a:t>
            </a:r>
            <a:r>
              <a:rPr lang="he-IL" sz="2400" dirty="0"/>
              <a:t> </a:t>
            </a:r>
            <a:r>
              <a:rPr lang="x-none" sz="2400"/>
              <a:t>המים שב</a:t>
            </a:r>
            <a:r>
              <a:rPr lang="he-IL" sz="2400" dirty="0"/>
              <a:t>ה (תופעת "המלחת הבארות")</a:t>
            </a:r>
          </a:p>
        </p:txBody>
      </p:sp>
      <p:pic>
        <p:nvPicPr>
          <p:cNvPr id="4" name="תמונה 3" descr="פן ביני.jpg"/>
          <p:cNvPicPr>
            <a:picLocks noChangeAspect="1"/>
          </p:cNvPicPr>
          <p:nvPr/>
        </p:nvPicPr>
        <p:blipFill>
          <a:blip r:embed="rId2" cstate="print"/>
          <a:stretch>
            <a:fillRect/>
          </a:stretch>
        </p:blipFill>
        <p:spPr>
          <a:xfrm>
            <a:off x="467544" y="3717032"/>
            <a:ext cx="4762500" cy="2257425"/>
          </a:xfrm>
          <a:prstGeom prst="rect">
            <a:avLst/>
          </a:prstGeom>
        </p:spPr>
      </p:pic>
      <p:pic>
        <p:nvPicPr>
          <p:cNvPr id="5" name="תמונה 4" descr="פן.jpg"/>
          <p:cNvPicPr>
            <a:picLocks noChangeAspect="1"/>
          </p:cNvPicPr>
          <p:nvPr/>
        </p:nvPicPr>
        <p:blipFill>
          <a:blip r:embed="rId3" cstate="print"/>
          <a:stretch>
            <a:fillRect/>
          </a:stretch>
        </p:blipFill>
        <p:spPr>
          <a:xfrm>
            <a:off x="5724128" y="3789040"/>
            <a:ext cx="2800350" cy="2095500"/>
          </a:xfrm>
          <a:prstGeom prst="rect">
            <a:avLst/>
          </a:prstGeom>
        </p:spPr>
      </p:pic>
    </p:spTree>
    <p:extLst>
      <p:ext uri="{BB962C8B-B14F-4D97-AF65-F5344CB8AC3E}">
        <p14:creationId xmlns:p14="http://schemas.microsoft.com/office/powerpoint/2010/main" val="24909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750" y="692695"/>
            <a:ext cx="8147050" cy="734467"/>
          </a:xfrm>
        </p:spPr>
        <p:txBody>
          <a:bodyPr/>
          <a:lstStyle/>
          <a:p>
            <a:r>
              <a:rPr lang="he-IL" dirty="0"/>
              <a:t>תהליך המלחת בארות</a:t>
            </a:r>
          </a:p>
        </p:txBody>
      </p:sp>
      <p:pic>
        <p:nvPicPr>
          <p:cNvPr id="4" name="מציין מיקום תוכן 3" descr="המלחה.jpg"/>
          <p:cNvPicPr>
            <a:picLocks noGrp="1" noChangeAspect="1"/>
          </p:cNvPicPr>
          <p:nvPr>
            <p:ph idx="1"/>
          </p:nvPr>
        </p:nvPicPr>
        <p:blipFill>
          <a:blip r:embed="rId2" cstate="print"/>
          <a:stretch>
            <a:fillRect/>
          </a:stretch>
        </p:blipFill>
        <p:spPr>
          <a:xfrm>
            <a:off x="2339752" y="1347300"/>
            <a:ext cx="6696744" cy="5178044"/>
          </a:xfrm>
        </p:spPr>
      </p:pic>
      <p:pic>
        <p:nvPicPr>
          <p:cNvPr id="5" name="תמונה 4" descr="סביבה.jpg"/>
          <p:cNvPicPr>
            <a:picLocks noChangeAspect="1"/>
          </p:cNvPicPr>
          <p:nvPr/>
        </p:nvPicPr>
        <p:blipFill>
          <a:blip r:embed="rId3" cstate="print"/>
          <a:stretch>
            <a:fillRect/>
          </a:stretch>
        </p:blipFill>
        <p:spPr>
          <a:xfrm>
            <a:off x="7164288" y="188640"/>
            <a:ext cx="1790700" cy="695325"/>
          </a:xfrm>
          <a:prstGeom prst="rect">
            <a:avLst/>
          </a:prstGeom>
        </p:spPr>
      </p:pic>
      <p:pic>
        <p:nvPicPr>
          <p:cNvPr id="6" name="תמונה 5" descr="המשרד.jpg"/>
          <p:cNvPicPr>
            <a:picLocks noChangeAspect="1"/>
          </p:cNvPicPr>
          <p:nvPr/>
        </p:nvPicPr>
        <p:blipFill>
          <a:blip r:embed="rId4" cstate="print"/>
          <a:stretch>
            <a:fillRect/>
          </a:stretch>
        </p:blipFill>
        <p:spPr>
          <a:xfrm>
            <a:off x="0" y="178346"/>
            <a:ext cx="4057650" cy="514350"/>
          </a:xfrm>
          <a:prstGeom prst="rect">
            <a:avLst/>
          </a:prstGeom>
        </p:spPr>
      </p:pic>
      <p:pic>
        <p:nvPicPr>
          <p:cNvPr id="7" name="תמונה 6" descr="חושך.jpg"/>
          <p:cNvPicPr>
            <a:picLocks noChangeAspect="1"/>
          </p:cNvPicPr>
          <p:nvPr/>
        </p:nvPicPr>
        <p:blipFill>
          <a:blip r:embed="rId5" cstate="print"/>
          <a:stretch>
            <a:fillRect/>
          </a:stretch>
        </p:blipFill>
        <p:spPr>
          <a:xfrm>
            <a:off x="4572000" y="1188293"/>
            <a:ext cx="2207518" cy="5553075"/>
          </a:xfrm>
          <a:prstGeom prst="rect">
            <a:avLst/>
          </a:prstGeom>
        </p:spPr>
      </p:pic>
      <p:pic>
        <p:nvPicPr>
          <p:cNvPr id="8" name="תמונה 7" descr="חושך.jpg"/>
          <p:cNvPicPr>
            <a:picLocks noChangeAspect="1"/>
          </p:cNvPicPr>
          <p:nvPr/>
        </p:nvPicPr>
        <p:blipFill>
          <a:blip r:embed="rId5" cstate="print"/>
          <a:stretch>
            <a:fillRect/>
          </a:stretch>
        </p:blipFill>
        <p:spPr>
          <a:xfrm>
            <a:off x="2076450" y="1196752"/>
            <a:ext cx="2495550" cy="5553075"/>
          </a:xfrm>
          <a:prstGeom prst="rect">
            <a:avLst/>
          </a:prstGeom>
        </p:spPr>
      </p:pic>
      <p:sp>
        <p:nvSpPr>
          <p:cNvPr id="9" name="TextBox 8"/>
          <p:cNvSpPr txBox="1"/>
          <p:nvPr/>
        </p:nvSpPr>
        <p:spPr>
          <a:xfrm>
            <a:off x="0" y="1974319"/>
            <a:ext cx="2267744" cy="2246769"/>
          </a:xfrm>
          <a:prstGeom prst="rect">
            <a:avLst/>
          </a:prstGeom>
          <a:noFill/>
        </p:spPr>
        <p:txBody>
          <a:bodyPr wrap="square" rtlCol="1">
            <a:spAutoFit/>
          </a:bodyPr>
          <a:lstStyle/>
          <a:p>
            <a:pPr algn="ctr" rtl="1"/>
            <a:r>
              <a:rPr lang="he-IL" sz="2000" dirty="0"/>
              <a:t>תהליך המלחת הבארות לא נגרם בגלל ירידת מפלס מי התהום המתוקים </a:t>
            </a:r>
            <a:r>
              <a:rPr lang="he-IL" sz="2000" dirty="0">
                <a:solidFill>
                  <a:srgbClr val="FFFF00"/>
                </a:solidFill>
                <a:effectLst>
                  <a:outerShdw blurRad="38100" dist="38100" dir="2700000" algn="tl">
                    <a:srgbClr val="000000">
                      <a:alpha val="43137"/>
                    </a:srgbClr>
                  </a:outerShdw>
                </a:effectLst>
              </a:rPr>
              <a:t>אלא בגלל עליית מפלס מי התהום המלוחים</a:t>
            </a:r>
          </a:p>
        </p:txBody>
      </p:sp>
    </p:spTree>
    <p:extLst>
      <p:ext uri="{BB962C8B-B14F-4D97-AF65-F5344CB8AC3E}">
        <p14:creationId xmlns:p14="http://schemas.microsoft.com/office/powerpoint/2010/main" val="179019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9"/>
                                        </p:tgtEl>
                                        <p:attrNameLst>
                                          <p:attrName>style.visibility</p:attrName>
                                        </p:attrNameLst>
                                      </p:cBhvr>
                                      <p:to>
                                        <p:strVal val="visible"/>
                                      </p:to>
                                    </p:set>
                                    <p:anim calcmode="discrete" valueType="clr">
                                      <p:cBhvr override="childStyle">
                                        <p:cTn id="1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
                                        </p:tgtEl>
                                        <p:attrNameLst>
                                          <p:attrName>fillcolor</p:attrName>
                                        </p:attrNameLst>
                                      </p:cBhvr>
                                      <p:tavLst>
                                        <p:tav tm="0">
                                          <p:val>
                                            <p:clrVal>
                                              <a:schemeClr val="accent2"/>
                                            </p:clrVal>
                                          </p:val>
                                        </p:tav>
                                        <p:tav tm="50000">
                                          <p:val>
                                            <p:clrVal>
                                              <a:schemeClr val="hlink"/>
                                            </p:clrVal>
                                          </p:val>
                                        </p:tav>
                                      </p:tavLst>
                                    </p:anim>
                                    <p:set>
                                      <p:cBhvr>
                                        <p:cTn id="1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x-none"/>
              <a:t>בעיית הזיהום באקוו</a:t>
            </a:r>
            <a:r>
              <a:rPr lang="he-IL" dirty="0"/>
              <a:t>ת</a:t>
            </a:r>
            <a:r>
              <a:rPr lang="x-none"/>
              <a:t> </a:t>
            </a:r>
            <a:r>
              <a:rPr lang="he-IL" dirty="0"/>
              <a:t>ה</a:t>
            </a:r>
            <a:r>
              <a:rPr lang="x-none"/>
              <a:t>חוף</a:t>
            </a:r>
            <a:endParaRPr lang="he-IL" dirty="0"/>
          </a:p>
        </p:txBody>
      </p:sp>
      <p:sp>
        <p:nvSpPr>
          <p:cNvPr id="3" name="מציין מיקום תוכן 2"/>
          <p:cNvSpPr>
            <a:spLocks noGrp="1"/>
          </p:cNvSpPr>
          <p:nvPr>
            <p:ph idx="1"/>
          </p:nvPr>
        </p:nvSpPr>
        <p:spPr>
          <a:xfrm>
            <a:off x="323528" y="1784350"/>
            <a:ext cx="8496944" cy="4572000"/>
          </a:xfrm>
        </p:spPr>
        <p:txBody>
          <a:bodyPr/>
          <a:lstStyle/>
          <a:p>
            <a:pPr marL="582613" indent="-514350">
              <a:buFont typeface="+mj-lt"/>
              <a:buAutoNum type="arabicPeriod"/>
            </a:pPr>
            <a:r>
              <a:rPr lang="x-none" sz="2800">
                <a:solidFill>
                  <a:schemeClr val="tx2"/>
                </a:solidFill>
              </a:rPr>
              <a:t>שאיבת יתר של מי תהום </a:t>
            </a:r>
            <a:r>
              <a:rPr lang="he-IL" sz="2800" dirty="0">
                <a:solidFill>
                  <a:schemeClr val="tx2"/>
                </a:solidFill>
              </a:rPr>
              <a:t>מאקוות </a:t>
            </a:r>
            <a:r>
              <a:rPr lang="x-none" sz="2800">
                <a:solidFill>
                  <a:schemeClr val="tx2"/>
                </a:solidFill>
              </a:rPr>
              <a:t>החוף</a:t>
            </a:r>
            <a:endParaRPr lang="he-IL" sz="2800" dirty="0">
              <a:solidFill>
                <a:schemeClr val="tx2"/>
              </a:solidFill>
            </a:endParaRPr>
          </a:p>
          <a:p>
            <a:pPr lvl="1"/>
            <a:r>
              <a:rPr lang="x-none" sz="2400">
                <a:solidFill>
                  <a:schemeClr val="tx2"/>
                </a:solidFill>
              </a:rPr>
              <a:t> </a:t>
            </a:r>
            <a:r>
              <a:rPr lang="he-IL" sz="2400" dirty="0">
                <a:solidFill>
                  <a:schemeClr val="tx2"/>
                </a:solidFill>
              </a:rPr>
              <a:t>ש</a:t>
            </a:r>
            <a:r>
              <a:rPr lang="x-none" sz="2400">
                <a:solidFill>
                  <a:schemeClr val="tx2"/>
                </a:solidFill>
              </a:rPr>
              <a:t>איבה זו גורמת לכך שיחדרו מי</a:t>
            </a:r>
            <a:r>
              <a:rPr lang="he-IL" sz="2400" dirty="0">
                <a:solidFill>
                  <a:schemeClr val="tx2"/>
                </a:solidFill>
              </a:rPr>
              <a:t>-</a:t>
            </a:r>
            <a:r>
              <a:rPr lang="x-none" sz="2400">
                <a:solidFill>
                  <a:schemeClr val="tx2"/>
                </a:solidFill>
              </a:rPr>
              <a:t>ים אל תוך האקוו</a:t>
            </a:r>
            <a:r>
              <a:rPr lang="he-IL" sz="2400" dirty="0">
                <a:solidFill>
                  <a:schemeClr val="tx2"/>
                </a:solidFill>
              </a:rPr>
              <a:t>ה ו</a:t>
            </a:r>
            <a:r>
              <a:rPr lang="x-none" sz="2400">
                <a:solidFill>
                  <a:schemeClr val="tx2"/>
                </a:solidFill>
              </a:rPr>
              <a:t>להמלחת</a:t>
            </a:r>
            <a:r>
              <a:rPr lang="he-IL" sz="2400" dirty="0">
                <a:solidFill>
                  <a:schemeClr val="tx2"/>
                </a:solidFill>
              </a:rPr>
              <a:t> </a:t>
            </a:r>
            <a:r>
              <a:rPr lang="x-none" sz="2400">
                <a:solidFill>
                  <a:schemeClr val="tx2"/>
                </a:solidFill>
              </a:rPr>
              <a:t>המים שב</a:t>
            </a:r>
            <a:r>
              <a:rPr lang="he-IL" sz="2400" dirty="0">
                <a:solidFill>
                  <a:schemeClr val="tx2"/>
                </a:solidFill>
              </a:rPr>
              <a:t>ה (תופעת "המלחת הבארות")</a:t>
            </a:r>
          </a:p>
          <a:p>
            <a:pPr marL="582613" indent="-514350">
              <a:buFont typeface="+mj-lt"/>
              <a:buAutoNum type="arabicPeriod"/>
            </a:pPr>
            <a:r>
              <a:rPr lang="x-none" sz="2800"/>
              <a:t>מעל אקוויפר החוף נמצא המקום המיושב ביותר בארץ</a:t>
            </a:r>
            <a:endParaRPr lang="he-IL" sz="2800" dirty="0"/>
          </a:p>
          <a:p>
            <a:pPr lvl="1"/>
            <a:r>
              <a:rPr lang="x-none" sz="2400"/>
              <a:t>יישובים רבים</a:t>
            </a:r>
            <a:r>
              <a:rPr lang="he-IL" sz="2400" dirty="0"/>
              <a:t>, </a:t>
            </a:r>
            <a:r>
              <a:rPr lang="x-none" sz="2400"/>
              <a:t>מפעלים</a:t>
            </a:r>
            <a:r>
              <a:rPr lang="he-IL" sz="2400" dirty="0"/>
              <a:t>, </a:t>
            </a:r>
            <a:r>
              <a:rPr lang="x-none" sz="2400"/>
              <a:t>תחנות-כוח</a:t>
            </a:r>
            <a:r>
              <a:rPr lang="he-IL" sz="2400" dirty="0"/>
              <a:t>, </a:t>
            </a:r>
            <a:r>
              <a:rPr lang="x-none" sz="2400"/>
              <a:t>שדות חקלאיים</a:t>
            </a:r>
            <a:r>
              <a:rPr lang="he-IL" sz="2400" dirty="0"/>
              <a:t>, </a:t>
            </a:r>
            <a:r>
              <a:rPr lang="x-none" sz="2400"/>
              <a:t>מזבלות ועוד</a:t>
            </a:r>
            <a:r>
              <a:rPr lang="he-IL" sz="2400" dirty="0"/>
              <a:t>.</a:t>
            </a:r>
            <a:r>
              <a:rPr lang="x-none" sz="2400"/>
              <a:t> כל אלה פולטים מזהמים </a:t>
            </a:r>
            <a:r>
              <a:rPr lang="he-IL" sz="2400" dirty="0"/>
              <a:t>ו</a:t>
            </a:r>
            <a:r>
              <a:rPr lang="x-none" sz="2400"/>
              <a:t>רעלים רבים הזורמים אל מי התהום</a:t>
            </a:r>
          </a:p>
          <a:p>
            <a:endParaRPr lang="he-IL" sz="2800" dirty="0"/>
          </a:p>
        </p:txBody>
      </p:sp>
    </p:spTree>
    <p:extLst>
      <p:ext uri="{BB962C8B-B14F-4D97-AF65-F5344CB8AC3E}">
        <p14:creationId xmlns:p14="http://schemas.microsoft.com/office/powerpoint/2010/main" val="224921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descr="תעש.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5983" y="764704"/>
            <a:ext cx="6446537" cy="2409238"/>
          </a:xfrm>
          <a:prstGeom prst="rect">
            <a:avLst/>
          </a:prstGeom>
        </p:spPr>
      </p:pic>
      <p:pic>
        <p:nvPicPr>
          <p:cNvPr id="6" name="תמונה 5" descr="זיהום.jpg"/>
          <p:cNvPicPr>
            <a:picLocks noChangeAspect="1"/>
          </p:cNvPicPr>
          <p:nvPr/>
        </p:nvPicPr>
        <p:blipFill>
          <a:blip r:embed="rId3" cstate="print"/>
          <a:stretch>
            <a:fillRect/>
          </a:stretch>
        </p:blipFill>
        <p:spPr>
          <a:xfrm>
            <a:off x="4283968" y="3492190"/>
            <a:ext cx="4248472" cy="3179501"/>
          </a:xfrm>
          <a:prstGeom prst="rect">
            <a:avLst/>
          </a:prstGeom>
        </p:spPr>
      </p:pic>
      <p:pic>
        <p:nvPicPr>
          <p:cNvPr id="4" name="תמונה 3" descr="מתקן הטיהור החדש במתחם תעש ברמת השרון - צילום-רשות המים.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2276872"/>
            <a:ext cx="3328315" cy="4437112"/>
          </a:xfrm>
          <a:prstGeom prst="rect">
            <a:avLst/>
          </a:prstGeom>
        </p:spPr>
      </p:pic>
    </p:spTree>
    <p:extLst>
      <p:ext uri="{BB962C8B-B14F-4D97-AF65-F5344CB8AC3E}">
        <p14:creationId xmlns:p14="http://schemas.microsoft.com/office/powerpoint/2010/main" val="190920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0648"/>
            <a:ext cx="8229600" cy="564672"/>
          </a:xfrm>
        </p:spPr>
        <p:txBody>
          <a:bodyPr>
            <a:normAutofit fontScale="90000"/>
          </a:bodyPr>
          <a:lstStyle/>
          <a:p>
            <a:r>
              <a:rPr lang="he-IL" dirty="0"/>
              <a:t>טיהור מי קולחין</a:t>
            </a:r>
          </a:p>
        </p:txBody>
      </p:sp>
      <p:sp>
        <p:nvSpPr>
          <p:cNvPr id="3" name="מציין מיקום תוכן 2"/>
          <p:cNvSpPr>
            <a:spLocks noGrp="1"/>
          </p:cNvSpPr>
          <p:nvPr>
            <p:ph idx="1"/>
          </p:nvPr>
        </p:nvSpPr>
        <p:spPr>
          <a:xfrm>
            <a:off x="457200" y="836712"/>
            <a:ext cx="8229600" cy="5487888"/>
          </a:xfrm>
        </p:spPr>
        <p:txBody>
          <a:bodyPr>
            <a:normAutofit fontScale="77500" lnSpcReduction="20000"/>
          </a:bodyPr>
          <a:lstStyle/>
          <a:p>
            <a:r>
              <a:rPr lang="he-IL" dirty="0">
                <a:solidFill>
                  <a:schemeClr val="accent4"/>
                </a:solidFill>
              </a:rPr>
              <a:t>תהליך של הסרת חומרים, כימיקלים, ומזהמים בלתי רצויים מהמים והפחתת ריכוזם של חומרים הכוללים חלקיקים מומסים שונים, טפילים, חיידקים, אצות, נגיפים, ופטריות</a:t>
            </a:r>
          </a:p>
          <a:p>
            <a:r>
              <a:rPr lang="he-IL" dirty="0"/>
              <a:t>מטרת הטיהור - הפקת מים למטרה מסוימת:</a:t>
            </a:r>
          </a:p>
          <a:p>
            <a:pPr lvl="1"/>
            <a:r>
              <a:rPr lang="he-IL" dirty="0"/>
              <a:t>מי שתייה</a:t>
            </a:r>
          </a:p>
          <a:p>
            <a:pPr lvl="1"/>
            <a:r>
              <a:rPr lang="he-IL" dirty="0"/>
              <a:t>חקלאות</a:t>
            </a:r>
          </a:p>
          <a:p>
            <a:pPr lvl="2"/>
            <a:r>
              <a:rPr lang="he-IL" dirty="0"/>
              <a:t>גידולים למאכל אדם</a:t>
            </a:r>
          </a:p>
          <a:p>
            <a:pPr lvl="2"/>
            <a:r>
              <a:rPr lang="he-IL" dirty="0"/>
              <a:t>גידולים שלא למאכל אדם</a:t>
            </a:r>
          </a:p>
          <a:p>
            <a:pPr lvl="1"/>
            <a:r>
              <a:rPr lang="he-IL" dirty="0"/>
              <a:t>תעשייה</a:t>
            </a:r>
          </a:p>
          <a:p>
            <a:pPr lvl="2"/>
            <a:r>
              <a:rPr lang="he-IL" dirty="0"/>
              <a:t>לקרור ושטיפה</a:t>
            </a:r>
          </a:p>
          <a:p>
            <a:pPr lvl="2"/>
            <a:r>
              <a:rPr lang="he-IL" dirty="0"/>
              <a:t>להכלה במוצר</a:t>
            </a:r>
          </a:p>
          <a:p>
            <a:pPr lvl="1"/>
            <a:r>
              <a:rPr lang="he-IL" dirty="0"/>
              <a:t>רפואה ורוקחות</a:t>
            </a:r>
          </a:p>
          <a:p>
            <a:r>
              <a:rPr lang="he-IL" dirty="0"/>
              <a:t>שיטות טיהור עיקריות</a:t>
            </a:r>
          </a:p>
          <a:p>
            <a:pPr lvl="1"/>
            <a:r>
              <a:rPr lang="he-IL" dirty="0"/>
              <a:t>פיזיות (סינון או שיקוע)</a:t>
            </a:r>
          </a:p>
          <a:p>
            <a:pPr lvl="1"/>
            <a:r>
              <a:rPr lang="he-IL" dirty="0"/>
              <a:t>ביולוגיות</a:t>
            </a:r>
          </a:p>
          <a:p>
            <a:pPr lvl="1"/>
            <a:r>
              <a:rPr lang="he-IL" dirty="0"/>
              <a:t>כימיות (כלור)</a:t>
            </a:r>
          </a:p>
          <a:p>
            <a:pPr lvl="1"/>
            <a:r>
              <a:rPr lang="he-IL" dirty="0"/>
              <a:t>קרינה  אלקטרומגנטית בעזרת נורות על-סגול</a:t>
            </a:r>
          </a:p>
        </p:txBody>
      </p:sp>
      <p:grpSp>
        <p:nvGrpSpPr>
          <p:cNvPr id="4" name="קבוצה 7"/>
          <p:cNvGrpSpPr/>
          <p:nvPr/>
        </p:nvGrpSpPr>
        <p:grpSpPr>
          <a:xfrm>
            <a:off x="395536" y="2348880"/>
            <a:ext cx="3528393" cy="3240360"/>
            <a:chOff x="827584" y="1772816"/>
            <a:chExt cx="3528393" cy="3240360"/>
          </a:xfrm>
        </p:grpSpPr>
        <p:pic>
          <p:nvPicPr>
            <p:cNvPr id="3076" name="Picture 4" descr="http://www.epochtimes.co.il/news/images/stories/2009d1/nature/gihon_electricity_s.jpg"/>
            <p:cNvPicPr>
              <a:picLocks noChangeAspect="1" noChangeArrowheads="1"/>
            </p:cNvPicPr>
            <p:nvPr/>
          </p:nvPicPr>
          <p:blipFill>
            <a:blip r:embed="rId2" cstate="print"/>
            <a:srcRect/>
            <a:stretch>
              <a:fillRect/>
            </a:stretch>
          </p:blipFill>
          <p:spPr bwMode="auto">
            <a:xfrm>
              <a:off x="827584" y="2366881"/>
              <a:ext cx="3528392" cy="2646295"/>
            </a:xfrm>
            <a:prstGeom prst="rect">
              <a:avLst/>
            </a:prstGeom>
            <a:noFill/>
          </p:spPr>
        </p:pic>
        <p:sp>
          <p:nvSpPr>
            <p:cNvPr id="7" name="TextBox 6"/>
            <p:cNvSpPr txBox="1"/>
            <p:nvPr/>
          </p:nvSpPr>
          <p:spPr>
            <a:xfrm>
              <a:off x="827585" y="1772816"/>
              <a:ext cx="3528392" cy="584775"/>
            </a:xfrm>
            <a:prstGeom prst="rect">
              <a:avLst/>
            </a:prstGeom>
            <a:solidFill>
              <a:schemeClr val="bg2"/>
            </a:solidFill>
          </p:spPr>
          <p:txBody>
            <a:bodyPr wrap="square" rtlCol="1">
              <a:spAutoFit/>
            </a:bodyPr>
            <a:lstStyle/>
            <a:p>
              <a:pPr algn="ctr" rtl="1"/>
              <a:r>
                <a:rPr lang="he-IL" sz="1600" dirty="0">
                  <a:cs typeface="+mj-cs"/>
                </a:rPr>
                <a:t>מכון לטיהור שפכים בנחל שורק – צילום: באדיבות חברת </a:t>
              </a:r>
              <a:r>
                <a:rPr lang="he-IL" sz="1600" dirty="0" err="1">
                  <a:cs typeface="+mj-cs"/>
                </a:rPr>
                <a:t>הגיחון</a:t>
              </a:r>
              <a:endParaRPr lang="he-IL" sz="1600" dirty="0">
                <a:cs typeface="+mj-cs"/>
              </a:endParaRPr>
            </a:p>
          </p:txBody>
        </p:sp>
      </p:grpSp>
      <p:pic>
        <p:nvPicPr>
          <p:cNvPr id="3078" name="Picture 6" descr="הישגים עולמיים בתחום השבת מי קולחין, השפד"/>
          <p:cNvPicPr>
            <a:picLocks noChangeAspect="1" noChangeArrowheads="1"/>
          </p:cNvPicPr>
          <p:nvPr/>
        </p:nvPicPr>
        <p:blipFill>
          <a:blip r:embed="rId3" cstate="print"/>
          <a:srcRect/>
          <a:stretch>
            <a:fillRect/>
          </a:stretch>
        </p:blipFill>
        <p:spPr bwMode="auto">
          <a:xfrm>
            <a:off x="179512" y="2330878"/>
            <a:ext cx="4536504" cy="3402378"/>
          </a:xfrm>
          <a:prstGeom prst="rect">
            <a:avLst/>
          </a:prstGeom>
          <a:noFill/>
        </p:spPr>
      </p:pic>
      <p:sp>
        <p:nvSpPr>
          <p:cNvPr id="8" name="מלבן 7"/>
          <p:cNvSpPr/>
          <p:nvPr/>
        </p:nvSpPr>
        <p:spPr>
          <a:xfrm>
            <a:off x="251520" y="6093296"/>
            <a:ext cx="4671472" cy="461665"/>
          </a:xfrm>
          <a:prstGeom prst="rect">
            <a:avLst/>
          </a:prstGeom>
        </p:spPr>
        <p:txBody>
          <a:bodyPr wrap="none">
            <a:spAutoFit/>
          </a:bodyPr>
          <a:lstStyle/>
          <a:p>
            <a:r>
              <a:rPr lang="he-IL" sz="2400" dirty="0" err="1">
                <a:solidFill>
                  <a:schemeClr val="accent4"/>
                </a:solidFill>
                <a:effectLst>
                  <a:outerShdw blurRad="38100" dist="38100" dir="2700000" algn="tl">
                    <a:srgbClr val="000000">
                      <a:alpha val="43137"/>
                    </a:srgbClr>
                  </a:outerShdw>
                </a:effectLst>
              </a:rPr>
              <a:t>השפ"דן</a:t>
            </a:r>
            <a:r>
              <a:rPr lang="he-IL" sz="2400" dirty="0">
                <a:solidFill>
                  <a:schemeClr val="accent4"/>
                </a:solidFill>
                <a:effectLst>
                  <a:outerShdw blurRad="38100" dist="38100" dir="2700000" algn="tl">
                    <a:srgbClr val="000000">
                      <a:alpha val="43137"/>
                    </a:srgbClr>
                  </a:outerShdw>
                </a:effectLst>
              </a:rPr>
              <a:t> - מתקן הטיהור הגדול במדינה</a:t>
            </a:r>
          </a:p>
        </p:txBody>
      </p:sp>
    </p:spTree>
    <p:extLst>
      <p:ext uri="{BB962C8B-B14F-4D97-AF65-F5344CB8AC3E}">
        <p14:creationId xmlns:p14="http://schemas.microsoft.com/office/powerpoint/2010/main" val="28760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78"/>
                                        </p:tgtEl>
                                        <p:attrNameLst>
                                          <p:attrName>style.visibility</p:attrName>
                                        </p:attrNameLst>
                                      </p:cBhvr>
                                      <p:to>
                                        <p:strVal val="visible"/>
                                      </p:to>
                                    </p:set>
                                  </p:childTnLst>
                                </p:cTn>
                              </p:par>
                            </p:childTnLst>
                          </p:cTn>
                        </p:par>
                        <p:par>
                          <p:cTn id="52" fill="hold">
                            <p:stCondLst>
                              <p:cond delay="0"/>
                            </p:stCondLst>
                            <p:childTnLst>
                              <p:par>
                                <p:cTn id="53" presetID="7"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750" y="188640"/>
            <a:ext cx="8147050" cy="914400"/>
          </a:xfrm>
        </p:spPr>
        <p:txBody>
          <a:bodyPr/>
          <a:lstStyle/>
          <a:p>
            <a:r>
              <a:rPr lang="he-IL" dirty="0"/>
              <a:t>סוגי מים מטוהרים</a:t>
            </a:r>
          </a:p>
        </p:txBody>
      </p:sp>
      <p:sp>
        <p:nvSpPr>
          <p:cNvPr id="3" name="מציין מיקום תוכן 2"/>
          <p:cNvSpPr>
            <a:spLocks noGrp="1"/>
          </p:cNvSpPr>
          <p:nvPr>
            <p:ph idx="1"/>
          </p:nvPr>
        </p:nvSpPr>
        <p:spPr>
          <a:xfrm>
            <a:off x="539750" y="764704"/>
            <a:ext cx="8147050" cy="4572000"/>
          </a:xfrm>
        </p:spPr>
        <p:txBody>
          <a:bodyPr/>
          <a:lstStyle/>
          <a:p>
            <a:r>
              <a:rPr lang="he-IL" dirty="0">
                <a:solidFill>
                  <a:schemeClr val="accent4"/>
                </a:solidFill>
                <a:effectLst>
                  <a:outerShdw blurRad="38100" dist="38100" dir="2700000" algn="tl">
                    <a:srgbClr val="000000">
                      <a:alpha val="43137"/>
                    </a:srgbClr>
                  </a:outerShdw>
                </a:effectLst>
              </a:rPr>
              <a:t>מים שפירים:</a:t>
            </a:r>
          </a:p>
          <a:p>
            <a:pPr>
              <a:buNone/>
            </a:pPr>
            <a:r>
              <a:rPr lang="he-IL" dirty="0">
                <a:solidFill>
                  <a:schemeClr val="accent4"/>
                </a:solidFill>
                <a:effectLst>
                  <a:outerShdw blurRad="38100" dist="38100" dir="2700000" algn="tl">
                    <a:srgbClr val="000000">
                      <a:alpha val="43137"/>
                    </a:srgbClr>
                  </a:outerShdw>
                </a:effectLst>
              </a:rPr>
              <a:t>	מים שאיכותם טובה והם ראויים לשתיה ולכל שימוש אחר</a:t>
            </a:r>
          </a:p>
          <a:p>
            <a:r>
              <a:rPr lang="he-IL" dirty="0">
                <a:solidFill>
                  <a:schemeClr val="accent2">
                    <a:lumMod val="60000"/>
                    <a:lumOff val="40000"/>
                  </a:schemeClr>
                </a:solidFill>
                <a:effectLst>
                  <a:outerShdw blurRad="38100" dist="38100" dir="2700000" algn="tl">
                    <a:srgbClr val="000000">
                      <a:alpha val="43137"/>
                    </a:srgbClr>
                  </a:outerShdw>
                </a:effectLst>
              </a:rPr>
              <a:t>מים קולחים (מי קולחין):</a:t>
            </a:r>
          </a:p>
          <a:p>
            <a:pPr>
              <a:buNone/>
            </a:pPr>
            <a:r>
              <a:rPr lang="he-IL" dirty="0">
                <a:solidFill>
                  <a:schemeClr val="accent2">
                    <a:lumMod val="60000"/>
                    <a:lumOff val="40000"/>
                  </a:schemeClr>
                </a:solidFill>
                <a:effectLst>
                  <a:outerShdw blurRad="38100" dist="38100" dir="2700000" algn="tl">
                    <a:srgbClr val="000000">
                      <a:alpha val="43137"/>
                    </a:srgbClr>
                  </a:outerShdw>
                </a:effectLst>
              </a:rPr>
              <a:t>	מי שפכים שעברו טיהור ומשמשים להשקיית גידולים חקלאיים ולתעשיה</a:t>
            </a:r>
          </a:p>
          <a:p>
            <a:pPr>
              <a:buNone/>
            </a:pPr>
            <a:r>
              <a:rPr lang="he-IL" dirty="0">
                <a:solidFill>
                  <a:srgbClr val="FF0000"/>
                </a:solidFill>
                <a:effectLst>
                  <a:outerShdw blurRad="38100" dist="38100" dir="2700000" algn="tl">
                    <a:srgbClr val="000000">
                      <a:alpha val="43137"/>
                    </a:srgbClr>
                  </a:outerShdw>
                </a:effectLst>
              </a:rPr>
              <a:t>	</a:t>
            </a:r>
            <a:r>
              <a:rPr lang="he-IL" dirty="0">
                <a:effectLst>
                  <a:outerShdw blurRad="38100" dist="38100" dir="2700000" algn="tl">
                    <a:srgbClr val="000000">
                      <a:alpha val="43137"/>
                    </a:srgbClr>
                  </a:outerShdw>
                </a:effectLst>
              </a:rPr>
              <a:t>מים קולחים - בדרגות שונות של טיהור:</a:t>
            </a:r>
          </a:p>
          <a:p>
            <a:pPr lvl="1"/>
            <a:r>
              <a:rPr lang="he-IL" dirty="0">
                <a:effectLst>
                  <a:outerShdw blurRad="38100" dist="38100" dir="2700000" algn="tl">
                    <a:srgbClr val="000000">
                      <a:alpha val="43137"/>
                    </a:srgbClr>
                  </a:outerShdw>
                </a:effectLst>
              </a:rPr>
              <a:t>מטוהרים יותר - להשקיית גידולים חקלאיים למאכל אדם</a:t>
            </a:r>
          </a:p>
          <a:p>
            <a:pPr lvl="1"/>
            <a:r>
              <a:rPr lang="he-IL" dirty="0">
                <a:effectLst>
                  <a:outerShdw blurRad="38100" dist="38100" dir="2700000" algn="tl">
                    <a:srgbClr val="000000">
                      <a:alpha val="43137"/>
                    </a:srgbClr>
                  </a:outerShdw>
                </a:effectLst>
              </a:rPr>
              <a:t>מטוהרים פחות - להשקיית גידולים שלא למאכל אדם (כותנה...)</a:t>
            </a:r>
          </a:p>
          <a:p>
            <a:pPr lvl="1">
              <a:buNone/>
            </a:pPr>
            <a:endParaRPr lang="he-IL" dirty="0">
              <a:solidFill>
                <a:srgbClr val="FF0000"/>
              </a:solidFill>
              <a:effectLst>
                <a:outerShdw blurRad="38100" dist="38100" dir="2700000" algn="tl">
                  <a:srgbClr val="000000">
                    <a:alpha val="43137"/>
                  </a:srgbClr>
                </a:outerShdw>
              </a:effectLst>
            </a:endParaRPr>
          </a:p>
        </p:txBody>
      </p:sp>
      <p:pic>
        <p:nvPicPr>
          <p:cNvPr id="4" name="תמונה 3" descr="שפירים.jpg"/>
          <p:cNvPicPr>
            <a:picLocks noChangeAspect="1"/>
          </p:cNvPicPr>
          <p:nvPr/>
        </p:nvPicPr>
        <p:blipFill>
          <a:blip r:embed="rId2" cstate="print"/>
          <a:stretch>
            <a:fillRect/>
          </a:stretch>
        </p:blipFill>
        <p:spPr>
          <a:xfrm>
            <a:off x="1691680" y="2852936"/>
            <a:ext cx="5334000" cy="3495675"/>
          </a:xfrm>
          <a:prstGeom prst="rect">
            <a:avLst/>
          </a:prstGeom>
        </p:spPr>
      </p:pic>
      <p:pic>
        <p:nvPicPr>
          <p:cNvPr id="5" name="תמונה 4" descr="קולחין.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825044"/>
            <a:ext cx="5112568" cy="2988332"/>
          </a:xfrm>
          <a:prstGeom prst="rect">
            <a:avLst/>
          </a:prstGeom>
        </p:spPr>
      </p:pic>
    </p:spTree>
    <p:extLst>
      <p:ext uri="{BB962C8B-B14F-4D97-AF65-F5344CB8AC3E}">
        <p14:creationId xmlns:p14="http://schemas.microsoft.com/office/powerpoint/2010/main" val="25463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00CCFF"/>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95736" y="260648"/>
            <a:ext cx="6491064" cy="914400"/>
          </a:xfrm>
        </p:spPr>
        <p:txBody>
          <a:bodyPr/>
          <a:lstStyle/>
          <a:p>
            <a:r>
              <a:rPr lang="he-IL" dirty="0"/>
              <a:t>ניהול משק המים</a:t>
            </a:r>
          </a:p>
        </p:txBody>
      </p:sp>
      <p:sp>
        <p:nvSpPr>
          <p:cNvPr id="3" name="מציין מיקום תוכן 2"/>
          <p:cNvSpPr>
            <a:spLocks noGrp="1"/>
          </p:cNvSpPr>
          <p:nvPr>
            <p:ph idx="1"/>
          </p:nvPr>
        </p:nvSpPr>
        <p:spPr>
          <a:xfrm>
            <a:off x="539750" y="933698"/>
            <a:ext cx="8147050" cy="5159598"/>
          </a:xfrm>
        </p:spPr>
        <p:txBody>
          <a:bodyPr/>
          <a:lstStyle/>
          <a:p>
            <a:r>
              <a:rPr lang="he-IL" sz="2800" dirty="0"/>
              <a:t>חוק המים (1959) - משאב בבעלות ציבורית</a:t>
            </a:r>
          </a:p>
          <a:p>
            <a:r>
              <a:rPr lang="he-IL" sz="2800" dirty="0"/>
              <a:t>רשות המים - בתחילת שנת 2007 הוקמה הרשות הממשלתית למים ולביוב במטרה לאחד את סמכויות הניהול והפיקוח במשק המים והביוב תחת גורם מקצועי ממשלתי אחד:</a:t>
            </a:r>
          </a:p>
          <a:p>
            <a:pPr lvl="1"/>
            <a:r>
              <a:rPr lang="he-IL" sz="2400" dirty="0"/>
              <a:t>תכנון פיתוח וניהול משק המים</a:t>
            </a:r>
          </a:p>
          <a:p>
            <a:pPr lvl="1"/>
            <a:r>
              <a:rPr lang="he-IL" sz="2400" dirty="0"/>
              <a:t>הקצאת כמויות לפי שימושים ולפי סוגי מים</a:t>
            </a:r>
          </a:p>
          <a:p>
            <a:pPr lvl="1"/>
            <a:r>
              <a:rPr lang="he-IL" sz="2400" dirty="0"/>
              <a:t>התערבות בצריכה - קביעת תעריפים, סבסוד וקנסות על חריגות, הדרכת הציבור</a:t>
            </a:r>
          </a:p>
          <a:p>
            <a:pPr lvl="1"/>
            <a:r>
              <a:rPr lang="he-IL" sz="2400" dirty="0"/>
              <a:t>ניטור בקרה ופיקוח על איכות המים</a:t>
            </a:r>
          </a:p>
          <a:p>
            <a:pPr lvl="1"/>
            <a:r>
              <a:rPr lang="he-IL" sz="2400" dirty="0"/>
              <a:t>בקרה ופיקוח על שפכים וזיהומים</a:t>
            </a:r>
          </a:p>
          <a:p>
            <a:pPr lvl="1"/>
            <a:r>
              <a:rPr lang="he-IL" sz="2400" dirty="0"/>
              <a:t>וויסות, הובלה ואגירה</a:t>
            </a:r>
          </a:p>
          <a:p>
            <a:pPr lvl="1"/>
            <a:r>
              <a:rPr lang="he-IL" sz="2400" dirty="0"/>
              <a:t>שימור ושיקום מקורות המים הטבעיים</a:t>
            </a:r>
          </a:p>
        </p:txBody>
      </p:sp>
      <p:pic>
        <p:nvPicPr>
          <p:cNvPr id="4" name="תמונה 3" descr="רשרת.jpg"/>
          <p:cNvPicPr>
            <a:picLocks noChangeAspect="1"/>
          </p:cNvPicPr>
          <p:nvPr/>
        </p:nvPicPr>
        <p:blipFill>
          <a:blip r:embed="rId2" cstate="print"/>
          <a:stretch>
            <a:fillRect/>
          </a:stretch>
        </p:blipFill>
        <p:spPr>
          <a:xfrm>
            <a:off x="254290" y="332656"/>
            <a:ext cx="2589518" cy="792088"/>
          </a:xfrm>
          <a:prstGeom prst="rect">
            <a:avLst/>
          </a:prstGeom>
        </p:spPr>
      </p:pic>
    </p:spTree>
    <p:extLst>
      <p:ext uri="{BB962C8B-B14F-4D97-AF65-F5344CB8AC3E}">
        <p14:creationId xmlns:p14="http://schemas.microsoft.com/office/powerpoint/2010/main" val="38291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5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93" decel="100000"/>
                                        <p:tgtEl>
                                          <p:spTgt spid="4"/>
                                        </p:tgtEl>
                                      </p:cBhvr>
                                    </p:animEffect>
                                    <p:animScale>
                                      <p:cBhvr>
                                        <p:cTn id="14" dur="193" decel="100000"/>
                                        <p:tgtEl>
                                          <p:spTgt spid="4"/>
                                        </p:tgtEl>
                                      </p:cBhvr>
                                      <p:from x="10000" y="10000"/>
                                      <p:to x="200000" y="450000"/>
                                    </p:animScale>
                                    <p:animScale>
                                      <p:cBhvr>
                                        <p:cTn id="15" dur="308" accel="100000" fill="hold">
                                          <p:stCondLst>
                                            <p:cond delay="193"/>
                                          </p:stCondLst>
                                        </p:cTn>
                                        <p:tgtEl>
                                          <p:spTgt spid="4"/>
                                        </p:tgtEl>
                                      </p:cBhvr>
                                      <p:from x="200000" y="450000"/>
                                      <p:to x="100000" y="100000"/>
                                    </p:animScale>
                                    <p:set>
                                      <p:cBhvr>
                                        <p:cTn id="16" dur="193" fill="hold"/>
                                        <p:tgtEl>
                                          <p:spTgt spid="4"/>
                                        </p:tgtEl>
                                        <p:attrNameLst>
                                          <p:attrName>ppt_x</p:attrName>
                                        </p:attrNameLst>
                                      </p:cBhvr>
                                      <p:to>
                                        <p:strVal val="(0.5)"/>
                                      </p:to>
                                    </p:set>
                                    <p:anim from="(0.5)" to="(#ppt_x)" calcmode="lin" valueType="num">
                                      <p:cBhvr>
                                        <p:cTn id="17" dur="308" accel="100000" fill="hold">
                                          <p:stCondLst>
                                            <p:cond delay="193"/>
                                          </p:stCondLst>
                                        </p:cTn>
                                        <p:tgtEl>
                                          <p:spTgt spid="4"/>
                                        </p:tgtEl>
                                        <p:attrNameLst>
                                          <p:attrName>ppt_x</p:attrName>
                                        </p:attrNameLst>
                                      </p:cBhvr>
                                    </p:anim>
                                    <p:set>
                                      <p:cBhvr>
                                        <p:cTn id="18" dur="193" fill="hold"/>
                                        <p:tgtEl>
                                          <p:spTgt spid="4"/>
                                        </p:tgtEl>
                                        <p:attrNameLst>
                                          <p:attrName>ppt_y</p:attrName>
                                        </p:attrNameLst>
                                      </p:cBhvr>
                                      <p:to>
                                        <p:strVal val="(#ppt_y+0.4)"/>
                                      </p:to>
                                    </p:set>
                                    <p:anim from="(#ppt_y+0.4)" to="(#ppt_y)" calcmode="lin" valueType="num">
                                      <p:cBhvr>
                                        <p:cTn id="19" dur="308" accel="100000" fill="hold">
                                          <p:stCondLst>
                                            <p:cond delay="193"/>
                                          </p:stCondLst>
                                        </p:cTn>
                                        <p:tgtEl>
                                          <p:spTgt spid="4"/>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tx2"/>
                                      </p:to>
                                    </p:animClr>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tx2"/>
                                      </p:to>
                                    </p:animClr>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9592" y="1124744"/>
            <a:ext cx="7772400" cy="914400"/>
          </a:xfrm>
        </p:spPr>
        <p:txBody>
          <a:bodyPr/>
          <a:lstStyle/>
          <a:p>
            <a:r>
              <a:rPr lang="he-IL" dirty="0"/>
              <a:t>תכנית האב "מים לטבע" - יוני 2013</a:t>
            </a:r>
          </a:p>
        </p:txBody>
      </p:sp>
      <p:pic>
        <p:nvPicPr>
          <p:cNvPr id="3" name="תמונה 2" descr="לוגוס.jpg"/>
          <p:cNvPicPr>
            <a:picLocks noChangeAspect="1"/>
          </p:cNvPicPr>
          <p:nvPr/>
        </p:nvPicPr>
        <p:blipFill>
          <a:blip r:embed="rId2" cstate="print"/>
          <a:stretch>
            <a:fillRect/>
          </a:stretch>
        </p:blipFill>
        <p:spPr>
          <a:xfrm>
            <a:off x="1043608" y="2636912"/>
            <a:ext cx="7220766" cy="1267768"/>
          </a:xfrm>
          <a:prstGeom prst="rect">
            <a:avLst/>
          </a:prstGeom>
        </p:spPr>
      </p:pic>
    </p:spTree>
    <p:extLst>
      <p:ext uri="{BB962C8B-B14F-4D97-AF65-F5344CB8AC3E}">
        <p14:creationId xmlns:p14="http://schemas.microsoft.com/office/powerpoint/2010/main" val="2153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2292" y="3068960"/>
            <a:ext cx="5001916" cy="334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כותרת 5"/>
          <p:cNvSpPr>
            <a:spLocks noGrp="1"/>
          </p:cNvSpPr>
          <p:nvPr>
            <p:ph type="title"/>
          </p:nvPr>
        </p:nvSpPr>
        <p:spPr/>
        <p:txBody>
          <a:bodyPr/>
          <a:lstStyle/>
          <a:p>
            <a:r>
              <a:rPr lang="he-IL" b="1" dirty="0">
                <a:latin typeface="David" pitchFamily="34" charset="-79"/>
                <a:cs typeface="David" pitchFamily="34" charset="-79"/>
              </a:rPr>
              <a:t>מקורות מים הטבעיים של ישראל</a:t>
            </a:r>
          </a:p>
        </p:txBody>
      </p:sp>
      <p:sp>
        <p:nvSpPr>
          <p:cNvPr id="5" name="מציין מיקום תוכן 4"/>
          <p:cNvSpPr>
            <a:spLocks noGrp="1"/>
          </p:cNvSpPr>
          <p:nvPr>
            <p:ph idx="1"/>
          </p:nvPr>
        </p:nvSpPr>
        <p:spPr/>
        <p:txBody>
          <a:bodyPr/>
          <a:lstStyle/>
          <a:p>
            <a:r>
              <a:rPr lang="he-IL" dirty="0">
                <a:solidFill>
                  <a:schemeClr val="tx2">
                    <a:lumMod val="90000"/>
                  </a:schemeClr>
                </a:solidFill>
                <a:latin typeface="David" pitchFamily="34" charset="-79"/>
                <a:cs typeface="David" pitchFamily="34" charset="-79"/>
              </a:rPr>
              <a:t>ים כינרת - מפלס הכינרת </a:t>
            </a:r>
          </a:p>
          <a:p>
            <a:r>
              <a:rPr lang="he-IL" dirty="0">
                <a:solidFill>
                  <a:schemeClr val="tx2">
                    <a:lumMod val="90000"/>
                  </a:schemeClr>
                </a:solidFill>
                <a:latin typeface="David" pitchFamily="34" charset="-79"/>
                <a:cs typeface="David" pitchFamily="34" charset="-79"/>
              </a:rPr>
              <a:t>אקוות (אקוויפרים) - מי גשמים שמחלחלים לתהומות</a:t>
            </a:r>
          </a:p>
        </p:txBody>
      </p:sp>
    </p:spTree>
    <p:extLst>
      <p:ext uri="{BB962C8B-B14F-4D97-AF65-F5344CB8AC3E}">
        <p14:creationId xmlns:p14="http://schemas.microsoft.com/office/powerpoint/2010/main" val="17674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מדיניות ועקרונות תוכנית האב "מים לטבע"</a:t>
            </a:r>
          </a:p>
        </p:txBody>
      </p:sp>
      <p:sp>
        <p:nvSpPr>
          <p:cNvPr id="3" name="מציין מיקום תוכן 2"/>
          <p:cNvSpPr>
            <a:spLocks noGrp="1"/>
          </p:cNvSpPr>
          <p:nvPr>
            <p:ph idx="1"/>
          </p:nvPr>
        </p:nvSpPr>
        <p:spPr>
          <a:xfrm>
            <a:off x="539750" y="1124744"/>
            <a:ext cx="8147050" cy="5231606"/>
          </a:xfrm>
        </p:spPr>
        <p:txBody>
          <a:bodyPr/>
          <a:lstStyle/>
          <a:p>
            <a:r>
              <a:rPr lang="he-IL" sz="2000" b="1" dirty="0">
                <a:solidFill>
                  <a:schemeClr val="accent4"/>
                </a:solidFill>
                <a:effectLst>
                  <a:outerShdw blurRad="38100" dist="38100" dir="2700000" algn="tl">
                    <a:srgbClr val="000000">
                      <a:alpha val="43137"/>
                    </a:srgbClr>
                  </a:outerShdw>
                </a:effectLst>
              </a:rPr>
              <a:t>חזון תוכנית האב לאספקת מים לטבע הינו: </a:t>
            </a:r>
            <a:endParaRPr lang="en-US" sz="2000" b="1" dirty="0">
              <a:solidFill>
                <a:schemeClr val="accent4"/>
              </a:solidFill>
              <a:effectLst>
                <a:outerShdw blurRad="38100" dist="38100" dir="2700000" algn="tl">
                  <a:srgbClr val="000000">
                    <a:alpha val="43137"/>
                  </a:srgbClr>
                </a:outerShdw>
              </a:effectLst>
            </a:endParaRPr>
          </a:p>
          <a:p>
            <a:pPr lvl="1">
              <a:buNone/>
            </a:pPr>
            <a:r>
              <a:rPr lang="he-IL" sz="1800" b="1" dirty="0">
                <a:solidFill>
                  <a:schemeClr val="accent4"/>
                </a:solidFill>
                <a:effectLst>
                  <a:outerShdw blurRad="38100" dist="38100" dir="2700000" algn="tl">
                    <a:srgbClr val="000000">
                      <a:alpha val="43137"/>
                    </a:srgbClr>
                  </a:outerShdw>
                </a:effectLst>
              </a:rPr>
              <a:t>	השבת הזרימה הטבעית למצבה ההיסטורי (דור אחד או שניים אחורה) בכמותה ובאיכותה תוך התחשבות בצרכי המערכת האקולוגית ושיקולי ניהול משק מים יעיל עבור כלל הצרכנים.</a:t>
            </a:r>
          </a:p>
          <a:p>
            <a:r>
              <a:rPr lang="he-IL" sz="2000" dirty="0">
                <a:effectLst>
                  <a:outerShdw blurRad="38100" dist="38100" dir="2700000" algn="tl">
                    <a:srgbClr val="000000">
                      <a:alpha val="43137"/>
                    </a:srgbClr>
                  </a:outerShdw>
                </a:effectLst>
              </a:rPr>
              <a:t>עיקרי המדיניות כפי שמופיעים בתכנית האב:</a:t>
            </a:r>
          </a:p>
          <a:p>
            <a:pPr lvl="1"/>
            <a:r>
              <a:rPr lang="he-IL" sz="1800" dirty="0">
                <a:effectLst>
                  <a:outerShdw blurRad="38100" dist="38100" dir="2700000" algn="tl">
                    <a:srgbClr val="000000">
                      <a:alpha val="43137"/>
                    </a:srgbClr>
                  </a:outerShdw>
                </a:effectLst>
              </a:rPr>
              <a:t>צורכי המים לטבע ולנוף יוגדרו באמצעות תוכנית אב למים לטבע. רשות המים תהיה אחראית למתן מענה לצרכים אלה באמצעות אספקת מים מתאימה באיכות ובכמות.</a:t>
            </a:r>
            <a:endParaRPr lang="en-US" sz="1800" dirty="0">
              <a:effectLst>
                <a:outerShdw blurRad="38100" dist="38100" dir="2700000" algn="tl">
                  <a:srgbClr val="000000">
                    <a:alpha val="43137"/>
                  </a:srgbClr>
                </a:outerShdw>
              </a:effectLst>
            </a:endParaRPr>
          </a:p>
          <a:p>
            <a:pPr lvl="1"/>
            <a:r>
              <a:rPr lang="he-IL" sz="1800" dirty="0">
                <a:effectLst>
                  <a:outerShdw blurRad="38100" dist="38100" dir="2700000" algn="tl">
                    <a:srgbClr val="000000">
                      <a:alpha val="43137"/>
                    </a:srgbClr>
                  </a:outerShdw>
                </a:effectLst>
              </a:rPr>
              <a:t>במסגרת אספקת המים לטבע תהיה חזרה מסוימת של שפיעה טבעית בהיקף מוסכם.</a:t>
            </a:r>
            <a:endParaRPr lang="en-US" sz="1800" dirty="0">
              <a:effectLst>
                <a:outerShdw blurRad="38100" dist="38100" dir="2700000" algn="tl">
                  <a:srgbClr val="000000">
                    <a:alpha val="43137"/>
                  </a:srgbClr>
                </a:outerShdw>
              </a:effectLst>
            </a:endParaRPr>
          </a:p>
          <a:p>
            <a:pPr lvl="1"/>
            <a:r>
              <a:rPr lang="he-IL" sz="1800" dirty="0">
                <a:effectLst>
                  <a:outerShdw blurRad="38100" dist="38100" dir="2700000" algn="tl">
                    <a:srgbClr val="000000">
                      <a:alpha val="43137"/>
                    </a:srgbClr>
                  </a:outerShdw>
                </a:effectLst>
              </a:rPr>
              <a:t>ינוצלו שפיעות במורד הנחלים כל עוד הדבר אפשרי ומוכיח עצמו כלכלית, תוך מזעור הפגיעה הסביבתית. יש למזער הזרמת שיטפונות למאגרי קולחים ולמזער מצבי זרימת קולחים בנחלים. השיטפונות ייועדו להגדלת היצע המים השפירים ולקיום הטבע בנחלים.</a:t>
            </a:r>
            <a:endParaRPr lang="en-US" sz="1800" dirty="0">
              <a:effectLst>
                <a:outerShdw blurRad="38100" dist="38100" dir="2700000" algn="tl">
                  <a:srgbClr val="000000">
                    <a:alpha val="43137"/>
                  </a:srgbClr>
                </a:outerShdw>
              </a:effectLst>
            </a:endParaRPr>
          </a:p>
          <a:p>
            <a:pPr lvl="1"/>
            <a:r>
              <a:rPr lang="he-IL" sz="1800" dirty="0">
                <a:effectLst>
                  <a:outerShdw blurRad="38100" dist="38100" dir="2700000" algn="tl">
                    <a:srgbClr val="000000">
                      <a:alpha val="43137"/>
                    </a:srgbClr>
                  </a:outerShdw>
                </a:effectLst>
              </a:rPr>
              <a:t>מאגרי שיטפונות וקולחים יתוכננו באופן המאפשר את ניצולם כמשאב טבע, נוף ותיירות.</a:t>
            </a:r>
            <a:endParaRPr lang="en-US" sz="1800" dirty="0">
              <a:effectLst>
                <a:outerShdw blurRad="38100" dist="38100" dir="2700000" algn="tl">
                  <a:srgbClr val="000000">
                    <a:alpha val="43137"/>
                  </a:srgbClr>
                </a:outerShdw>
              </a:effectLst>
            </a:endParaRPr>
          </a:p>
          <a:p>
            <a:pPr lvl="1"/>
            <a:r>
              <a:rPr lang="he-IL" sz="1800" dirty="0">
                <a:effectLst>
                  <a:outerShdw blurRad="38100" dist="38100" dir="2700000" algn="tl">
                    <a:srgbClr val="000000">
                      <a:alpha val="43137"/>
                    </a:srgbClr>
                  </a:outerShdw>
                </a:effectLst>
              </a:rPr>
              <a:t>תוכן ותופעל תכנית לשיקום הירדן התחתון תוך שאיפה לתאום אזורי. </a:t>
            </a:r>
            <a:endParaRPr lang="en-US" sz="1800" dirty="0">
              <a:effectLst>
                <a:outerShdw blurRad="38100" dist="38100" dir="2700000" algn="tl">
                  <a:srgbClr val="000000">
                    <a:alpha val="43137"/>
                  </a:srgbClr>
                </a:outerShdw>
              </a:effectLst>
            </a:endParaRPr>
          </a:p>
          <a:p>
            <a:pPr lvl="1"/>
            <a:r>
              <a:rPr lang="he-IL" sz="1800" dirty="0">
                <a:effectLst>
                  <a:outerShdw blurRad="38100" dist="38100" dir="2700000" algn="tl">
                    <a:srgbClr val="000000">
                      <a:alpha val="43137"/>
                    </a:srgbClr>
                  </a:outerShdw>
                </a:effectLst>
              </a:rPr>
              <a:t>יובטחו המנגנונים להבטחת כיסוי העלויות המזוהות עם אספקת המים לטבע.</a:t>
            </a:r>
            <a:endParaRPr lang="en-US" sz="1800" dirty="0">
              <a:effectLst>
                <a:outerShdw blurRad="38100" dist="38100" dir="2700000" algn="tl">
                  <a:srgbClr val="000000">
                    <a:alpha val="43137"/>
                  </a:srgbClr>
                </a:outerShdw>
              </a:effectLst>
            </a:endParaRPr>
          </a:p>
          <a:p>
            <a:pPr lvl="1"/>
            <a:endParaRPr lang="en-US" sz="1800" dirty="0">
              <a:effectLst>
                <a:outerShdw blurRad="38100" dist="38100" dir="2700000" algn="tl">
                  <a:srgbClr val="000000">
                    <a:alpha val="43137"/>
                  </a:srgbClr>
                </a:outerShdw>
              </a:effectLst>
            </a:endParaRPr>
          </a:p>
          <a:p>
            <a:endParaRPr lang="he-IL"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21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85A99-86A9-4A54-B4BA-98F78D4252D6}"/>
              </a:ext>
            </a:extLst>
          </p:cNvPr>
          <p:cNvSpPr>
            <a:spLocks noGrp="1"/>
          </p:cNvSpPr>
          <p:nvPr>
            <p:ph type="title"/>
          </p:nvPr>
        </p:nvSpPr>
        <p:spPr>
          <a:xfrm>
            <a:off x="539750" y="44624"/>
            <a:ext cx="8147050" cy="914400"/>
          </a:xfrm>
        </p:spPr>
        <p:txBody>
          <a:bodyPr/>
          <a:lstStyle/>
          <a:p>
            <a:r>
              <a:rPr lang="he-IL" dirty="0"/>
              <a:t>תמונת מצב מקורות המים הטבעיים בתחילת חודש מרץ, 2018 (1)</a:t>
            </a:r>
          </a:p>
        </p:txBody>
      </p:sp>
      <p:sp>
        <p:nvSpPr>
          <p:cNvPr id="3" name="מציין מיקום תוכן 2">
            <a:extLst>
              <a:ext uri="{FF2B5EF4-FFF2-40B4-BE49-F238E27FC236}">
                <a16:creationId xmlns:a16="http://schemas.microsoft.com/office/drawing/2014/main" id="{045435E6-57DD-451E-A3CD-80219BF62C63}"/>
              </a:ext>
            </a:extLst>
          </p:cNvPr>
          <p:cNvSpPr>
            <a:spLocks noGrp="1"/>
          </p:cNvSpPr>
          <p:nvPr>
            <p:ph idx="1"/>
          </p:nvPr>
        </p:nvSpPr>
        <p:spPr>
          <a:xfrm>
            <a:off x="251520" y="1340768"/>
            <a:ext cx="8640960" cy="4871566"/>
          </a:xfrm>
        </p:spPr>
        <p:txBody>
          <a:bodyPr/>
          <a:lstStyle/>
          <a:p>
            <a:pPr marL="68263" indent="0">
              <a:buNone/>
            </a:pPr>
            <a:r>
              <a:rPr lang="he-IL" sz="2600" b="1" u="sng" dirty="0"/>
              <a:t>משקעים במערכת הארצית</a:t>
            </a:r>
            <a:endParaRPr lang="en-US" sz="2600" dirty="0"/>
          </a:p>
          <a:p>
            <a:r>
              <a:rPr lang="he-IL" sz="2600" dirty="0"/>
              <a:t>בחודש פברואר השתנתה שוב מגמת המשקעים והוא הסתיים כשחון ביחס לממוצע הרב-שנתי.</a:t>
            </a:r>
            <a:endParaRPr lang="en-US" sz="2600" dirty="0"/>
          </a:p>
          <a:p>
            <a:r>
              <a:rPr lang="he-IL" sz="2600" dirty="0"/>
              <a:t>חודש פברואר מצטרף לחודשים אוקטובר, נובמבר ודצמבר 2017 שגם בהם נרשמו כמויות משקעים נמוכות ביחס לממוצע.</a:t>
            </a:r>
            <a:endParaRPr lang="en-US" sz="2600" dirty="0"/>
          </a:p>
          <a:p>
            <a:r>
              <a:rPr lang="he-IL" sz="2600" dirty="0"/>
              <a:t>באגן הכנרת מסתכמות כמויות המשקעים מתחילת עונת הגשמים ועד כה ב-83%, באגן הגליל המערבי ב- 96%, באגן ירקון-תנינים  ב-85% ובאגן החוף ב- 86%. </a:t>
            </a:r>
            <a:endParaRPr lang="en-US" sz="2600" dirty="0"/>
          </a:p>
          <a:p>
            <a:r>
              <a:rPr lang="he-IL" sz="2600" b="1" dirty="0"/>
              <a:t>עובי המשקעים המצטבר בשקלול כלל ארצי מסתכם ב-86% ביחס לממוצע הרב-שנתי לתקופה ספטמבר-פברואר.</a:t>
            </a:r>
            <a:endParaRPr lang="en-US" sz="2600" dirty="0"/>
          </a:p>
        </p:txBody>
      </p:sp>
      <p:sp>
        <p:nvSpPr>
          <p:cNvPr id="4" name="מלבן 3">
            <a:extLst>
              <a:ext uri="{FF2B5EF4-FFF2-40B4-BE49-F238E27FC236}">
                <a16:creationId xmlns:a16="http://schemas.microsoft.com/office/drawing/2014/main" id="{9B3E28EE-8B2F-404C-B581-19E3A793AC86}"/>
              </a:ext>
            </a:extLst>
          </p:cNvPr>
          <p:cNvSpPr/>
          <p:nvPr/>
        </p:nvSpPr>
        <p:spPr>
          <a:xfrm>
            <a:off x="467544" y="5805264"/>
            <a:ext cx="8424936" cy="830997"/>
          </a:xfrm>
          <a:prstGeom prst="rect">
            <a:avLst/>
          </a:prstGeom>
        </p:spPr>
        <p:txBody>
          <a:bodyPr wrap="square">
            <a:spAutoFit/>
          </a:bodyPr>
          <a:lstStyle/>
          <a:p>
            <a:pPr algn="ctr" rtl="1"/>
            <a:r>
              <a:rPr lang="he-IL" sz="2400" dirty="0">
                <a:solidFill>
                  <a:schemeClr val="accent4"/>
                </a:solidFill>
                <a:effectLst>
                  <a:outerShdw blurRad="38100" dist="38100" dir="2700000" algn="tl">
                    <a:srgbClr val="000000">
                      <a:alpha val="43137"/>
                    </a:srgbClr>
                  </a:outerShdw>
                </a:effectLst>
              </a:rPr>
              <a:t>שנת בצורת מוגדרת כשנה שבה ירדו פחות מ-75% מכמות המשקעים הממוצעת הרב-שנתית</a:t>
            </a:r>
          </a:p>
        </p:txBody>
      </p:sp>
    </p:spTree>
    <p:extLst>
      <p:ext uri="{BB962C8B-B14F-4D97-AF65-F5344CB8AC3E}">
        <p14:creationId xmlns:p14="http://schemas.microsoft.com/office/powerpoint/2010/main" val="32161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716016" y="476672"/>
            <a:ext cx="3970784" cy="1728192"/>
          </a:xfrm>
        </p:spPr>
        <p:txBody>
          <a:bodyPr/>
          <a:lstStyle/>
          <a:p>
            <a:r>
              <a:rPr lang="he-IL" sz="2800" dirty="0"/>
              <a:t>כמות גשם מצטברת ביחס לממוצע הרב-שנתי בתקופה ספטמבר- דצמבר 2017</a:t>
            </a:r>
          </a:p>
        </p:txBody>
      </p:sp>
      <p:pic>
        <p:nvPicPr>
          <p:cNvPr id="5" name="תמונה 4">
            <a:extLst>
              <a:ext uri="{FF2B5EF4-FFF2-40B4-BE49-F238E27FC236}">
                <a16:creationId xmlns:a16="http://schemas.microsoft.com/office/drawing/2014/main" id="{0BCA0660-7A09-43A0-B811-97DBF2E924A9}"/>
              </a:ext>
            </a:extLst>
          </p:cNvPr>
          <p:cNvPicPr>
            <a:picLocks noChangeAspect="1"/>
          </p:cNvPicPr>
          <p:nvPr/>
        </p:nvPicPr>
        <p:blipFill>
          <a:blip r:embed="rId2"/>
          <a:stretch>
            <a:fillRect/>
          </a:stretch>
        </p:blipFill>
        <p:spPr>
          <a:xfrm>
            <a:off x="13311" y="0"/>
            <a:ext cx="4714875" cy="6715125"/>
          </a:xfrm>
          <a:prstGeom prst="rect">
            <a:avLst/>
          </a:prstGeom>
        </p:spPr>
      </p:pic>
      <p:pic>
        <p:nvPicPr>
          <p:cNvPr id="6" name="תמונה 5">
            <a:extLst>
              <a:ext uri="{FF2B5EF4-FFF2-40B4-BE49-F238E27FC236}">
                <a16:creationId xmlns:a16="http://schemas.microsoft.com/office/drawing/2014/main" id="{FD0AE1D9-7E1E-4416-9E32-D5D1DB300E81}"/>
              </a:ext>
            </a:extLst>
          </p:cNvPr>
          <p:cNvPicPr>
            <a:picLocks noChangeAspect="1"/>
          </p:cNvPicPr>
          <p:nvPr/>
        </p:nvPicPr>
        <p:blipFill>
          <a:blip r:embed="rId3"/>
          <a:stretch>
            <a:fillRect/>
          </a:stretch>
        </p:blipFill>
        <p:spPr>
          <a:xfrm>
            <a:off x="0" y="2623631"/>
            <a:ext cx="9130689" cy="4234370"/>
          </a:xfrm>
          <a:prstGeom prst="rect">
            <a:avLst/>
          </a:prstGeom>
        </p:spPr>
      </p:pic>
    </p:spTree>
    <p:extLst>
      <p:ext uri="{BB962C8B-B14F-4D97-AF65-F5344CB8AC3E}">
        <p14:creationId xmlns:p14="http://schemas.microsoft.com/office/powerpoint/2010/main" val="22950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85A99-86A9-4A54-B4BA-98F78D4252D6}"/>
              </a:ext>
            </a:extLst>
          </p:cNvPr>
          <p:cNvSpPr>
            <a:spLocks noGrp="1"/>
          </p:cNvSpPr>
          <p:nvPr>
            <p:ph type="title"/>
          </p:nvPr>
        </p:nvSpPr>
        <p:spPr>
          <a:xfrm>
            <a:off x="539750" y="44624"/>
            <a:ext cx="8147050" cy="914400"/>
          </a:xfrm>
        </p:spPr>
        <p:txBody>
          <a:bodyPr/>
          <a:lstStyle/>
          <a:p>
            <a:r>
              <a:rPr lang="he-IL" dirty="0"/>
              <a:t>תמונת מצב מקורות המים הטבעיים בתחילת חודש מרץ, 2018 (2)</a:t>
            </a:r>
          </a:p>
        </p:txBody>
      </p:sp>
      <p:sp>
        <p:nvSpPr>
          <p:cNvPr id="3" name="מציין מיקום תוכן 2">
            <a:extLst>
              <a:ext uri="{FF2B5EF4-FFF2-40B4-BE49-F238E27FC236}">
                <a16:creationId xmlns:a16="http://schemas.microsoft.com/office/drawing/2014/main" id="{045435E6-57DD-451E-A3CD-80219BF62C63}"/>
              </a:ext>
            </a:extLst>
          </p:cNvPr>
          <p:cNvSpPr>
            <a:spLocks noGrp="1"/>
          </p:cNvSpPr>
          <p:nvPr>
            <p:ph idx="1"/>
          </p:nvPr>
        </p:nvSpPr>
        <p:spPr>
          <a:xfrm>
            <a:off x="251520" y="1340768"/>
            <a:ext cx="8640960" cy="4871566"/>
          </a:xfrm>
        </p:spPr>
        <p:txBody>
          <a:bodyPr/>
          <a:lstStyle/>
          <a:p>
            <a:pPr marL="68263" indent="0">
              <a:buNone/>
            </a:pPr>
            <a:r>
              <a:rPr lang="he-IL" sz="2800" b="1" dirty="0"/>
              <a:t> </a:t>
            </a:r>
            <a:r>
              <a:rPr lang="he-IL" sz="2800" b="1" u="sng" dirty="0"/>
              <a:t>זרימות בנחלים</a:t>
            </a:r>
            <a:endParaRPr lang="en-US" sz="2800" dirty="0"/>
          </a:p>
          <a:p>
            <a:r>
              <a:rPr lang="he-IL" sz="2800" dirty="0"/>
              <a:t>בחודש</a:t>
            </a:r>
            <a:r>
              <a:rPr lang="he-IL" sz="2800" b="1" dirty="0"/>
              <a:t> </a:t>
            </a:r>
            <a:r>
              <a:rPr lang="he-IL" sz="2800" dirty="0"/>
              <a:t>פברואר כמעט ולא נרשמו אירועי גאויות בנחלים וזאת לעומת ריבוי אירועי זרימה שהתרחשו בחודש ינואר.</a:t>
            </a:r>
            <a:endParaRPr lang="en-US" sz="2800" dirty="0"/>
          </a:p>
          <a:p>
            <a:r>
              <a:rPr lang="he-IL" sz="2800" dirty="0"/>
              <a:t>הספיקה בנהר הירדן בראשית מרץ עומדת על 16 מ"ק/שנייה, בדומה לספיקה בראשית החודש הקודם.</a:t>
            </a:r>
            <a:endParaRPr lang="en-US" sz="2800" dirty="0"/>
          </a:p>
        </p:txBody>
      </p:sp>
    </p:spTree>
    <p:extLst>
      <p:ext uri="{BB962C8B-B14F-4D97-AF65-F5344CB8AC3E}">
        <p14:creationId xmlns:p14="http://schemas.microsoft.com/office/powerpoint/2010/main" val="209676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85A99-86A9-4A54-B4BA-98F78D4252D6}"/>
              </a:ext>
            </a:extLst>
          </p:cNvPr>
          <p:cNvSpPr>
            <a:spLocks noGrp="1"/>
          </p:cNvSpPr>
          <p:nvPr>
            <p:ph type="title"/>
          </p:nvPr>
        </p:nvSpPr>
        <p:spPr>
          <a:xfrm>
            <a:off x="539750" y="188640"/>
            <a:ext cx="8147050" cy="914400"/>
          </a:xfrm>
        </p:spPr>
        <p:txBody>
          <a:bodyPr/>
          <a:lstStyle/>
          <a:p>
            <a:r>
              <a:rPr lang="he-IL" dirty="0"/>
              <a:t>תמונת מצב מקורות המים הטבעיים בתחילת חודש מרץ, 2018 (3)</a:t>
            </a:r>
          </a:p>
        </p:txBody>
      </p:sp>
      <p:sp>
        <p:nvSpPr>
          <p:cNvPr id="3" name="מציין מיקום תוכן 2">
            <a:extLst>
              <a:ext uri="{FF2B5EF4-FFF2-40B4-BE49-F238E27FC236}">
                <a16:creationId xmlns:a16="http://schemas.microsoft.com/office/drawing/2014/main" id="{045435E6-57DD-451E-A3CD-80219BF62C63}"/>
              </a:ext>
            </a:extLst>
          </p:cNvPr>
          <p:cNvSpPr>
            <a:spLocks noGrp="1"/>
          </p:cNvSpPr>
          <p:nvPr>
            <p:ph idx="1"/>
          </p:nvPr>
        </p:nvSpPr>
        <p:spPr>
          <a:xfrm>
            <a:off x="539750" y="1484784"/>
            <a:ext cx="8147050" cy="4871566"/>
          </a:xfrm>
          <a:noFill/>
          <a:ln w="9525">
            <a:noFill/>
            <a:miter lim="800000"/>
            <a:headEnd/>
            <a:tailEnd/>
          </a:ln>
        </p:spPr>
        <p:txBody>
          <a:bodyPr vert="horz" wrap="square" lIns="91440" tIns="45720" rIns="91440" bIns="45720" numCol="1" anchor="t" anchorCtr="0" compatLnSpc="1">
            <a:prstTxWarp prst="textNoShape">
              <a:avLst/>
            </a:prstTxWarp>
          </a:bodyPr>
          <a:lstStyle/>
          <a:p>
            <a:pPr marL="68263" indent="0">
              <a:buNone/>
            </a:pPr>
            <a:r>
              <a:rPr lang="he-IL" sz="2600" b="1" u="sng" dirty="0"/>
              <a:t>מעיינות</a:t>
            </a:r>
            <a:endParaRPr lang="en-US" sz="2600" b="1" u="sng" dirty="0"/>
          </a:p>
          <a:p>
            <a:r>
              <a:rPr lang="he-IL" sz="2600" dirty="0"/>
              <a:t>הספיקה במעיינות הדן עלתה במהלך חודש פברואר והיא עומדת ב-01.03.18 על 6.45 מ"ק/שנייה</a:t>
            </a:r>
            <a:r>
              <a:rPr lang="en-US" sz="2600" dirty="0"/>
              <a:t>.</a:t>
            </a:r>
            <a:r>
              <a:rPr lang="he-IL" sz="2600" dirty="0"/>
              <a:t> הספיקה גבוהה מהספיקה בתקופה המקבילה אשתקד ונמוכה מהספיקה הממוצעת לתקופה זו</a:t>
            </a:r>
            <a:r>
              <a:rPr lang="en-US" sz="2600" dirty="0"/>
              <a:t>.</a:t>
            </a:r>
          </a:p>
          <a:p>
            <a:r>
              <a:rPr lang="he-IL" sz="2600" dirty="0"/>
              <a:t>במעיין הבניאס נרשמה עליה משמעותית בספיקה והיא עומדת בתחילת חודש מרץ על כ-3.3 מ"ק/שנייה</a:t>
            </a:r>
            <a:r>
              <a:rPr lang="en-US" sz="2600" dirty="0"/>
              <a:t>.</a:t>
            </a:r>
            <a:r>
              <a:rPr lang="he-IL" sz="2600" dirty="0"/>
              <a:t> הספיקה בבניאס גבוהה מהספיקה בתקופה המקבילה אשתקד, אך נמוכה ביחס לספיקה הממוצעת הרב-שנתית בתקופה זו.</a:t>
            </a:r>
            <a:endParaRPr lang="en-US" sz="2600" dirty="0"/>
          </a:p>
          <a:p>
            <a:r>
              <a:rPr lang="he-IL" sz="2600" dirty="0"/>
              <a:t>הספיקה במעיינות התנינים עומדת בתחילת חודש  מרץ על </a:t>
            </a:r>
            <a:r>
              <a:rPr lang="en-US" sz="2600" dirty="0"/>
              <a:t> </a:t>
            </a:r>
            <a:r>
              <a:rPr lang="he-IL" sz="2600" dirty="0"/>
              <a:t>1.075 מ"ק/ שנייה והיא זהה לספיקה הממוצעת הרב-שנתית לתקופה זאת.</a:t>
            </a:r>
            <a:endParaRPr lang="en-US" sz="2600" dirty="0"/>
          </a:p>
        </p:txBody>
      </p:sp>
    </p:spTree>
    <p:extLst>
      <p:ext uri="{BB962C8B-B14F-4D97-AF65-F5344CB8AC3E}">
        <p14:creationId xmlns:p14="http://schemas.microsoft.com/office/powerpoint/2010/main" val="140814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267AA2-85EB-4615-8268-FA06DDE08847}"/>
              </a:ext>
            </a:extLst>
          </p:cNvPr>
          <p:cNvSpPr>
            <a:spLocks noGrp="1"/>
          </p:cNvSpPr>
          <p:nvPr>
            <p:ph type="title"/>
          </p:nvPr>
        </p:nvSpPr>
        <p:spPr/>
        <p:txBody>
          <a:bodyPr/>
          <a:lstStyle/>
          <a:p>
            <a:endParaRPr lang="he-IL"/>
          </a:p>
        </p:txBody>
      </p:sp>
      <p:pic>
        <p:nvPicPr>
          <p:cNvPr id="3" name="תמונה 2">
            <a:extLst>
              <a:ext uri="{FF2B5EF4-FFF2-40B4-BE49-F238E27FC236}">
                <a16:creationId xmlns:a16="http://schemas.microsoft.com/office/drawing/2014/main" id="{185B7738-19C6-499B-855C-B68F846B19D6}"/>
              </a:ext>
            </a:extLst>
          </p:cNvPr>
          <p:cNvPicPr>
            <a:picLocks noChangeAspect="1"/>
          </p:cNvPicPr>
          <p:nvPr/>
        </p:nvPicPr>
        <p:blipFill>
          <a:blip r:embed="rId2"/>
          <a:stretch>
            <a:fillRect/>
          </a:stretch>
        </p:blipFill>
        <p:spPr>
          <a:xfrm>
            <a:off x="-27148" y="404664"/>
            <a:ext cx="9198296" cy="6021288"/>
          </a:xfrm>
          <a:prstGeom prst="rect">
            <a:avLst/>
          </a:prstGeom>
        </p:spPr>
      </p:pic>
    </p:spTree>
    <p:extLst>
      <p:ext uri="{BB962C8B-B14F-4D97-AF65-F5344CB8AC3E}">
        <p14:creationId xmlns:p14="http://schemas.microsoft.com/office/powerpoint/2010/main" val="1151870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85A99-86A9-4A54-B4BA-98F78D4252D6}"/>
              </a:ext>
            </a:extLst>
          </p:cNvPr>
          <p:cNvSpPr>
            <a:spLocks noGrp="1"/>
          </p:cNvSpPr>
          <p:nvPr>
            <p:ph type="title"/>
          </p:nvPr>
        </p:nvSpPr>
        <p:spPr>
          <a:xfrm>
            <a:off x="539750" y="188640"/>
            <a:ext cx="8147050" cy="914400"/>
          </a:xfrm>
        </p:spPr>
        <p:txBody>
          <a:bodyPr/>
          <a:lstStyle/>
          <a:p>
            <a:r>
              <a:rPr lang="he-IL" dirty="0"/>
              <a:t>תמונת מצב מקורות המים הטבעיים בתחילת חודש מרץ, 2018 (4)</a:t>
            </a:r>
          </a:p>
        </p:txBody>
      </p:sp>
      <p:sp>
        <p:nvSpPr>
          <p:cNvPr id="3" name="מציין מיקום תוכן 2">
            <a:extLst>
              <a:ext uri="{FF2B5EF4-FFF2-40B4-BE49-F238E27FC236}">
                <a16:creationId xmlns:a16="http://schemas.microsoft.com/office/drawing/2014/main" id="{045435E6-57DD-451E-A3CD-80219BF62C63}"/>
              </a:ext>
            </a:extLst>
          </p:cNvPr>
          <p:cNvSpPr>
            <a:spLocks noGrp="1"/>
          </p:cNvSpPr>
          <p:nvPr>
            <p:ph idx="1"/>
          </p:nvPr>
        </p:nvSpPr>
        <p:spPr>
          <a:xfrm>
            <a:off x="179512" y="1440160"/>
            <a:ext cx="8784976" cy="5805264"/>
          </a:xfrm>
        </p:spPr>
        <p:txBody>
          <a:bodyPr/>
          <a:lstStyle/>
          <a:p>
            <a:pPr marL="68263" indent="0">
              <a:buNone/>
            </a:pPr>
            <a:r>
              <a:rPr lang="he-IL" sz="3200" b="1" u="sng" dirty="0"/>
              <a:t>כנרת</a:t>
            </a:r>
            <a:endParaRPr lang="en-US" sz="2400" b="1" dirty="0"/>
          </a:p>
          <a:p>
            <a:r>
              <a:rPr lang="he-IL" sz="2400" dirty="0"/>
              <a:t>מפלס הכינרת עלה בחודש פברואר ב-</a:t>
            </a:r>
            <a:r>
              <a:rPr lang="en-US" sz="2400" dirty="0"/>
              <a:t>37</a:t>
            </a:r>
            <a:r>
              <a:rPr lang="he-IL" sz="2400" dirty="0"/>
              <a:t> ס"מ והוא עומד ב-01.03.18 ברום של 213.56- מ', 56 ס"מ מתחת הקו האדום התחתון.</a:t>
            </a:r>
            <a:endParaRPr lang="en-US" sz="2400" dirty="0"/>
          </a:p>
          <a:p>
            <a:r>
              <a:rPr lang="he-IL" sz="2400" dirty="0"/>
              <a:t>ביחס לקו האדום העליון (רום של 208.80- מ') חסרים כיום למפלס 4.76 מ' (אוגר של 782 </a:t>
            </a:r>
            <a:r>
              <a:rPr lang="he-IL" sz="2400" dirty="0" err="1"/>
              <a:t>מלמ"ק</a:t>
            </a:r>
            <a:r>
              <a:rPr lang="he-IL" sz="2400" dirty="0"/>
              <a:t>). מתחילת השנה ההידרולוגית 2017/18 עלה המפלס ב-56 ס"מ.</a:t>
            </a:r>
            <a:endParaRPr lang="en-US" sz="2400" dirty="0"/>
          </a:p>
          <a:p>
            <a:r>
              <a:rPr lang="he-IL" sz="2400" dirty="0"/>
              <a:t>נפחי המים הזמינים בכנרת בחודש פברואר הסתכמו ב-</a:t>
            </a:r>
            <a:r>
              <a:rPr lang="en-US" sz="2400" dirty="0"/>
              <a:t>63</a:t>
            </a:r>
            <a:r>
              <a:rPr lang="he-IL" sz="2400" dirty="0"/>
              <a:t> </a:t>
            </a:r>
            <a:r>
              <a:rPr lang="he-IL" sz="2400" dirty="0" err="1"/>
              <a:t>מלמ"ק</a:t>
            </a:r>
            <a:r>
              <a:rPr lang="he-IL" sz="2400" dirty="0"/>
              <a:t> לעומת נפח ממוצע רב-שנתי של 84 </a:t>
            </a:r>
            <a:r>
              <a:rPr lang="he-IL" sz="2400" dirty="0" err="1"/>
              <a:t>מלמ"ק</a:t>
            </a:r>
            <a:r>
              <a:rPr lang="he-IL" sz="2400" dirty="0"/>
              <a:t> בחודש זה.</a:t>
            </a:r>
            <a:endParaRPr lang="en-US" sz="2400" dirty="0"/>
          </a:p>
          <a:p>
            <a:r>
              <a:rPr lang="he-IL" sz="2400" dirty="0"/>
              <a:t>נפחי המים הזמינים המצטברים מתחילת השנה ההידרולוגית ועד כה מסתכמים ב- 116 </a:t>
            </a:r>
            <a:r>
              <a:rPr lang="he-IL" sz="2400" dirty="0" err="1"/>
              <a:t>מלמ"ק</a:t>
            </a:r>
            <a:r>
              <a:rPr lang="he-IL" sz="2400" dirty="0"/>
              <a:t>, לעומת נפח מצטבר ממוצע של 192 </a:t>
            </a:r>
            <a:r>
              <a:rPr lang="he-IL" sz="2400" dirty="0" err="1"/>
              <a:t>מלמ"ק</a:t>
            </a:r>
            <a:r>
              <a:rPr lang="he-IL" sz="2400" dirty="0"/>
              <a:t> לתקופה זו, </a:t>
            </a:r>
            <a:r>
              <a:rPr lang="he-IL" sz="2400" u="sng" dirty="0"/>
              <a:t>אשר משקפים גרעון של 76 </a:t>
            </a:r>
            <a:r>
              <a:rPr lang="he-IL" sz="2400" u="sng" dirty="0" err="1"/>
              <a:t>מלמ"ק</a:t>
            </a:r>
            <a:r>
              <a:rPr lang="he-IL" sz="2400" u="sng" dirty="0"/>
              <a:t> ביחס לנפח הממוצע הרב-שנתי לתקופה.</a:t>
            </a:r>
            <a:r>
              <a:rPr lang="he-IL" sz="2400" dirty="0"/>
              <a:t> ריכוזי הכלוריד באגם ירדו החודש והגיעו לערך של כ- </a:t>
            </a:r>
            <a:r>
              <a:rPr lang="en-US" sz="2400" dirty="0"/>
              <a:t>307</a:t>
            </a:r>
            <a:r>
              <a:rPr lang="he-IL" sz="2400" dirty="0"/>
              <a:t> </a:t>
            </a:r>
            <a:r>
              <a:rPr lang="he-IL" sz="2400" dirty="0" err="1"/>
              <a:t>מגכ"ל</a:t>
            </a:r>
            <a:r>
              <a:rPr lang="he-IL" sz="2400" dirty="0"/>
              <a:t>.</a:t>
            </a:r>
            <a:endParaRPr lang="en-US" sz="2400" dirty="0"/>
          </a:p>
        </p:txBody>
      </p:sp>
    </p:spTree>
    <p:extLst>
      <p:ext uri="{BB962C8B-B14F-4D97-AF65-F5344CB8AC3E}">
        <p14:creationId xmlns:p14="http://schemas.microsoft.com/office/powerpoint/2010/main" val="394741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228BF1CE-7E55-42ED-A98D-CB159E8FB8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4615"/>
            <a:ext cx="9144000" cy="5948769"/>
          </a:xfrm>
          <a:prstGeom prst="rect">
            <a:avLst/>
          </a:prstGeom>
        </p:spPr>
      </p:pic>
    </p:spTree>
    <p:extLst>
      <p:ext uri="{BB962C8B-B14F-4D97-AF65-F5344CB8AC3E}">
        <p14:creationId xmlns:p14="http://schemas.microsoft.com/office/powerpoint/2010/main" val="33638866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DE5D2BCD-8FAD-45E2-BD13-80C095641749}"/>
              </a:ext>
            </a:extLst>
          </p:cNvPr>
          <p:cNvPicPr>
            <a:picLocks noChangeAspect="1"/>
          </p:cNvPicPr>
          <p:nvPr/>
        </p:nvPicPr>
        <p:blipFill>
          <a:blip r:embed="rId2"/>
          <a:stretch>
            <a:fillRect/>
          </a:stretch>
        </p:blipFill>
        <p:spPr>
          <a:xfrm>
            <a:off x="223837" y="44624"/>
            <a:ext cx="8696325" cy="6048375"/>
          </a:xfrm>
          <a:prstGeom prst="rect">
            <a:avLst/>
          </a:prstGeom>
        </p:spPr>
      </p:pic>
      <p:sp>
        <p:nvSpPr>
          <p:cNvPr id="3" name="מלבן 2">
            <a:extLst>
              <a:ext uri="{FF2B5EF4-FFF2-40B4-BE49-F238E27FC236}">
                <a16:creationId xmlns:a16="http://schemas.microsoft.com/office/drawing/2014/main" id="{DFD22910-7321-4189-A896-71DF93401441}"/>
              </a:ext>
            </a:extLst>
          </p:cNvPr>
          <p:cNvSpPr/>
          <p:nvPr/>
        </p:nvSpPr>
        <p:spPr>
          <a:xfrm>
            <a:off x="223836" y="6130021"/>
            <a:ext cx="8696325" cy="646331"/>
          </a:xfrm>
          <a:prstGeom prst="rect">
            <a:avLst/>
          </a:prstGeom>
        </p:spPr>
        <p:txBody>
          <a:bodyPr wrap="square">
            <a:spAutoFit/>
          </a:bodyPr>
          <a:lstStyle/>
          <a:p>
            <a:pPr algn="r" rtl="1"/>
            <a:r>
              <a:rPr lang="he-IL"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בחודש דצמבר ירדו ריכוזי הכלוריד באגם והם עומדים בתחילת ינואר על ערך של 316 </a:t>
            </a:r>
            <a:r>
              <a:rPr lang="he-IL"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מגכ"ל</a:t>
            </a:r>
            <a:r>
              <a:rPr lang="he-IL"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he-IL" b="1" dirty="0">
                <a:solidFill>
                  <a:srgbClr val="FFFF00"/>
                </a:solidFill>
                <a:effectLst>
                  <a:outerShdw blurRad="38100" dist="38100" dir="2700000" algn="tl">
                    <a:srgbClr val="000000">
                      <a:alpha val="43137"/>
                    </a:srgbClr>
                  </a:outerShdw>
                </a:effectLst>
                <a:latin typeface="Arial,Bold"/>
                <a:cs typeface="Arial" panose="020B0604020202020204" pitchFamily="34" charset="0"/>
              </a:rPr>
              <a:t>הגבוה ביותר מאז שנת 1968!</a:t>
            </a:r>
            <a:endParaRPr lang="he-IL"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38262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85A99-86A9-4A54-B4BA-98F78D4252D6}"/>
              </a:ext>
            </a:extLst>
          </p:cNvPr>
          <p:cNvSpPr>
            <a:spLocks noGrp="1"/>
          </p:cNvSpPr>
          <p:nvPr>
            <p:ph type="title"/>
          </p:nvPr>
        </p:nvSpPr>
        <p:spPr>
          <a:xfrm>
            <a:off x="539750" y="188640"/>
            <a:ext cx="8147050" cy="914400"/>
          </a:xfrm>
        </p:spPr>
        <p:txBody>
          <a:bodyPr/>
          <a:lstStyle/>
          <a:p>
            <a:r>
              <a:rPr lang="he-IL" dirty="0"/>
              <a:t>תמונת מצב מקורות המים הטבעיים בתחילת חודש מרץ, 2018 (5)</a:t>
            </a:r>
          </a:p>
        </p:txBody>
      </p:sp>
      <p:sp>
        <p:nvSpPr>
          <p:cNvPr id="3" name="מציין מיקום תוכן 2">
            <a:extLst>
              <a:ext uri="{FF2B5EF4-FFF2-40B4-BE49-F238E27FC236}">
                <a16:creationId xmlns:a16="http://schemas.microsoft.com/office/drawing/2014/main" id="{045435E6-57DD-451E-A3CD-80219BF62C63}"/>
              </a:ext>
            </a:extLst>
          </p:cNvPr>
          <p:cNvSpPr>
            <a:spLocks noGrp="1"/>
          </p:cNvSpPr>
          <p:nvPr>
            <p:ph idx="1"/>
          </p:nvPr>
        </p:nvSpPr>
        <p:spPr>
          <a:xfrm>
            <a:off x="539750" y="1484784"/>
            <a:ext cx="8147050" cy="4871566"/>
          </a:xfrm>
        </p:spPr>
        <p:txBody>
          <a:bodyPr/>
          <a:lstStyle/>
          <a:p>
            <a:pPr marL="68263" indent="0">
              <a:buNone/>
            </a:pPr>
            <a:r>
              <a:rPr lang="he-IL" sz="3200" b="1" u="sng" dirty="0"/>
              <a:t>ים-המלח</a:t>
            </a:r>
            <a:endParaRPr lang="en-US" sz="2400" dirty="0"/>
          </a:p>
          <a:p>
            <a:r>
              <a:rPr lang="he-IL" sz="2400" dirty="0"/>
              <a:t>בעקבות אירועי השיטפונות שפקדו את נחלי מדבר יהודה עלה מפלס ים-המלח במהלך חודש פברואר ב-</a:t>
            </a:r>
            <a:r>
              <a:rPr lang="en-US" sz="2400" dirty="0"/>
              <a:t>5</a:t>
            </a:r>
            <a:r>
              <a:rPr lang="he-IL" sz="2400" dirty="0"/>
              <a:t> ס"מ ועמד ב-01.03.2018 ברום של 432.30- מ'.</a:t>
            </a:r>
            <a:endParaRPr lang="en-US" sz="2400" dirty="0"/>
          </a:p>
        </p:txBody>
      </p:sp>
    </p:spTree>
    <p:extLst>
      <p:ext uri="{BB962C8B-B14F-4D97-AF65-F5344CB8AC3E}">
        <p14:creationId xmlns:p14="http://schemas.microsoft.com/office/powerpoint/2010/main" val="189853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31840" y="512763"/>
            <a:ext cx="5554960" cy="914400"/>
          </a:xfrm>
        </p:spPr>
        <p:txBody>
          <a:bodyPr/>
          <a:lstStyle/>
          <a:p>
            <a:r>
              <a:rPr lang="he-IL" dirty="0"/>
              <a:t>פריסת הגשמים השנתית</a:t>
            </a:r>
          </a:p>
        </p:txBody>
      </p:sp>
      <p:sp>
        <p:nvSpPr>
          <p:cNvPr id="3" name="מציין מיקום תוכן 2"/>
          <p:cNvSpPr>
            <a:spLocks noGrp="1"/>
          </p:cNvSpPr>
          <p:nvPr>
            <p:ph idx="1"/>
          </p:nvPr>
        </p:nvSpPr>
        <p:spPr>
          <a:xfrm>
            <a:off x="3203848" y="1784350"/>
            <a:ext cx="5760640" cy="4572000"/>
          </a:xfrm>
        </p:spPr>
        <p:txBody>
          <a:bodyPr/>
          <a:lstStyle/>
          <a:p>
            <a:r>
              <a:rPr lang="he-IL" sz="2800" dirty="0"/>
              <a:t>מרבית הגשמים יורדים במשך ארבעת חודשי החורף</a:t>
            </a:r>
          </a:p>
          <a:p>
            <a:r>
              <a:rPr lang="he-IL" sz="2800" dirty="0"/>
              <a:t>קיימת אי סדירות בפיזור ימי הגשם במהלך החורף ("בצורת חקלאית")</a:t>
            </a:r>
          </a:p>
          <a:p>
            <a:r>
              <a:rPr lang="he-IL" sz="2800" dirty="0"/>
              <a:t>קיימת אי סדירות בכמות המשקעים השנתית - שנה "שחונה" (שנת "בצורת") / שנה גשומה</a:t>
            </a:r>
          </a:p>
          <a:p>
            <a:r>
              <a:rPr lang="he-IL" sz="2800" dirty="0"/>
              <a:t>"קו המדבר" (200 מ"מ) נע צפונה ודרומה לפי כמות הגשם באותה שנה </a:t>
            </a:r>
          </a:p>
        </p:txBody>
      </p:sp>
      <p:pic>
        <p:nvPicPr>
          <p:cNvPr id="4" name="תמונה 3" descr="גשמים.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24890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260648"/>
            <a:ext cx="7772400" cy="914400"/>
          </a:xfrm>
        </p:spPr>
        <p:txBody>
          <a:bodyPr/>
          <a:lstStyle/>
          <a:p>
            <a:r>
              <a:rPr lang="he-IL" dirty="0"/>
              <a:t>מפלס ים המלח בשנים 1976-2017</a:t>
            </a:r>
          </a:p>
        </p:txBody>
      </p:sp>
      <p:pic>
        <p:nvPicPr>
          <p:cNvPr id="4" name="תמונה 3">
            <a:extLst>
              <a:ext uri="{FF2B5EF4-FFF2-40B4-BE49-F238E27FC236}">
                <a16:creationId xmlns:a16="http://schemas.microsoft.com/office/drawing/2014/main" id="{90491D11-7BB5-4891-A321-36C7CF53E4A8}"/>
              </a:ext>
            </a:extLst>
          </p:cNvPr>
          <p:cNvPicPr>
            <a:picLocks noChangeAspect="1"/>
          </p:cNvPicPr>
          <p:nvPr/>
        </p:nvPicPr>
        <p:blipFill>
          <a:blip r:embed="rId2"/>
          <a:stretch>
            <a:fillRect/>
          </a:stretch>
        </p:blipFill>
        <p:spPr>
          <a:xfrm>
            <a:off x="179512" y="1407629"/>
            <a:ext cx="8696325" cy="5400675"/>
          </a:xfrm>
          <a:prstGeom prst="rect">
            <a:avLst/>
          </a:prstGeom>
        </p:spPr>
      </p:pic>
    </p:spTree>
    <p:extLst>
      <p:ext uri="{BB962C8B-B14F-4D97-AF65-F5344CB8AC3E}">
        <p14:creationId xmlns:p14="http://schemas.microsoft.com/office/powerpoint/2010/main" val="435692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85A99-86A9-4A54-B4BA-98F78D4252D6}"/>
              </a:ext>
            </a:extLst>
          </p:cNvPr>
          <p:cNvSpPr>
            <a:spLocks noGrp="1"/>
          </p:cNvSpPr>
          <p:nvPr>
            <p:ph type="title"/>
          </p:nvPr>
        </p:nvSpPr>
        <p:spPr>
          <a:xfrm>
            <a:off x="539750" y="188640"/>
            <a:ext cx="8147050" cy="914400"/>
          </a:xfrm>
        </p:spPr>
        <p:txBody>
          <a:bodyPr/>
          <a:lstStyle/>
          <a:p>
            <a:r>
              <a:rPr lang="he-IL" dirty="0"/>
              <a:t>תמונת מצב מקורות המים הטבעיים בתחילת חודש מרץ, 2018 (6)</a:t>
            </a:r>
          </a:p>
        </p:txBody>
      </p:sp>
      <p:sp>
        <p:nvSpPr>
          <p:cNvPr id="3" name="מציין מיקום תוכן 2">
            <a:extLst>
              <a:ext uri="{FF2B5EF4-FFF2-40B4-BE49-F238E27FC236}">
                <a16:creationId xmlns:a16="http://schemas.microsoft.com/office/drawing/2014/main" id="{045435E6-57DD-451E-A3CD-80219BF62C63}"/>
              </a:ext>
            </a:extLst>
          </p:cNvPr>
          <p:cNvSpPr>
            <a:spLocks noGrp="1"/>
          </p:cNvSpPr>
          <p:nvPr>
            <p:ph idx="1"/>
          </p:nvPr>
        </p:nvSpPr>
        <p:spPr>
          <a:xfrm>
            <a:off x="539750" y="1484784"/>
            <a:ext cx="8147050" cy="4871566"/>
          </a:xfrm>
        </p:spPr>
        <p:txBody>
          <a:bodyPr/>
          <a:lstStyle/>
          <a:p>
            <a:pPr marL="68263" indent="0">
              <a:buNone/>
            </a:pPr>
            <a:r>
              <a:rPr lang="he-IL" sz="3200" b="1" dirty="0"/>
              <a:t>מפלסי מי תהום</a:t>
            </a:r>
            <a:endParaRPr lang="en-US" sz="3200" dirty="0"/>
          </a:p>
          <a:p>
            <a:pPr lvl="1"/>
            <a:r>
              <a:rPr lang="he-IL" sz="2800" b="1" u="sng" dirty="0"/>
              <a:t>אגן </a:t>
            </a:r>
            <a:r>
              <a:rPr lang="he-IL" sz="2800" b="1" u="sng" dirty="0" err="1"/>
              <a:t>ירת"ן</a:t>
            </a:r>
            <a:r>
              <a:rPr lang="he-IL" sz="2800" b="1" u="sng" dirty="0"/>
              <a:t> (ירקון – תנינים)</a:t>
            </a:r>
            <a:endParaRPr lang="en-US" sz="2800" dirty="0"/>
          </a:p>
          <a:p>
            <a:pPr lvl="2"/>
            <a:r>
              <a:rPr lang="he-IL" dirty="0"/>
              <a:t>החודש נמדדו עליות מפלס בכל האגן.</a:t>
            </a:r>
            <a:endParaRPr lang="en-US" dirty="0"/>
          </a:p>
          <a:p>
            <a:pPr lvl="2"/>
            <a:r>
              <a:rPr lang="he-IL" b="1" dirty="0"/>
              <a:t>בדרום </a:t>
            </a:r>
            <a:r>
              <a:rPr lang="he-IL" dirty="0"/>
              <a:t>האגן המפלס עלה ב- 15 ס"מ והגיע לרום הגבוה ב- 22 ס"מ ביחס לקו האדום.</a:t>
            </a:r>
            <a:endParaRPr lang="en-US" dirty="0"/>
          </a:p>
          <a:p>
            <a:pPr lvl="2"/>
            <a:r>
              <a:rPr lang="he-IL" b="1" dirty="0"/>
              <a:t>במרכז</a:t>
            </a:r>
            <a:r>
              <a:rPr lang="he-IL" dirty="0"/>
              <a:t> האגן המפלס עלה ב- 45 ס"מ והגיע לרום הגבוה ב 96 ס"מ מרום הקו האדום.</a:t>
            </a:r>
            <a:endParaRPr lang="en-US" dirty="0"/>
          </a:p>
          <a:p>
            <a:pPr lvl="2"/>
            <a:r>
              <a:rPr lang="he-IL" b="1" dirty="0"/>
              <a:t>בצפון</a:t>
            </a:r>
            <a:r>
              <a:rPr lang="he-IL" dirty="0"/>
              <a:t> האגן נמדדה החודש עליית מפלס של 45 ס"מ והוא הגיע לרום הגבוה ב- 227 ס"מ מרום הקו האדום.</a:t>
            </a:r>
            <a:endParaRPr lang="en-US" dirty="0"/>
          </a:p>
          <a:p>
            <a:pPr lvl="2"/>
            <a:r>
              <a:rPr lang="he-IL" b="1" u="sng" dirty="0"/>
              <a:t>אוגר המים באקוויפר עלה החודש </a:t>
            </a:r>
            <a:r>
              <a:rPr lang="he-IL" b="1" u="sng" dirty="0" err="1"/>
              <a:t>בכ</a:t>
            </a:r>
            <a:r>
              <a:rPr lang="he-IL" b="1" u="sng" dirty="0"/>
              <a:t>- 27 </a:t>
            </a:r>
            <a:r>
              <a:rPr lang="he-IL" b="1" u="sng" dirty="0" err="1"/>
              <a:t>מלמ"ק</a:t>
            </a:r>
            <a:r>
              <a:rPr lang="he-IL" b="1" u="sng" dirty="0"/>
              <a:t> והוא עומד על 91+ </a:t>
            </a:r>
            <a:r>
              <a:rPr lang="he-IL" b="1" u="sng" dirty="0" err="1"/>
              <a:t>מלמ"ק</a:t>
            </a:r>
            <a:r>
              <a:rPr lang="he-IL" b="1" u="sng" dirty="0"/>
              <a:t> ביחס לקו האדום.</a:t>
            </a:r>
            <a:endParaRPr lang="en-US" dirty="0"/>
          </a:p>
        </p:txBody>
      </p:sp>
    </p:spTree>
    <p:extLst>
      <p:ext uri="{BB962C8B-B14F-4D97-AF65-F5344CB8AC3E}">
        <p14:creationId xmlns:p14="http://schemas.microsoft.com/office/powerpoint/2010/main" val="12865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85A99-86A9-4A54-B4BA-98F78D4252D6}"/>
              </a:ext>
            </a:extLst>
          </p:cNvPr>
          <p:cNvSpPr>
            <a:spLocks noGrp="1"/>
          </p:cNvSpPr>
          <p:nvPr>
            <p:ph type="title"/>
          </p:nvPr>
        </p:nvSpPr>
        <p:spPr>
          <a:xfrm>
            <a:off x="539750" y="188640"/>
            <a:ext cx="8147050" cy="914400"/>
          </a:xfrm>
        </p:spPr>
        <p:txBody>
          <a:bodyPr/>
          <a:lstStyle/>
          <a:p>
            <a:r>
              <a:rPr lang="he-IL" dirty="0"/>
              <a:t>תמונת מצב מקורות המים הטבעיים בתחילת חודש מרץ, 2018 (7)</a:t>
            </a:r>
          </a:p>
        </p:txBody>
      </p:sp>
      <p:sp>
        <p:nvSpPr>
          <p:cNvPr id="3" name="מציין מיקום תוכן 2">
            <a:extLst>
              <a:ext uri="{FF2B5EF4-FFF2-40B4-BE49-F238E27FC236}">
                <a16:creationId xmlns:a16="http://schemas.microsoft.com/office/drawing/2014/main" id="{045435E6-57DD-451E-A3CD-80219BF62C63}"/>
              </a:ext>
            </a:extLst>
          </p:cNvPr>
          <p:cNvSpPr>
            <a:spLocks noGrp="1"/>
          </p:cNvSpPr>
          <p:nvPr>
            <p:ph idx="1"/>
          </p:nvPr>
        </p:nvSpPr>
        <p:spPr>
          <a:xfrm>
            <a:off x="179512" y="1340768"/>
            <a:ext cx="8964488" cy="4871566"/>
          </a:xfrm>
        </p:spPr>
        <p:txBody>
          <a:bodyPr/>
          <a:lstStyle/>
          <a:p>
            <a:pPr lvl="1"/>
            <a:r>
              <a:rPr lang="he-IL" sz="2800" b="1" u="sng" dirty="0"/>
              <a:t>אגן החוף</a:t>
            </a:r>
            <a:endParaRPr lang="en-US" sz="2800" dirty="0"/>
          </a:p>
          <a:p>
            <a:pPr lvl="2"/>
            <a:r>
              <a:rPr lang="he-IL" sz="2000" dirty="0"/>
              <a:t>החודש נמדדו עליות במפלס במרבית שטח האגן.</a:t>
            </a:r>
            <a:endParaRPr lang="en-US" sz="2000" dirty="0"/>
          </a:p>
          <a:p>
            <a:pPr lvl="2"/>
            <a:r>
              <a:rPr lang="he-IL" sz="2000" b="1" dirty="0"/>
              <a:t>בדרום</a:t>
            </a:r>
            <a:r>
              <a:rPr lang="he-IL" sz="2000" dirty="0"/>
              <a:t> האגן המפלס הממוצע עלה ב 6 ס"מ. </a:t>
            </a:r>
            <a:r>
              <a:rPr lang="he-IL" sz="2000" b="1" u="sng" dirty="0"/>
              <a:t>בחלקים מהאזור המפלס נמצא מתחת לרום הקו האדום.</a:t>
            </a:r>
            <a:endParaRPr lang="en-US" sz="2000" dirty="0"/>
          </a:p>
          <a:p>
            <a:pPr lvl="2"/>
            <a:r>
              <a:rPr lang="he-IL" sz="2000" b="1" dirty="0"/>
              <a:t>במרכז</a:t>
            </a:r>
            <a:r>
              <a:rPr lang="he-IL" sz="2000" dirty="0"/>
              <a:t> האגן המפלס הממוצע עלה ב 6 ס"מ.</a:t>
            </a:r>
            <a:endParaRPr lang="en-US" sz="2000" dirty="0"/>
          </a:p>
          <a:p>
            <a:pPr lvl="2"/>
            <a:r>
              <a:rPr lang="he-IL" sz="2000" b="1" dirty="0"/>
              <a:t>בצפון </a:t>
            </a:r>
            <a:r>
              <a:rPr lang="he-IL" sz="2000" dirty="0"/>
              <a:t>האגן המפלס הממוצע עלה במהלך החודש </a:t>
            </a:r>
            <a:r>
              <a:rPr lang="he-IL" sz="2000" dirty="0" err="1"/>
              <a:t>בכ</a:t>
            </a:r>
            <a:r>
              <a:rPr lang="he-IL" sz="2000" dirty="0"/>
              <a:t>- 27 ס"מ.</a:t>
            </a:r>
            <a:endParaRPr lang="en-US" sz="2000" dirty="0"/>
          </a:p>
          <a:p>
            <a:pPr lvl="2"/>
            <a:r>
              <a:rPr lang="he-IL" sz="2000" b="1" u="sng" dirty="0"/>
              <a:t>באמדן ראשוני, כמות המים באקוויפר עלתה החודש </a:t>
            </a:r>
            <a:r>
              <a:rPr lang="he-IL" sz="2000" b="1" u="sng" dirty="0" err="1"/>
              <a:t>בכ</a:t>
            </a:r>
            <a:r>
              <a:rPr lang="he-IL" sz="2000" b="1" u="sng" dirty="0"/>
              <a:t>- 34 </a:t>
            </a:r>
            <a:r>
              <a:rPr lang="he-IL" sz="2000" b="1" u="sng" dirty="0" err="1"/>
              <a:t>מלמ"ק</a:t>
            </a:r>
            <a:r>
              <a:rPr lang="he-IL" sz="2000" b="1" u="sng" dirty="0"/>
              <a:t> והיא נמוכה </a:t>
            </a:r>
            <a:r>
              <a:rPr lang="he-IL" sz="2000" b="1" u="sng" dirty="0" err="1"/>
              <a:t>בכ</a:t>
            </a:r>
            <a:r>
              <a:rPr lang="he-IL" sz="2000" b="1" u="sng" dirty="0"/>
              <a:t>- 58 </a:t>
            </a:r>
            <a:r>
              <a:rPr lang="he-IL" sz="2000" b="1" u="sng" dirty="0" err="1"/>
              <a:t>מלמ"ק</a:t>
            </a:r>
            <a:r>
              <a:rPr lang="he-IL" sz="2000" b="1" u="sng" dirty="0"/>
              <a:t> בהשוואה לחודש המקביל אשתקד.</a:t>
            </a:r>
            <a:endParaRPr lang="en-US" sz="2000" dirty="0"/>
          </a:p>
          <a:p>
            <a:pPr lvl="1"/>
            <a:r>
              <a:rPr lang="he-IL" sz="2800" b="1" u="sng" dirty="0"/>
              <a:t> גליל מערבי</a:t>
            </a:r>
            <a:endParaRPr lang="en-US" sz="2800" b="1" u="sng" dirty="0"/>
          </a:p>
          <a:p>
            <a:pPr lvl="2"/>
            <a:r>
              <a:rPr lang="he-IL" sz="2000" b="1" dirty="0"/>
              <a:t>אגן נעמן</a:t>
            </a:r>
            <a:r>
              <a:rPr lang="he-IL" sz="2000" dirty="0"/>
              <a:t>: החודש נמדדה עליה במפלס בשיעור של 101 ס"מ </a:t>
            </a:r>
            <a:r>
              <a:rPr lang="he-IL" sz="2000" b="1" u="sng" dirty="0"/>
              <a:t>והמפלס הגיע לרום הגבוה ב- 5 ס"מ מרום הקו האדום</a:t>
            </a:r>
            <a:r>
              <a:rPr lang="he-IL" sz="2000" b="1" dirty="0"/>
              <a:t>.</a:t>
            </a:r>
            <a:r>
              <a:rPr lang="he-IL" sz="2000" dirty="0"/>
              <a:t> </a:t>
            </a:r>
            <a:r>
              <a:rPr lang="he-IL" sz="2000" b="1" dirty="0"/>
              <a:t>מעיינות </a:t>
            </a:r>
            <a:r>
              <a:rPr lang="he-IL" sz="2000" b="1" dirty="0" err="1"/>
              <a:t>הנעמן</a:t>
            </a:r>
            <a:r>
              <a:rPr lang="he-IL" sz="2000" b="1" dirty="0"/>
              <a:t> הגיעו לסף השפיעה</a:t>
            </a:r>
            <a:r>
              <a:rPr lang="he-IL" sz="2000" dirty="0"/>
              <a:t>. אספקת המים לשמורה מבוססת עדיין על מי קידוח.</a:t>
            </a:r>
            <a:endParaRPr lang="en-US" sz="2000" dirty="0"/>
          </a:p>
          <a:p>
            <a:pPr lvl="2"/>
            <a:r>
              <a:rPr lang="he-IL" sz="2000" b="1" dirty="0"/>
              <a:t>אגן כברי</a:t>
            </a:r>
            <a:r>
              <a:rPr lang="he-IL" sz="2000" dirty="0"/>
              <a:t>: החודש נמדדה עליה במפלס בשיעור של כ- 80 ס"מ </a:t>
            </a:r>
            <a:r>
              <a:rPr lang="he-IL" sz="2000" b="1" dirty="0"/>
              <a:t>ופני המים הגיעו לרום הגבוה ב- 3.37 מ' ביחס</a:t>
            </a:r>
            <a:r>
              <a:rPr lang="he-IL" sz="2000" dirty="0"/>
              <a:t> "לקו האדום".</a:t>
            </a:r>
            <a:endParaRPr lang="en-US" sz="2000" dirty="0"/>
          </a:p>
          <a:p>
            <a:endParaRPr lang="he-IL" sz="4400" dirty="0"/>
          </a:p>
        </p:txBody>
      </p:sp>
    </p:spTree>
    <p:extLst>
      <p:ext uri="{BB962C8B-B14F-4D97-AF65-F5344CB8AC3E}">
        <p14:creationId xmlns:p14="http://schemas.microsoft.com/office/powerpoint/2010/main" val="359454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1988840"/>
            <a:ext cx="8147248" cy="1975104"/>
          </a:xfrm>
        </p:spPr>
        <p:txBody>
          <a:bodyPr/>
          <a:lstStyle/>
          <a:p>
            <a:r>
              <a:rPr lang="he-IL" dirty="0"/>
              <a:t>המים, ישראל והשכנים</a:t>
            </a:r>
          </a:p>
        </p:txBody>
      </p:sp>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4125490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כלכליסט.jpg"/>
          <p:cNvPicPr>
            <a:picLocks noChangeAspect="1"/>
          </p:cNvPicPr>
          <p:nvPr/>
        </p:nvPicPr>
        <p:blipFill>
          <a:blip r:embed="rId2" cstate="print"/>
          <a:stretch>
            <a:fillRect/>
          </a:stretch>
        </p:blipFill>
        <p:spPr>
          <a:xfrm>
            <a:off x="-36512" y="1916833"/>
            <a:ext cx="9145419" cy="2528372"/>
          </a:xfrm>
          <a:prstGeom prst="rect">
            <a:avLst/>
          </a:prstGeom>
        </p:spPr>
      </p:pic>
    </p:spTree>
    <p:extLst>
      <p:ext uri="{BB962C8B-B14F-4D97-AF65-F5344CB8AC3E}">
        <p14:creationId xmlns:p14="http://schemas.microsoft.com/office/powerpoint/2010/main" val="102055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מים לירדן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תמונה 2" descr="במסגרת.jpg"/>
          <p:cNvPicPr>
            <a:picLocks noChangeAspect="1"/>
          </p:cNvPicPr>
          <p:nvPr/>
        </p:nvPicPr>
        <p:blipFill>
          <a:blip r:embed="rId3" cstate="print"/>
          <a:stretch>
            <a:fillRect/>
          </a:stretch>
        </p:blipFill>
        <p:spPr>
          <a:xfrm>
            <a:off x="539552" y="464071"/>
            <a:ext cx="8020050" cy="2028825"/>
          </a:xfrm>
          <a:prstGeom prst="rect">
            <a:avLst/>
          </a:prstGeom>
        </p:spPr>
      </p:pic>
      <p:pic>
        <p:nvPicPr>
          <p:cNvPr id="4" name="תמונה 3" descr="מבקשת.jpg"/>
          <p:cNvPicPr>
            <a:picLocks noChangeAspect="1"/>
          </p:cNvPicPr>
          <p:nvPr/>
        </p:nvPicPr>
        <p:blipFill>
          <a:blip r:embed="rId4" cstate="print"/>
          <a:stretch>
            <a:fillRect/>
          </a:stretch>
        </p:blipFill>
        <p:spPr>
          <a:xfrm>
            <a:off x="561975" y="3429000"/>
            <a:ext cx="8020050" cy="2943225"/>
          </a:xfrm>
          <a:prstGeom prst="rect">
            <a:avLst/>
          </a:prstGeom>
        </p:spPr>
      </p:pic>
    </p:spTree>
    <p:extLst>
      <p:ext uri="{BB962C8B-B14F-4D97-AF65-F5344CB8AC3E}">
        <p14:creationId xmlns:p14="http://schemas.microsoft.com/office/powerpoint/2010/main" val="7768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מים לירדן.jpg"/>
          <p:cNvPicPr>
            <a:picLocks noChangeAspect="1"/>
          </p:cNvPicPr>
          <p:nvPr/>
        </p:nvPicPr>
        <p:blipFill>
          <a:blip r:embed="rId2" cstate="print"/>
          <a:stretch>
            <a:fillRect/>
          </a:stretch>
        </p:blipFill>
        <p:spPr>
          <a:xfrm>
            <a:off x="604837" y="309562"/>
            <a:ext cx="7934325" cy="6238875"/>
          </a:xfrm>
          <a:prstGeom prst="rect">
            <a:avLst/>
          </a:prstGeom>
        </p:spPr>
      </p:pic>
    </p:spTree>
    <p:extLst>
      <p:ext uri="{BB962C8B-B14F-4D97-AF65-F5344CB8AC3E}">
        <p14:creationId xmlns:p14="http://schemas.microsoft.com/office/powerpoint/2010/main" val="1897055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ים סוף ים המלח.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4" y="0"/>
            <a:ext cx="5299364" cy="6858000"/>
          </a:xfrm>
          <a:prstGeom prst="rect">
            <a:avLst/>
          </a:prstGeom>
        </p:spPr>
      </p:pic>
      <p:pic>
        <p:nvPicPr>
          <p:cNvPr id="4" name="תמונה 3" descr="חלופות.jpg"/>
          <p:cNvPicPr>
            <a:picLocks noChangeAspect="1"/>
          </p:cNvPicPr>
          <p:nvPr/>
        </p:nvPicPr>
        <p:blipFill>
          <a:blip r:embed="rId3" cstate="print"/>
          <a:stretch>
            <a:fillRect/>
          </a:stretch>
        </p:blipFill>
        <p:spPr>
          <a:xfrm>
            <a:off x="5436096" y="188640"/>
            <a:ext cx="3528392" cy="6552728"/>
          </a:xfrm>
          <a:prstGeom prst="rect">
            <a:avLst/>
          </a:prstGeom>
        </p:spPr>
      </p:pic>
      <p:pic>
        <p:nvPicPr>
          <p:cNvPr id="3" name="תמונה 2" descr="הסכם.jpg"/>
          <p:cNvPicPr>
            <a:picLocks noChangeAspect="1"/>
          </p:cNvPicPr>
          <p:nvPr/>
        </p:nvPicPr>
        <p:blipFill>
          <a:blip r:embed="rId4" cstate="print"/>
          <a:stretch>
            <a:fillRect/>
          </a:stretch>
        </p:blipFill>
        <p:spPr>
          <a:xfrm>
            <a:off x="566737" y="1557337"/>
            <a:ext cx="8010525" cy="3743325"/>
          </a:xfrm>
          <a:prstGeom prst="rect">
            <a:avLst/>
          </a:prstGeom>
        </p:spPr>
      </p:pic>
    </p:spTree>
    <p:extLst>
      <p:ext uri="{BB962C8B-B14F-4D97-AF65-F5344CB8AC3E}">
        <p14:creationId xmlns:p14="http://schemas.microsoft.com/office/powerpoint/2010/main" val="326387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84DA59-4706-463D-9908-BE8441D1D3FC}"/>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D1211D06-21C6-4E71-8379-F7BB8D3BCCCB}"/>
              </a:ext>
            </a:extLst>
          </p:cNvPr>
          <p:cNvSpPr>
            <a:spLocks noGrp="1"/>
          </p:cNvSpPr>
          <p:nvPr>
            <p:ph idx="1"/>
          </p:nvPr>
        </p:nvSpPr>
        <p:spPr>
          <a:xfrm>
            <a:off x="179512" y="2852936"/>
            <a:ext cx="8784976" cy="3215382"/>
          </a:xfrm>
        </p:spPr>
        <p:txBody>
          <a:bodyPr/>
          <a:lstStyle/>
          <a:p>
            <a:r>
              <a:rPr lang="he-IL" sz="2400" dirty="0"/>
              <a:t>תכנית חדשה להקמת תעלת הימים תוצג לאישור הממשלה בחודשים הקרובים על ידי </a:t>
            </a:r>
            <a:r>
              <a:rPr lang="he-IL" sz="2400" u="sng" dirty="0"/>
              <a:t>חברת החשמל</a:t>
            </a:r>
            <a:r>
              <a:rPr lang="he-IL" sz="2400" dirty="0"/>
              <a:t>, </a:t>
            </a:r>
            <a:r>
              <a:rPr lang="he-IL" sz="2400" u="sng" dirty="0"/>
              <a:t>מקורות</a:t>
            </a:r>
            <a:r>
              <a:rPr lang="he-IL" sz="2400" dirty="0"/>
              <a:t> וקבוצת יזמים פרטיים</a:t>
            </a:r>
          </a:p>
          <a:p>
            <a:r>
              <a:rPr lang="he-IL" sz="2400" dirty="0"/>
              <a:t>הרעיון מבוסס על כריית מנהרות להולכת מי הים התיכון באורך כולל של 100 קילומטרים, ותחנת כוח הידרו-אלקטרית תת-קרקעית בהספק 1,500 מגה-ואט שתפיק חשמל מניצול הפרשי הגבהים בין ים המלח לים התיכון</a:t>
            </a:r>
          </a:p>
          <a:p>
            <a:r>
              <a:rPr lang="he-IL" sz="2400" dirty="0"/>
              <a:t>במקורות מדברים על התפלת כ-200 מיליון קוב לשנה - כמות שתאפשר לעבד כמיליון דונם בנגב המרכזי (שטחים שכיום מעובדים במי גשמים בלבד), הזרמת מים לים המלח ואולי אף יצוא מים לירדן ולשטחי יריחו והרשות הפלסטינית</a:t>
            </a:r>
          </a:p>
        </p:txBody>
      </p:sp>
      <p:pic>
        <p:nvPicPr>
          <p:cNvPr id="4" name="תמונה 3">
            <a:extLst>
              <a:ext uri="{FF2B5EF4-FFF2-40B4-BE49-F238E27FC236}">
                <a16:creationId xmlns:a16="http://schemas.microsoft.com/office/drawing/2014/main" id="{B6F4C290-BA50-4E4A-8763-8B6701E2DF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515"/>
            <a:ext cx="9144000" cy="3028586"/>
          </a:xfrm>
          <a:prstGeom prst="rect">
            <a:avLst/>
          </a:prstGeom>
        </p:spPr>
      </p:pic>
    </p:spTree>
    <p:extLst>
      <p:ext uri="{BB962C8B-B14F-4D97-AF65-F5344CB8AC3E}">
        <p14:creationId xmlns:p14="http://schemas.microsoft.com/office/powerpoint/2010/main" val="31162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3B1BD9-A026-44BC-B2DD-7A57A3D24D0A}"/>
              </a:ext>
            </a:extLst>
          </p:cNvPr>
          <p:cNvSpPr>
            <a:spLocks noGrp="1"/>
          </p:cNvSpPr>
          <p:nvPr>
            <p:ph type="title"/>
          </p:nvPr>
        </p:nvSpPr>
        <p:spPr/>
        <p:txBody>
          <a:bodyPr/>
          <a:lstStyle/>
          <a:p>
            <a:r>
              <a:rPr lang="he-IL" dirty="0"/>
              <a:t>תחנת כוח הידרו-אלקטרית</a:t>
            </a:r>
          </a:p>
        </p:txBody>
      </p:sp>
      <p:sp>
        <p:nvSpPr>
          <p:cNvPr id="3" name="מציין מיקום תוכן 2">
            <a:extLst>
              <a:ext uri="{FF2B5EF4-FFF2-40B4-BE49-F238E27FC236}">
                <a16:creationId xmlns:a16="http://schemas.microsoft.com/office/drawing/2014/main" id="{5F574E39-B251-4499-B766-A82E16A378D4}"/>
              </a:ext>
            </a:extLst>
          </p:cNvPr>
          <p:cNvSpPr>
            <a:spLocks noGrp="1"/>
          </p:cNvSpPr>
          <p:nvPr>
            <p:ph idx="1"/>
          </p:nvPr>
        </p:nvSpPr>
        <p:spPr>
          <a:xfrm>
            <a:off x="179512" y="1427163"/>
            <a:ext cx="8784976" cy="4929187"/>
          </a:xfrm>
        </p:spPr>
        <p:txBody>
          <a:bodyPr/>
          <a:lstStyle/>
          <a:p>
            <a:r>
              <a:rPr lang="he-IL" sz="2400" dirty="0">
                <a:effectLst>
                  <a:outerShdw blurRad="38100" dist="38100" dir="2700000" algn="tl">
                    <a:srgbClr val="000000">
                      <a:alpha val="43137"/>
                    </a:srgbClr>
                  </a:outerShdw>
                </a:effectLst>
              </a:rPr>
              <a:t>תחנת הכוח </a:t>
            </a:r>
            <a:r>
              <a:rPr lang="he-IL" sz="2400" u="sng" dirty="0" err="1">
                <a:effectLst>
                  <a:outerShdw blurRad="38100" dist="38100" dir="2700000" algn="tl">
                    <a:srgbClr val="000000">
                      <a:alpha val="43137"/>
                    </a:srgbClr>
                  </a:outerShdw>
                </a:effectLst>
              </a:rPr>
              <a:t>ההידרו</a:t>
            </a:r>
            <a:r>
              <a:rPr lang="he-IL" sz="2400" u="sng" dirty="0">
                <a:effectLst>
                  <a:outerShdw blurRad="38100" dist="38100" dir="2700000" algn="tl">
                    <a:srgbClr val="000000">
                      <a:alpha val="43137"/>
                    </a:srgbClr>
                  </a:outerShdw>
                </a:effectLst>
              </a:rPr>
              <a:t>-אלקטרית</a:t>
            </a:r>
            <a:r>
              <a:rPr lang="he-IL" sz="2400" dirty="0">
                <a:effectLst>
                  <a:outerShdw blurRad="38100" dist="38100" dir="2700000" algn="tl">
                    <a:srgbClr val="000000">
                      <a:alpha val="43137"/>
                    </a:srgbClr>
                  </a:outerShdw>
                </a:effectLst>
              </a:rPr>
              <a:t> תוכל לייצר </a:t>
            </a:r>
            <a:r>
              <a:rPr lang="he-IL" sz="2400" u="sng" dirty="0">
                <a:effectLst>
                  <a:outerShdw blurRad="38100" dist="38100" dir="2700000" algn="tl">
                    <a:srgbClr val="000000">
                      <a:alpha val="43137"/>
                    </a:srgbClr>
                  </a:outerShdw>
                </a:effectLst>
              </a:rPr>
              <a:t>חשמל ירוק</a:t>
            </a:r>
            <a:r>
              <a:rPr lang="he-IL" sz="2400" dirty="0">
                <a:effectLst>
                  <a:outerShdw blurRad="38100" dist="38100" dir="2700000" algn="tl">
                    <a:srgbClr val="000000">
                      <a:alpha val="43137"/>
                    </a:srgbClr>
                  </a:outerShdw>
                </a:effectLst>
              </a:rPr>
              <a:t> בהיקפים שיסייעו לעמידה בהתחייבויות הבינלאומיות של הממשלה לעמידה ביעדים השאפתניים להפחתת </a:t>
            </a:r>
            <a:r>
              <a:rPr lang="he-IL" sz="2400" u="sng" dirty="0">
                <a:effectLst>
                  <a:outerShdw blurRad="38100" dist="38100" dir="2700000" algn="tl">
                    <a:srgbClr val="000000">
                      <a:alpha val="43137"/>
                    </a:srgbClr>
                  </a:outerShdw>
                </a:effectLst>
              </a:rPr>
              <a:t>פליטות גזי חממה </a:t>
            </a:r>
            <a:r>
              <a:rPr lang="he-IL" sz="2400" dirty="0">
                <a:effectLst>
                  <a:outerShdw blurRad="38100" dist="38100" dir="2700000" algn="tl">
                    <a:srgbClr val="000000">
                      <a:alpha val="43137"/>
                    </a:srgbClr>
                  </a:outerShdw>
                </a:effectLst>
              </a:rPr>
              <a:t>(הפחתה של כ-50% מהצפוי בשנת 2030) והגדלת השימוש </a:t>
            </a:r>
            <a:r>
              <a:rPr lang="he-IL" sz="2400" u="sng" dirty="0">
                <a:effectLst>
                  <a:outerShdw blurRad="38100" dist="38100" dir="2700000" algn="tl">
                    <a:srgbClr val="000000">
                      <a:alpha val="43137"/>
                    </a:srgbClr>
                  </a:outerShdw>
                </a:effectLst>
              </a:rPr>
              <a:t>באנרגיה מתחדשת </a:t>
            </a:r>
            <a:r>
              <a:rPr lang="he-IL" sz="2400" dirty="0">
                <a:effectLst>
                  <a:outerShdw blurRad="38100" dist="38100" dir="2700000" algn="tl">
                    <a:srgbClr val="000000">
                      <a:alpha val="43137"/>
                    </a:srgbClr>
                  </a:outerShdw>
                </a:effectLst>
              </a:rPr>
              <a:t>(17% מייצור החשמל לעומת פחות מ-2.5% כיום), בעלויות סבירות ותוך שליטה מלאה בייצור.</a:t>
            </a:r>
          </a:p>
          <a:p>
            <a:r>
              <a:rPr lang="he-IL" sz="2400" dirty="0">
                <a:effectLst>
                  <a:outerShdw blurRad="38100" dist="38100" dir="2700000" algn="tl">
                    <a:srgbClr val="000000">
                      <a:alpha val="43137"/>
                    </a:srgbClr>
                  </a:outerShdw>
                </a:effectLst>
              </a:rPr>
              <a:t>הקמתה מתחת לפני הקרקע תחסוך שטחים פתוחים (בחשמל סולארי נדרש הספק של כ-7,000 מגה-ואט ושטח של כ-20 אלף דונם כדי להגיע ליכולת ייצור חשמל בהיקף דומה), ותעניק למשק החשמל </a:t>
            </a:r>
            <a:r>
              <a:rPr lang="he-IL" sz="2400" u="sng" dirty="0">
                <a:effectLst>
                  <a:outerShdw blurRad="38100" dist="38100" dir="2700000" algn="tl">
                    <a:srgbClr val="000000">
                      <a:alpha val="43137"/>
                    </a:srgbClr>
                  </a:outerShdw>
                </a:effectLst>
              </a:rPr>
              <a:t>יתירות אסטרטגית</a:t>
            </a:r>
            <a:r>
              <a:rPr lang="he-IL" sz="2400" dirty="0">
                <a:effectLst>
                  <a:outerShdw blurRad="38100" dist="38100" dir="2700000" algn="tl">
                    <a:srgbClr val="000000">
                      <a:alpha val="43137"/>
                    </a:srgbClr>
                  </a:outerShdw>
                </a:effectLst>
              </a:rPr>
              <a:t>. כלומר, יכולת ייצור חשמל מובטחת במצבי חירום ובתנאי מזג אוויר קיצוניים (בניגוד לחשמל המיוצר ברוח או בשמש) וגיוון במקורות האנרגיה</a:t>
            </a:r>
          </a:p>
        </p:txBody>
      </p:sp>
    </p:spTree>
    <p:extLst>
      <p:ext uri="{BB962C8B-B14F-4D97-AF65-F5344CB8AC3E}">
        <p14:creationId xmlns:p14="http://schemas.microsoft.com/office/powerpoint/2010/main" val="18440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210344"/>
            <a:ext cx="7772400" cy="914400"/>
          </a:xfrm>
        </p:spPr>
        <p:txBody>
          <a:bodyPr/>
          <a:lstStyle/>
          <a:p>
            <a:r>
              <a:rPr lang="he-IL" dirty="0"/>
              <a:t>זריעת עננים</a:t>
            </a:r>
          </a:p>
        </p:txBody>
      </p:sp>
      <p:pic>
        <p:nvPicPr>
          <p:cNvPr id="3" name="תמונה 2" descr="זריעה.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36712"/>
            <a:ext cx="9144000" cy="5759204"/>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64A8AB-D6D2-4F4B-8592-6FDAFA9CC2CD}"/>
              </a:ext>
            </a:extLst>
          </p:cNvPr>
          <p:cNvSpPr>
            <a:spLocks noGrp="1"/>
          </p:cNvSpPr>
          <p:nvPr>
            <p:ph type="title"/>
          </p:nvPr>
        </p:nvSpPr>
        <p:spPr/>
        <p:txBody>
          <a:bodyPr/>
          <a:lstStyle/>
          <a:p>
            <a:endParaRPr lang="he-IL"/>
          </a:p>
        </p:txBody>
      </p:sp>
      <p:pic>
        <p:nvPicPr>
          <p:cNvPr id="1026" name="Picture 2" descr="התוכנית החדשה להקמת מנהרת הימים">
            <a:extLst>
              <a:ext uri="{FF2B5EF4-FFF2-40B4-BE49-F238E27FC236}">
                <a16:creationId xmlns:a16="http://schemas.microsoft.com/office/drawing/2014/main" id="{854E6FD6-141A-42CF-A65B-D41C1868C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476672"/>
            <a:ext cx="8892480" cy="609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21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750" y="260648"/>
            <a:ext cx="8147050" cy="914400"/>
          </a:xfrm>
        </p:spPr>
        <p:txBody>
          <a:bodyPr/>
          <a:lstStyle/>
          <a:p>
            <a:r>
              <a:rPr lang="he-IL" dirty="0"/>
              <a:t>מלחמת המים של הפלסטינאים נגד ישראל</a:t>
            </a:r>
          </a:p>
        </p:txBody>
      </p:sp>
      <p:sp>
        <p:nvSpPr>
          <p:cNvPr id="3" name="מציין מיקום תוכן 2"/>
          <p:cNvSpPr>
            <a:spLocks noGrp="1"/>
          </p:cNvSpPr>
          <p:nvPr>
            <p:ph idx="1"/>
          </p:nvPr>
        </p:nvSpPr>
        <p:spPr>
          <a:xfrm>
            <a:off x="0" y="872629"/>
            <a:ext cx="9144000" cy="5231606"/>
          </a:xfrm>
        </p:spPr>
        <p:txBody>
          <a:bodyPr/>
          <a:lstStyle/>
          <a:p>
            <a:r>
              <a:rPr lang="he-IL" sz="2000" dirty="0"/>
              <a:t>מחסור המים ברשות הפלסטינית נובע ישירות מהתנהלותה הפוליטית של הרשות. הפלסטינים:</a:t>
            </a:r>
          </a:p>
          <a:p>
            <a:pPr lvl="1"/>
            <a:r>
              <a:rPr lang="he-IL" sz="1800" dirty="0"/>
              <a:t>מתמהמהים מלקדוח באקוויפר ההר המזרחי שהוקצה עבורם ולשאוב משם מי תהום</a:t>
            </a:r>
          </a:p>
          <a:p>
            <a:pPr lvl="1"/>
            <a:r>
              <a:rPr lang="he-IL" sz="1800" dirty="0"/>
              <a:t>מסרבים לבנות מפעל להתפלת מי ים בעזה</a:t>
            </a:r>
          </a:p>
          <a:p>
            <a:pPr lvl="1"/>
            <a:r>
              <a:rPr lang="he-IL" sz="1800" dirty="0"/>
              <a:t>נמנעים מלתקן את דליפות המים המסיביות בצנרת העירונית שלהם</a:t>
            </a:r>
          </a:p>
          <a:p>
            <a:pPr lvl="1"/>
            <a:r>
              <a:rPr lang="he-IL" sz="1800" dirty="0"/>
              <a:t>מתמהמהים מלבנות מתקנים לטיפול בביוב</a:t>
            </a:r>
          </a:p>
          <a:p>
            <a:pPr lvl="1"/>
            <a:r>
              <a:rPr lang="he-IL" sz="1800" dirty="0"/>
              <a:t>מסרבים להשקות את השדות החקלאיים בקולחים (מי ביוב מטוהרים)</a:t>
            </a:r>
          </a:p>
          <a:p>
            <a:pPr lvl="1"/>
            <a:r>
              <a:rPr lang="he-IL" sz="1800" dirty="0"/>
              <a:t>נמנעים מלהשקות בשיטות מודרניות חסכוניות</a:t>
            </a:r>
          </a:p>
          <a:p>
            <a:pPr lvl="1"/>
            <a:r>
              <a:rPr lang="he-IL" sz="1800" dirty="0"/>
              <a:t>מתעצלים לגבות מהאזרחים שלהם תשלום עבור צריכת המים האישית</a:t>
            </a:r>
          </a:p>
          <a:p>
            <a:r>
              <a:rPr lang="he-IL" sz="2000" dirty="0">
                <a:solidFill>
                  <a:schemeClr val="accent4"/>
                </a:solidFill>
                <a:effectLst>
                  <a:outerShdw blurRad="38100" dist="38100" dir="2700000" algn="tl">
                    <a:srgbClr val="000000">
                      <a:alpha val="43137"/>
                    </a:srgbClr>
                  </a:outerShdw>
                </a:effectLst>
              </a:rPr>
              <a:t>כתוצאה מכך גורמים לבזבוז מים עצום.</a:t>
            </a:r>
            <a:endParaRPr lang="en-US" sz="2000" dirty="0">
              <a:solidFill>
                <a:schemeClr val="accent4"/>
              </a:solidFill>
              <a:effectLst>
                <a:outerShdw blurRad="38100" dist="38100" dir="2700000" algn="tl">
                  <a:srgbClr val="000000">
                    <a:alpha val="43137"/>
                  </a:srgbClr>
                </a:outerShdw>
              </a:effectLst>
            </a:endParaRPr>
          </a:p>
          <a:p>
            <a:r>
              <a:rPr lang="he-IL" sz="2000" dirty="0"/>
              <a:t>במקביל, הם קודחים בארות פיראטיות באקוויפר המזין את תושבי מדינת ישראל, גונבים מים מהצנרת של חברת מקורות, ומזרימים את הביוב שלהם לנחלים המגיעים למרכז הארץ.</a:t>
            </a:r>
            <a:endParaRPr lang="en-US" sz="2000" dirty="0"/>
          </a:p>
          <a:p>
            <a:r>
              <a:rPr lang="he-IL" sz="2000" dirty="0"/>
              <a:t>למעשה הרשות הפלסטינית משתמשת במים כנשק נגד מדינת ישראל. היא אינה מעוניינת בפתרונות מעשיים למחסור של הפלסטינים במים אלא בהנצחת המחסור בכדי להשמיץ את ישראל</a:t>
            </a:r>
            <a:r>
              <a:rPr lang="en-US" sz="2000" dirty="0"/>
              <a:t>.</a:t>
            </a:r>
          </a:p>
          <a:p>
            <a:pPr algn="l">
              <a:buNone/>
            </a:pPr>
            <a:r>
              <a:rPr lang="he-IL" sz="2000" dirty="0" err="1">
                <a:solidFill>
                  <a:schemeClr val="accent4"/>
                </a:solidFill>
                <a:effectLst>
                  <a:outerShdw blurRad="38100" dist="38100" dir="2700000" algn="tl">
                    <a:srgbClr val="000000">
                      <a:alpha val="43137"/>
                    </a:srgbClr>
                  </a:outerShdw>
                </a:effectLst>
              </a:rPr>
              <a:t>פרופ</a:t>
            </a:r>
            <a:r>
              <a:rPr lang="he-IL" sz="2000" dirty="0">
                <a:solidFill>
                  <a:schemeClr val="accent4"/>
                </a:solidFill>
                <a:effectLst>
                  <a:outerShdw blurRad="38100" dist="38100" dir="2700000" algn="tl">
                    <a:srgbClr val="000000">
                      <a:alpha val="43137"/>
                    </a:srgbClr>
                  </a:outerShdw>
                </a:effectLst>
              </a:rPr>
              <a:t>' חיים </a:t>
            </a:r>
            <a:r>
              <a:rPr lang="he-IL" sz="2000" dirty="0" err="1">
                <a:solidFill>
                  <a:schemeClr val="accent4"/>
                </a:solidFill>
                <a:effectLst>
                  <a:outerShdw blurRad="38100" dist="38100" dir="2700000" algn="tl">
                    <a:srgbClr val="000000">
                      <a:alpha val="43137"/>
                    </a:srgbClr>
                  </a:outerShdw>
                </a:effectLst>
              </a:rPr>
              <a:t>גבירצמן</a:t>
            </a:r>
            <a:r>
              <a:rPr lang="he-IL" sz="2000" dirty="0">
                <a:solidFill>
                  <a:schemeClr val="accent4"/>
                </a:solidFill>
                <a:effectLst>
                  <a:outerShdw blurRad="38100" dist="38100" dir="2700000" algn="tl">
                    <a:srgbClr val="000000">
                      <a:alpha val="43137"/>
                    </a:srgbClr>
                  </a:outerShdw>
                </a:effectLst>
              </a:rPr>
              <a:t>, 25 </a:t>
            </a:r>
            <a:r>
              <a:rPr lang="en-US" sz="2000" dirty="0">
                <a:solidFill>
                  <a:schemeClr val="accent4"/>
                </a:solidFill>
                <a:effectLst>
                  <a:outerShdw blurRad="38100" dist="38100" dir="2700000" algn="tl">
                    <a:srgbClr val="000000">
                      <a:alpha val="43137"/>
                    </a:srgbClr>
                  </a:outerShdw>
                </a:effectLst>
              </a:rPr>
              <a:t> </a:t>
            </a:r>
            <a:r>
              <a:rPr lang="he-IL" sz="2000" dirty="0">
                <a:solidFill>
                  <a:schemeClr val="accent4"/>
                </a:solidFill>
                <a:effectLst>
                  <a:outerShdw blurRad="38100" dist="38100" dir="2700000" algn="tl">
                    <a:srgbClr val="000000">
                      <a:alpha val="43137"/>
                    </a:srgbClr>
                  </a:outerShdw>
                </a:effectLst>
              </a:rPr>
              <a:t>בפברואר 2014</a:t>
            </a:r>
            <a:endParaRPr lang="en-US" sz="2000" dirty="0">
              <a:solidFill>
                <a:schemeClr val="accent4"/>
              </a:solidFill>
              <a:effectLst>
                <a:outerShdw blurRad="38100" dist="38100" dir="2700000" algn="tl">
                  <a:srgbClr val="000000">
                    <a:alpha val="43137"/>
                  </a:srgbClr>
                </a:outerShdw>
              </a:effectLst>
            </a:endParaRPr>
          </a:p>
          <a:p>
            <a:endParaRPr lang="he-IL"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6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tx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750" y="332656"/>
            <a:ext cx="8147050" cy="914400"/>
          </a:xfrm>
        </p:spPr>
        <p:txBody>
          <a:bodyPr/>
          <a:lstStyle/>
          <a:p>
            <a:r>
              <a:rPr lang="he-IL" dirty="0"/>
              <a:t>משאבי המים בישראל - סיכום (1)</a:t>
            </a:r>
          </a:p>
        </p:txBody>
      </p:sp>
      <p:sp>
        <p:nvSpPr>
          <p:cNvPr id="3" name="מציין מיקום תוכן 2"/>
          <p:cNvSpPr>
            <a:spLocks noGrp="1"/>
          </p:cNvSpPr>
          <p:nvPr>
            <p:ph idx="1"/>
          </p:nvPr>
        </p:nvSpPr>
        <p:spPr>
          <a:xfrm>
            <a:off x="539750" y="944637"/>
            <a:ext cx="8147050" cy="5231606"/>
          </a:xfrm>
        </p:spPr>
        <p:txBody>
          <a:bodyPr/>
          <a:lstStyle/>
          <a:p>
            <a:r>
              <a:rPr lang="he-IL" sz="2000" dirty="0"/>
              <a:t>ישראל בשולי רצועת המדבריות: במחצית הארץ הצפונית כמות משקעים סבירה, במחצית הדרומית מדבר</a:t>
            </a:r>
          </a:p>
          <a:p>
            <a:r>
              <a:rPr lang="he-IL" sz="2000" dirty="0"/>
              <a:t>עיקר המשקעים בארבעת חודשי החורף, אי סדירות בפיזור בתוך העונה ("בצורת חקלאית"), אי סדירות בכמות השנתית ("שנת בצורת" - פחות מ-75% מהממוצע הרב-שנתי), תזוזת "קו המדבר" (200 מ"מ גשם) צפונה ודרומה</a:t>
            </a:r>
          </a:p>
          <a:p>
            <a:r>
              <a:rPr lang="he-IL" sz="2000" dirty="0"/>
              <a:t>אגני ניקוז טבעיים עיקריים: הכינרת (25%), אקוות ההר (20%) אקוות החוף (20%), גלילי מערבי (7%), מים מליחים בנגב (5%)</a:t>
            </a:r>
          </a:p>
          <a:p>
            <a:r>
              <a:rPr lang="he-IL" sz="2000" dirty="0"/>
              <a:t>התערבות לשיפור משק המים: אגירת מי שטפונות, טיהור מי קולחין ומחזורם, התפלת מי-ים ומים מליחים, מניעת זיהום של שפכים עירוניים ותעשייתיים, השבחת מאגרים ומניעת המלחת בארות, הובלה מאזורי שפע לאזורי מחסור.</a:t>
            </a:r>
          </a:p>
          <a:p>
            <a:r>
              <a:rPr lang="he-IL" sz="2000" dirty="0"/>
              <a:t>ניהול הצריכה: בקרת איכות, הקצאה, התערבות במחיר, מִחזור שפכים, פיקוח ובקרה</a:t>
            </a:r>
          </a:p>
          <a:p>
            <a:r>
              <a:rPr lang="he-IL" sz="2000" dirty="0"/>
              <a:t>עלייה בצריכה בגלל גידול האוכלוסייה ועלייה ברמת החיים</a:t>
            </a:r>
          </a:p>
          <a:p>
            <a:r>
              <a:rPr lang="he-IL" sz="2000" dirty="0"/>
              <a:t>החל ב-2013 - ההתפלה שחררה את משק המים מתעתועי הטבע</a:t>
            </a:r>
          </a:p>
          <a:p>
            <a:r>
              <a:rPr lang="he-IL" sz="2000" dirty="0"/>
              <a:t>המים - גורמים לסכסוכים בינ"ל, יכולים להוות גורם לשת"פ בינ"ל</a:t>
            </a:r>
          </a:p>
        </p:txBody>
      </p:sp>
    </p:spTree>
    <p:extLst>
      <p:ext uri="{BB962C8B-B14F-4D97-AF65-F5344CB8AC3E}">
        <p14:creationId xmlns:p14="http://schemas.microsoft.com/office/powerpoint/2010/main" val="17880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17840" y="512064"/>
            <a:ext cx="2746648" cy="2124848"/>
          </a:xfrm>
        </p:spPr>
        <p:txBody>
          <a:bodyPr/>
          <a:lstStyle/>
          <a:p>
            <a:r>
              <a:rPr lang="he-IL" dirty="0"/>
              <a:t>אגן הניקוז של הכנרת</a:t>
            </a:r>
          </a:p>
        </p:txBody>
      </p:sp>
      <p:pic>
        <p:nvPicPr>
          <p:cNvPr id="3" name="תמונה 2" descr="נחלי כינרת.jpg"/>
          <p:cNvPicPr>
            <a:picLocks noChangeAspect="1"/>
          </p:cNvPicPr>
          <p:nvPr/>
        </p:nvPicPr>
        <p:blipFill>
          <a:blip r:embed="rId2" cstate="print"/>
          <a:stretch>
            <a:fillRect/>
          </a:stretch>
        </p:blipFill>
        <p:spPr>
          <a:xfrm>
            <a:off x="107504" y="337009"/>
            <a:ext cx="5976664" cy="631679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ערכת נושא גיאוגרפיה_2">
  <a:themeElements>
    <a:clrScheme name="מטרו">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מטרו_1">
      <a:majorFont>
        <a:latin typeface="Consolas"/>
        <a:ea typeface=""/>
        <a:cs typeface="Arial"/>
      </a:majorFont>
      <a:minorFont>
        <a:latin typeface="Corbel"/>
        <a:ea typeface=""/>
        <a:cs typeface="Arial"/>
      </a:minorFont>
    </a:fontScheme>
    <a:fmtScheme name="מטרו">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ערכת נושא גיאוגרפיה_2</Template>
  <TotalTime>3614</TotalTime>
  <Words>2064</Words>
  <Application>Microsoft Office PowerPoint</Application>
  <PresentationFormat>‫הצגה על המסך (4:3)</PresentationFormat>
  <Paragraphs>306</Paragraphs>
  <Slides>82</Slides>
  <Notes>6</Notes>
  <HiddenSlides>0</HiddenSlides>
  <MMClips>0</MMClips>
  <ScaleCrop>false</ScaleCrop>
  <HeadingPairs>
    <vt:vector size="6" baseType="variant">
      <vt:variant>
        <vt:lpstr>גופנים בשימוש</vt:lpstr>
      </vt:variant>
      <vt:variant>
        <vt:i4>12</vt:i4>
      </vt:variant>
      <vt:variant>
        <vt:lpstr>ערכת נושא</vt:lpstr>
      </vt:variant>
      <vt:variant>
        <vt:i4>1</vt:i4>
      </vt:variant>
      <vt:variant>
        <vt:lpstr>כותרות שקופיות</vt:lpstr>
      </vt:variant>
      <vt:variant>
        <vt:i4>82</vt:i4>
      </vt:variant>
    </vt:vector>
  </HeadingPairs>
  <TitlesOfParts>
    <vt:vector size="95" baseType="lpstr">
      <vt:lpstr>Arial</vt:lpstr>
      <vt:lpstr>Arial,Bold</vt:lpstr>
      <vt:lpstr>Calibri</vt:lpstr>
      <vt:lpstr>Consolas</vt:lpstr>
      <vt:lpstr>Corbel</vt:lpstr>
      <vt:lpstr>David</vt:lpstr>
      <vt:lpstr>Roboto</vt:lpstr>
      <vt:lpstr>Times New Roman (Hebrew)</vt:lpstr>
      <vt:lpstr>Verdana</vt:lpstr>
      <vt:lpstr>Wingdings</vt:lpstr>
      <vt:lpstr>Wingdings 2</vt:lpstr>
      <vt:lpstr>Wingdings 3</vt:lpstr>
      <vt:lpstr>ערכת נושא גיאוגרפיה_2</vt:lpstr>
      <vt:lpstr>מערכת המים בישראל</vt:lpstr>
      <vt:lpstr>מבוא: סרטון "3 דקות על מים"</vt:lpstr>
      <vt:lpstr>דרכם של המים</vt:lpstr>
      <vt:lpstr>מצגת של PowerPoint‏</vt:lpstr>
      <vt:lpstr>מקורות המים העיקריים של ישראל</vt:lpstr>
      <vt:lpstr>מקורות מים הטבעיים של ישראל</vt:lpstr>
      <vt:lpstr>פריסת הגשמים השנתית</vt:lpstr>
      <vt:lpstr>זריעת עננים</vt:lpstr>
      <vt:lpstr>אגן הניקוז של הכנרת</vt:lpstr>
      <vt:lpstr>מפלס המים של הכינרת</vt:lpstr>
      <vt:lpstr>מצגת של PowerPoint‏</vt:lpstr>
      <vt:lpstr>אקווה (אקוויפר) - מי תהום</vt:lpstr>
      <vt:lpstr>האקוות של ישראל</vt:lpstr>
      <vt:lpstr>אקויפרים עיקריים - מילוי חוזר שנתי (מלמ"ק) </vt:lpstr>
      <vt:lpstr>קו פרשת המים התת-קרקעי בהרי יהודה</vt:lpstr>
      <vt:lpstr>קו פרשת המים התת-קרקעי בהרי יהודה</vt:lpstr>
      <vt:lpstr>מצגת של PowerPoint‏</vt:lpstr>
      <vt:lpstr>קו פרשת המים העיקרי בישראל</vt:lpstr>
      <vt:lpstr>נחלים עיקריים בישראל</vt:lpstr>
      <vt:lpstr>אגני הניקוז העיקריים</vt:lpstr>
      <vt:lpstr>מעיינות ישראל</vt:lpstr>
      <vt:lpstr>מי שטפונות</vt:lpstr>
      <vt:lpstr>תפיסת מי שיטפונות בנחל הבשור</vt:lpstr>
      <vt:lpstr>אגירת מי שטפונות בנחל הבשור</vt:lpstr>
      <vt:lpstr>מפעלי נחל מנשה </vt:lpstr>
      <vt:lpstr>המוביל הארצי</vt:lpstr>
      <vt:lpstr>מוביל המים הארצי הראשון נבנה בעיר דוד  ממעיין הגיחון דרך נקבת השילוח לבריכת השילוח</vt:lpstr>
      <vt:lpstr>המוביל הארצי</vt:lpstr>
      <vt:lpstr>מצגת של PowerPoint‏</vt:lpstr>
      <vt:lpstr>אזורים שאינם מחוברים למערכת האספקה הארצית</vt:lpstr>
      <vt:lpstr>מים מליחים (1)</vt:lpstr>
      <vt:lpstr>מים מליחים (2)</vt:lpstr>
      <vt:lpstr>המוביל המלוח</vt:lpstr>
      <vt:lpstr>מתווה התפלת מים מליחים עד 2020</vt:lpstr>
      <vt:lpstr>מפעלי המים העיקריים של "מקורות"</vt:lpstr>
      <vt:lpstr>תקופת "הפניקה" של החיסכון במים</vt:lpstr>
      <vt:lpstr>שינויים בהתפלגות הצריכה</vt:lpstr>
      <vt:lpstr>התפלת מים</vt:lpstr>
      <vt:lpstr>תהליכי אידוי</vt:lpstr>
      <vt:lpstr>תהליכי ממברנות</vt:lpstr>
      <vt:lpstr>המוביל החדש - ממערב למזרח</vt:lpstr>
      <vt:lpstr>מצגת של PowerPoint‏</vt:lpstr>
      <vt:lpstr>מתווה התפלת מי-ים עד שנת 2020 (במיליוני מ"ק)</vt:lpstr>
      <vt:lpstr>מצגת של PowerPoint‏</vt:lpstr>
      <vt:lpstr>מצגת של PowerPoint‏</vt:lpstr>
      <vt:lpstr>מצגת של PowerPoint‏</vt:lpstr>
      <vt:lpstr>מצגת של PowerPoint‏</vt:lpstr>
      <vt:lpstr>מצגת של PowerPoint‏</vt:lpstr>
      <vt:lpstr>מצגת של PowerPoint‏</vt:lpstr>
      <vt:lpstr>תוכנית הקיצוץ בהתפלה</vt:lpstr>
      <vt:lpstr>טיפול באיכות המים</vt:lpstr>
      <vt:lpstr>בעיית הזיהום באקוות החוף</vt:lpstr>
      <vt:lpstr>תהליך המלחת בארות</vt:lpstr>
      <vt:lpstr>בעיית הזיהום באקוות החוף</vt:lpstr>
      <vt:lpstr>מצגת של PowerPoint‏</vt:lpstr>
      <vt:lpstr>טיהור מי קולחין</vt:lpstr>
      <vt:lpstr>סוגי מים מטוהרים</vt:lpstr>
      <vt:lpstr>ניהול משק המים</vt:lpstr>
      <vt:lpstr>תכנית האב "מים לטבע" - יוני 2013</vt:lpstr>
      <vt:lpstr>מדיניות ועקרונות תוכנית האב "מים לטבע"</vt:lpstr>
      <vt:lpstr>תמונת מצב מקורות המים הטבעיים בתחילת חודש מרץ, 2018 (1)</vt:lpstr>
      <vt:lpstr>כמות גשם מצטברת ביחס לממוצע הרב-שנתי בתקופה ספטמבר- דצמבר 2017</vt:lpstr>
      <vt:lpstr>תמונת מצב מקורות המים הטבעיים בתחילת חודש מרץ, 2018 (2)</vt:lpstr>
      <vt:lpstr>תמונת מצב מקורות המים הטבעיים בתחילת חודש מרץ, 2018 (3)</vt:lpstr>
      <vt:lpstr>מצגת של PowerPoint‏</vt:lpstr>
      <vt:lpstr>תמונת מצב מקורות המים הטבעיים בתחילת חודש מרץ, 2018 (4)</vt:lpstr>
      <vt:lpstr>מצגת של PowerPoint‏</vt:lpstr>
      <vt:lpstr>מצגת של PowerPoint‏</vt:lpstr>
      <vt:lpstr>תמונת מצב מקורות המים הטבעיים בתחילת חודש מרץ, 2018 (5)</vt:lpstr>
      <vt:lpstr>מפלס ים המלח בשנים 1976-2017</vt:lpstr>
      <vt:lpstr>תמונת מצב מקורות המים הטבעיים בתחילת חודש מרץ, 2018 (6)</vt:lpstr>
      <vt:lpstr>תמונת מצב מקורות המים הטבעיים בתחילת חודש מרץ, 2018 (7)</vt:lpstr>
      <vt:lpstr>המים, ישראל והשכנים</vt:lpstr>
      <vt:lpstr>מצגת של PowerPoint‏</vt:lpstr>
      <vt:lpstr>מצגת של PowerPoint‏</vt:lpstr>
      <vt:lpstr>מצגת של PowerPoint‏</vt:lpstr>
      <vt:lpstr>מצגת של PowerPoint‏</vt:lpstr>
      <vt:lpstr>מצגת של PowerPoint‏</vt:lpstr>
      <vt:lpstr>תחנת כוח הידרו-אלקטרית</vt:lpstr>
      <vt:lpstr>מצגת של PowerPoint‏</vt:lpstr>
      <vt:lpstr>מלחמת המים של הפלסטינאים נגד ישראל</vt:lpstr>
      <vt:lpstr>משאבי המים בישראל - סיכום (1)</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זרזי פיתוח וחסמי פיתוח</dc:title>
  <dc:creator>ארנון הראל</dc:creator>
  <cp:lastModifiedBy>Arnon Harel</cp:lastModifiedBy>
  <cp:revision>444</cp:revision>
  <dcterms:created xsi:type="dcterms:W3CDTF">2012-09-30T09:09:50Z</dcterms:created>
  <dcterms:modified xsi:type="dcterms:W3CDTF">2018-03-25T08:07:48Z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-1813452326</vt:i4>
  </property>
  <property fmtid="{D5CDD505-2E9C-101B-9397-08002B2CF9AE}" pid="3" name="_NewReviewCycle">
    <vt:lpwstr/>
  </property>
  <property fmtid="{D5CDD505-2E9C-101B-9397-08002B2CF9AE}" pid="4" name="_EmailSubject">
    <vt:lpwstr>geogroups מחפש מצגת עדכנית בנושא משק המים בישראל</vt:lpwstr>
  </property>
  <property fmtid="{D5CDD505-2E9C-101B-9397-08002B2CF9AE}" pid="5" name="_AuthorEmail">
    <vt:lpwstr>arnon.h@hotufi.net</vt:lpwstr>
  </property>
  <property fmtid="{D5CDD505-2E9C-101B-9397-08002B2CF9AE}" pid="6" name="_AuthorEmailDisplayName">
    <vt:lpwstr>Arnon Harel</vt:lpwstr>
  </property>
</Properties>
</file>