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E7B182-78EC-4896-94B2-ACD318287552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54710A-1CA8-49A4-88F1-BC15B0CD50B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594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4B575-E344-49D3-9900-93BC58B7664E}" type="slidenum">
              <a:rPr lang="he-IL" altLang="he-IL" sz="1200" b="0" smtClean="0"/>
              <a:pPr eaLnBrk="1" hangingPunct="1"/>
              <a:t>9</a:t>
            </a:fld>
            <a:endParaRPr lang="en-US" altLang="he-IL" sz="1200" b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1A8AFB-6BCD-468F-83B2-D63E8CB8D555}" type="slidenum">
              <a:rPr lang="he-IL" altLang="he-IL" sz="1200" b="0" smtClean="0"/>
              <a:pPr eaLnBrk="1" hangingPunct="1"/>
              <a:t>10</a:t>
            </a:fld>
            <a:endParaRPr lang="en-US" altLang="he-IL" sz="1200" b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he-IL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FA3585-00B4-4389-B160-87749A1A1A9C}" type="slidenum">
              <a:rPr lang="en-US" altLang="he-IL" smtClean="0"/>
              <a:pPr eaLnBrk="1" hangingPunct="1"/>
              <a:t>33</a:t>
            </a:fld>
            <a:endParaRPr lang="en-US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3866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6804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564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041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1175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9573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6858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63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8290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9474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0575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C179-568A-4E7C-9750-FCF5B29D4A0A}" type="datetimeFigureOut">
              <a:rPr lang="he-IL" smtClean="0"/>
              <a:pPr/>
              <a:t>ז'/אלול/תשע"ה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F47F-4F73-485F-84DD-26E95CAD527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807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גבולות ישראל – חלק א'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46538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rabos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4319587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900113" y="620713"/>
            <a:ext cx="576262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1547813" y="1268413"/>
            <a:ext cx="936625" cy="1800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2484438" y="2997200"/>
            <a:ext cx="23034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331913" y="4797425"/>
            <a:ext cx="3671887" cy="10618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1800" b="0" dirty="0" smtClean="0">
                <a:solidFill>
                  <a:srgbClr val="0000FF"/>
                </a:solidFill>
                <a:cs typeface="Guttman Yad-Brush" pitchFamily="2" charset="-79"/>
              </a:rPr>
              <a:t>א"י - גשר אוקיינוסים</a:t>
            </a:r>
          </a:p>
          <a:p>
            <a:pPr algn="ctr" rtl="1" eaLnBrk="1" hangingPunct="1">
              <a:spcBef>
                <a:spcPct val="50000"/>
              </a:spcBef>
            </a:pPr>
            <a:r>
              <a:rPr lang="he-IL" altLang="he-IL" sz="1800" b="0" dirty="0" smtClean="0">
                <a:solidFill>
                  <a:srgbClr val="0000FF"/>
                </a:solidFill>
                <a:cs typeface="Guttman Yad-Brush" pitchFamily="2" charset="-79"/>
              </a:rPr>
              <a:t>מחופי הים התיכון למפרץ הפרסי דרך הסהר הפורה</a:t>
            </a:r>
            <a:endParaRPr lang="en-US" altLang="he-IL" sz="1800" b="0" dirty="0">
              <a:solidFill>
                <a:srgbClr val="0000FF"/>
              </a:solidFill>
              <a:cs typeface="Guttman Yad-Brush" pitchFamily="2" charset="-79"/>
            </a:endParaRPr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 flipV="1">
            <a:off x="1476375" y="333375"/>
            <a:ext cx="358775" cy="574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>
            <a:off x="1908175" y="404813"/>
            <a:ext cx="1008063" cy="7207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28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260351"/>
            <a:ext cx="3394075" cy="3528690"/>
          </a:xfrm>
          <a:ln>
            <a:solidFill>
              <a:srgbClr val="FF3300"/>
            </a:solidFill>
          </a:ln>
        </p:spPr>
        <p:txBody>
          <a:bodyPr/>
          <a:lstStyle/>
          <a:p>
            <a:pPr algn="r" rtl="1" eaLnBrk="1" hangingPunct="1">
              <a:defRPr/>
            </a:pPr>
            <a:r>
              <a:rPr lang="he-IL" sz="2000" b="1" dirty="0">
                <a:solidFill>
                  <a:srgbClr val="008000"/>
                </a:solidFill>
              </a:rPr>
              <a:t>מחופי ישראל בים התיכון ניתן להגיע באמצעות הסהר הפורה למפרץ הפרסי ובכך ליצור גשר </a:t>
            </a:r>
            <a:r>
              <a:rPr lang="he-IL" sz="2000" b="1" dirty="0" smtClean="0">
                <a:solidFill>
                  <a:srgbClr val="008000"/>
                </a:solidFill>
              </a:rPr>
              <a:t>אוקיינוסים</a:t>
            </a:r>
          </a:p>
          <a:p>
            <a:pPr algn="r" rtl="1" eaLnBrk="1" hangingPunct="1">
              <a:defRPr/>
            </a:pPr>
            <a:r>
              <a:rPr lang="he-IL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מעמדה של ארץ ישראל כגשר אוקיינוסים נפגע, בגלל הגבול הצפון מזרחי עם מדינות עוינות המונע יצירת גשר אוקיינוסים בין חופי הים התיכון למפרץ הפרסי</a:t>
            </a:r>
            <a:r>
              <a:rPr lang="he-IL" sz="2000" dirty="0" smtClean="0"/>
              <a:t>.</a:t>
            </a:r>
          </a:p>
        </p:txBody>
      </p:sp>
      <p:sp>
        <p:nvSpPr>
          <p:cNvPr id="368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5070FD-1958-45C6-B910-FAC6CDD4EE27}" type="slidenum">
              <a:rPr lang="he-IL" altLang="he-IL" sz="1400" b="0" smtClean="0"/>
              <a:pPr eaLnBrk="1" hangingPunct="1"/>
              <a:t>10</a:t>
            </a:fld>
            <a:endParaRPr lang="en-US" altLang="he-IL" sz="1400" b="0" smtClean="0"/>
          </a:p>
        </p:txBody>
      </p:sp>
    </p:spTree>
    <p:extLst>
      <p:ext uri="{BB962C8B-B14F-4D97-AF65-F5344CB8AC3E}">
        <p14:creationId xmlns:p14="http://schemas.microsoft.com/office/powerpoint/2010/main" xmlns="" val="40319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28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28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28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/>
      <p:bldP spid="332804" grpId="0" animBg="1"/>
      <p:bldP spid="332805" grpId="0" animBg="1"/>
      <p:bldP spid="332807" grpId="0" animBg="1"/>
      <p:bldP spid="332808" grpId="0" animBg="1"/>
      <p:bldP spid="33280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750x750_asia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64801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Oval 3"/>
          <p:cNvSpPr>
            <a:spLocks noChangeArrowheads="1"/>
          </p:cNvSpPr>
          <p:nvPr/>
        </p:nvSpPr>
        <p:spPr bwMode="auto">
          <a:xfrm>
            <a:off x="1692275" y="4652963"/>
            <a:ext cx="1150938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he-IL"/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5435600" y="1916113"/>
            <a:ext cx="1150938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he-IL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2268538" y="333375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/>
              <a:t>אוקיינוס הקרח הצפוני</a:t>
            </a:r>
            <a:endParaRPr lang="en-US" altLang="he-IL" sz="1400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484438" y="260350"/>
            <a:ext cx="2014537" cy="5048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he-IL"/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1979613" y="1844675"/>
            <a:ext cx="360362" cy="12239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179388" y="52292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החוף המזרחי של הים התיכון - המוצא של אסיה לאוקיינוס האטלנטי</a:t>
            </a:r>
            <a:endParaRPr lang="en-US" sz="1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6586538" y="165100"/>
            <a:ext cx="2413000" cy="67403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1800" b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החוף </a:t>
            </a:r>
            <a:r>
              <a:rPr lang="he-IL" sz="1800" b="0" dirty="0">
                <a:solidFill>
                  <a:srgbClr val="008000"/>
                </a:solidFill>
                <a:latin typeface="Arial" charset="0"/>
                <a:cs typeface="Arial" charset="0"/>
              </a:rPr>
              <a:t>המזרחי של הים התיכון מהווה </a:t>
            </a:r>
            <a:r>
              <a:rPr lang="he-IL" sz="1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מוצא יחיד של אסיה לאוקיינוס האטלנטי</a:t>
            </a:r>
            <a:r>
              <a:rPr lang="he-IL" sz="1800" b="0" dirty="0">
                <a:solidFill>
                  <a:srgbClr val="008000"/>
                </a:solidFill>
                <a:latin typeface="Arial" charset="0"/>
                <a:cs typeface="Arial" charset="0"/>
              </a:rPr>
              <a:t> דרך הים התיכון.</a:t>
            </a:r>
            <a:r>
              <a:rPr lang="he-IL" sz="1800" b="0" dirty="0">
                <a:latin typeface="Arial" charset="0"/>
                <a:cs typeface="Arial" charset="0"/>
              </a:rPr>
              <a:t> </a:t>
            </a:r>
            <a:r>
              <a:rPr lang="he-IL" sz="1800" b="0" dirty="0">
                <a:solidFill>
                  <a:srgbClr val="FF3300"/>
                </a:solidFill>
                <a:latin typeface="Arial" charset="0"/>
                <a:cs typeface="Arial" charset="0"/>
              </a:rPr>
              <a:t>לפיכך הגבול הצפון מזרחי עם מדינות עוינות </a:t>
            </a:r>
            <a:r>
              <a:rPr lang="he-IL" sz="1800" dirty="0">
                <a:solidFill>
                  <a:srgbClr val="FF3300"/>
                </a:solidFill>
                <a:latin typeface="Arial" charset="0"/>
                <a:cs typeface="Arial" charset="0"/>
              </a:rPr>
              <a:t>מונע מיצוי הפוטנציאל של </a:t>
            </a:r>
            <a:r>
              <a:rPr lang="he-IL" sz="18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צפון ישראל ושל חיפה להוות מוצא של אסיה לים התיכון ולתפקד כעיר </a:t>
            </a:r>
            <a:r>
              <a:rPr lang="he-IL" sz="1800" dirty="0">
                <a:solidFill>
                  <a:srgbClr val="FF3300"/>
                </a:solidFill>
                <a:latin typeface="Arial" charset="0"/>
                <a:cs typeface="Arial" charset="0"/>
              </a:rPr>
              <a:t>בעלת חשיבות כלל יבשתית.</a:t>
            </a:r>
          </a:p>
          <a:p>
            <a:pPr algn="r" rtl="1">
              <a:defRPr/>
            </a:pPr>
            <a:r>
              <a:rPr lang="he-IL" sz="18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בתקופת </a:t>
            </a:r>
            <a:r>
              <a:rPr lang="he-IL" sz="1800" b="0" dirty="0">
                <a:solidFill>
                  <a:srgbClr val="0000FF"/>
                </a:solidFill>
                <a:latin typeface="Arial" charset="0"/>
                <a:cs typeface="Arial" charset="0"/>
              </a:rPr>
              <a:t>המנדט הייתה לחיפה </a:t>
            </a:r>
            <a:r>
              <a:rPr lang="he-IL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חשיבות אזורית</a:t>
            </a:r>
            <a:r>
              <a:rPr lang="he-IL" sz="1800" b="0" dirty="0">
                <a:solidFill>
                  <a:srgbClr val="0000FF"/>
                </a:solidFill>
                <a:latin typeface="Arial" charset="0"/>
                <a:cs typeface="Arial" charset="0"/>
              </a:rPr>
              <a:t> כמוקד להעברת הנפט מעירק </a:t>
            </a:r>
            <a:r>
              <a:rPr lang="he-IL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(פנים אסיה)  לחופי הים התיכון ( חיפה) ומשם </a:t>
            </a:r>
            <a:r>
              <a:rPr lang="he-IL" sz="18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לבריטניה</a:t>
            </a:r>
            <a:r>
              <a:rPr lang="he-IL" sz="1800" b="0" dirty="0">
                <a:solidFill>
                  <a:srgbClr val="0000FF"/>
                </a:solidFill>
                <a:latin typeface="Arial" charset="0"/>
                <a:cs typeface="Arial" charset="0"/>
              </a:rPr>
              <a:t>. הנמל הוקם לשם כך.</a:t>
            </a:r>
          </a:p>
          <a:p>
            <a:pPr algn="r" rtl="1">
              <a:defRPr/>
            </a:pPr>
            <a:r>
              <a:rPr lang="he-IL" sz="18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הרצל בפתיח </a:t>
            </a:r>
            <a:r>
              <a:rPr lang="he-IL" sz="1800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לאלטנוילנד</a:t>
            </a:r>
            <a:r>
              <a:rPr lang="he-IL" sz="18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מתאר את חיפה כעיר קוסמופוליטית, בעלת חשיבות כלל יבשתית.</a:t>
            </a:r>
            <a:endParaRPr lang="en-US" sz="1800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89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5E21ED-6BF0-4E4F-9150-631AB18AB1F4}" type="slidenum">
              <a:rPr lang="he-IL" altLang="he-IL" sz="1400" b="0" smtClean="0"/>
              <a:pPr eaLnBrk="1" hangingPunct="1"/>
              <a:t>11</a:t>
            </a:fld>
            <a:endParaRPr lang="en-US" altLang="he-IL" sz="1400" b="0" smtClean="0"/>
          </a:p>
        </p:txBody>
      </p:sp>
    </p:spTree>
    <p:extLst>
      <p:ext uri="{BB962C8B-B14F-4D97-AF65-F5344CB8AC3E}">
        <p14:creationId xmlns:p14="http://schemas.microsoft.com/office/powerpoint/2010/main" xmlns="" val="22947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nimBg="1"/>
      <p:bldP spid="334852" grpId="0" animBg="1"/>
      <p:bldP spid="334853" grpId="0"/>
      <p:bldP spid="334854" grpId="0" animBg="1"/>
      <p:bldP spid="3348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ארץ ישראל – הגבולות ההיסטוריים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0960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pic>
        <p:nvPicPr>
          <p:cNvPr id="4099" name="Picture 5" descr="Gulf-of-Aqa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6913562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23850" y="549275"/>
            <a:ext cx="1800225" cy="120032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 dirty="0" smtClean="0"/>
              <a:t>המזרח התיכון  ללא </a:t>
            </a:r>
            <a:r>
              <a:rPr lang="he-IL" altLang="he-IL" sz="2400" b="1" dirty="0"/>
              <a:t>גבולות</a:t>
            </a:r>
            <a:endParaRPr lang="en-US" altLang="he-IL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987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pic>
        <p:nvPicPr>
          <p:cNvPr id="5123" name="Picture 4" descr="גבולות ארץ ישראל 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8113"/>
            <a:ext cx="4648200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1801812" cy="224676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he-IL" altLang="he-IL" sz="4000" b="1" dirty="0" smtClean="0"/>
              <a:t>בפועל</a:t>
            </a: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he-IL" altLang="he-IL" sz="4000" b="1" dirty="0" smtClean="0"/>
              <a:t>יש </a:t>
            </a:r>
            <a:r>
              <a:rPr lang="he-IL" altLang="he-IL" sz="4000" b="1" dirty="0"/>
              <a:t>גבולות</a:t>
            </a:r>
            <a:endParaRPr lang="en-US" altLang="he-IL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705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he-IL" altLang="he-IL" smtClean="0"/>
              <a:t>גבולות ההבטחה...</a:t>
            </a:r>
            <a:endParaRPr lang="en-US" altLang="he-IL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2519363"/>
          </a:xfrm>
          <a:solidFill>
            <a:srgbClr val="FFFF00"/>
          </a:solidFill>
        </p:spPr>
        <p:txBody>
          <a:bodyPr/>
          <a:lstStyle/>
          <a:p>
            <a:pPr algn="r" eaLnBrk="1" hangingPunct="1"/>
            <a:r>
              <a:rPr lang="he-IL" altLang="he-IL" sz="3600" smtClean="0"/>
              <a:t>"ביום ההוא כרת יהוה את אברם ברית לאמר לזרעך נתתי את הארץ הזאת </a:t>
            </a:r>
            <a:r>
              <a:rPr lang="he-IL" altLang="he-IL" sz="3600" u="sng" smtClean="0"/>
              <a:t>מנהר מצרים</a:t>
            </a:r>
            <a:r>
              <a:rPr lang="he-IL" altLang="he-IL" sz="3600" smtClean="0"/>
              <a:t> עד הנהר הגדל </a:t>
            </a:r>
            <a:r>
              <a:rPr lang="he-IL" altLang="he-IL" sz="3600" u="sng" smtClean="0"/>
              <a:t>נהר פרת</a:t>
            </a:r>
            <a:r>
              <a:rPr lang="he-IL" altLang="he-IL" sz="3600" smtClean="0"/>
              <a:t>" </a:t>
            </a:r>
          </a:p>
          <a:p>
            <a:pPr algn="r" eaLnBrk="1" hangingPunct="1"/>
            <a:r>
              <a:rPr lang="he-IL" altLang="he-IL" sz="3600" smtClean="0"/>
              <a:t>(פרשת לך לך, בראשית ט"ו, י"ח)</a:t>
            </a:r>
            <a:endParaRPr lang="en-US" altLang="he-IL" sz="3600" smtClean="0"/>
          </a:p>
        </p:txBody>
      </p:sp>
    </p:spTree>
    <p:extLst>
      <p:ext uri="{BB962C8B-B14F-4D97-AF65-F5344CB8AC3E}">
        <p14:creationId xmlns:p14="http://schemas.microsoft.com/office/powerpoint/2010/main" xmlns="" val="2066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1143000"/>
            <a:ext cx="7500938" cy="483235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latin typeface="+mn-lt"/>
                <a:cs typeface="+mn-cs"/>
              </a:rPr>
              <a:t>וַיִּבְחַר-לוֹ לוֹט, אֵת כָּל-כִּכַּר </a:t>
            </a:r>
            <a:r>
              <a:rPr lang="he-IL" sz="2800" dirty="0" err="1">
                <a:latin typeface="+mn-lt"/>
                <a:cs typeface="+mn-cs"/>
              </a:rPr>
              <a:t>הַיַּרְד</a:t>
            </a:r>
            <a:r>
              <a:rPr lang="he-IL" sz="2800" dirty="0">
                <a:latin typeface="+mn-lt"/>
                <a:cs typeface="+mn-cs"/>
              </a:rPr>
              <a:t>ֵּן, </a:t>
            </a:r>
            <a:r>
              <a:rPr lang="he-IL" sz="2800" dirty="0" err="1">
                <a:latin typeface="+mn-lt"/>
                <a:cs typeface="+mn-cs"/>
              </a:rPr>
              <a:t>וַיּ</a:t>
            </a:r>
            <a:r>
              <a:rPr lang="he-IL" sz="2800" dirty="0">
                <a:latin typeface="+mn-lt"/>
                <a:cs typeface="+mn-cs"/>
              </a:rPr>
              <a:t>ִסַּע </a:t>
            </a:r>
            <a:r>
              <a:rPr lang="he-IL" sz="2800" dirty="0" err="1">
                <a:latin typeface="+mn-lt"/>
                <a:cs typeface="+mn-cs"/>
              </a:rPr>
              <a:t>לוֹ</a:t>
            </a:r>
            <a:r>
              <a:rPr lang="he-IL" sz="2800" dirty="0">
                <a:latin typeface="+mn-lt"/>
                <a:cs typeface="+mn-cs"/>
              </a:rPr>
              <a:t>ט, מִקֶּדֶם; </a:t>
            </a:r>
            <a:r>
              <a:rPr lang="he-IL" sz="2800" dirty="0" err="1">
                <a:latin typeface="+mn-lt"/>
                <a:cs typeface="+mn-cs"/>
              </a:rPr>
              <a:t>וַיִּפ</a:t>
            </a:r>
            <a:r>
              <a:rPr lang="he-IL" sz="2800" dirty="0">
                <a:latin typeface="+mn-lt"/>
                <a:cs typeface="+mn-cs"/>
              </a:rPr>
              <a:t>ָּרְדוּ, </a:t>
            </a:r>
            <a:r>
              <a:rPr lang="he-IL" sz="2800" dirty="0" err="1">
                <a:latin typeface="+mn-lt"/>
                <a:cs typeface="+mn-cs"/>
              </a:rPr>
              <a:t>אִי</a:t>
            </a:r>
            <a:r>
              <a:rPr lang="he-IL" sz="2800" dirty="0">
                <a:latin typeface="+mn-lt"/>
                <a:cs typeface="+mn-cs"/>
              </a:rPr>
              <a:t>שׁ מֵעַל אָחִיו.  </a:t>
            </a:r>
            <a:r>
              <a:rPr lang="he-IL" sz="2800" b="1" dirty="0" err="1">
                <a:latin typeface="+mn-lt"/>
                <a:cs typeface="+mn-cs"/>
              </a:rPr>
              <a:t>יב</a:t>
            </a:r>
            <a:r>
              <a:rPr lang="he-IL" sz="2800" dirty="0">
                <a:latin typeface="+mn-lt"/>
                <a:cs typeface="+mn-cs"/>
              </a:rPr>
              <a:t> אַבְרָם, </a:t>
            </a:r>
            <a:r>
              <a:rPr lang="he-IL" sz="2800" dirty="0" err="1">
                <a:latin typeface="+mn-lt"/>
                <a:cs typeface="+mn-cs"/>
              </a:rPr>
              <a:t>יָש</a:t>
            </a:r>
            <a:r>
              <a:rPr lang="he-IL" sz="2800" dirty="0">
                <a:latin typeface="+mn-lt"/>
                <a:cs typeface="+mn-cs"/>
              </a:rPr>
              <a:t>ַׁב בְּאֶרֶץ-כְּנָעַן; וְלוֹט, יָשַׁב בְּעָ</a:t>
            </a:r>
            <a:r>
              <a:rPr lang="he-IL" sz="2800" dirty="0" err="1">
                <a:latin typeface="+mn-lt"/>
                <a:cs typeface="+mn-cs"/>
              </a:rPr>
              <a:t>רֵי הַכּ</a:t>
            </a:r>
            <a:r>
              <a:rPr lang="he-IL" sz="2800" dirty="0">
                <a:latin typeface="+mn-lt"/>
                <a:cs typeface="+mn-cs"/>
              </a:rPr>
              <a:t>ִכָּר, </a:t>
            </a:r>
            <a:r>
              <a:rPr lang="he-IL" sz="2800" dirty="0" err="1">
                <a:latin typeface="+mn-lt"/>
                <a:cs typeface="+mn-cs"/>
              </a:rPr>
              <a:t>וַיֶּ</a:t>
            </a:r>
            <a:r>
              <a:rPr lang="he-IL" sz="2800" dirty="0">
                <a:latin typeface="+mn-lt"/>
                <a:cs typeface="+mn-cs"/>
              </a:rPr>
              <a:t>אֱהַל, </a:t>
            </a:r>
            <a:r>
              <a:rPr lang="he-IL" sz="2800" dirty="0" err="1">
                <a:latin typeface="+mn-lt"/>
                <a:cs typeface="+mn-cs"/>
              </a:rPr>
              <a:t>עַ</a:t>
            </a:r>
            <a:r>
              <a:rPr lang="he-IL" sz="2800" dirty="0">
                <a:latin typeface="+mn-lt"/>
                <a:cs typeface="+mn-cs"/>
              </a:rPr>
              <a:t>ד-</a:t>
            </a:r>
            <a:r>
              <a:rPr lang="he-IL" sz="2800" dirty="0" err="1">
                <a:latin typeface="+mn-lt"/>
                <a:cs typeface="+mn-cs"/>
              </a:rPr>
              <a:t>סְד</a:t>
            </a:r>
            <a:r>
              <a:rPr lang="he-IL" sz="2800" dirty="0">
                <a:latin typeface="+mn-lt"/>
                <a:cs typeface="+mn-cs"/>
              </a:rPr>
              <a:t>ֹם.  </a:t>
            </a:r>
            <a:r>
              <a:rPr lang="he-IL" sz="2800" b="1" dirty="0" err="1">
                <a:latin typeface="+mn-lt"/>
                <a:cs typeface="+mn-cs"/>
              </a:rPr>
              <a:t>יג</a:t>
            </a:r>
            <a:r>
              <a:rPr lang="he-IL" sz="2800" dirty="0">
                <a:latin typeface="+mn-lt"/>
                <a:cs typeface="+mn-cs"/>
              </a:rPr>
              <a:t> וְאַנְ</a:t>
            </a:r>
            <a:r>
              <a:rPr lang="he-IL" sz="2800" dirty="0" err="1">
                <a:latin typeface="+mn-lt"/>
                <a:cs typeface="+mn-cs"/>
              </a:rPr>
              <a:t>שֵׁ</a:t>
            </a:r>
            <a:r>
              <a:rPr lang="he-IL" sz="2800" dirty="0">
                <a:latin typeface="+mn-lt"/>
                <a:cs typeface="+mn-cs"/>
              </a:rPr>
              <a:t>י </a:t>
            </a:r>
            <a:r>
              <a:rPr lang="he-IL" sz="2800" dirty="0" err="1">
                <a:latin typeface="+mn-lt"/>
                <a:cs typeface="+mn-cs"/>
              </a:rPr>
              <a:t>סְד</a:t>
            </a:r>
            <a:r>
              <a:rPr lang="he-IL" sz="2800" dirty="0">
                <a:latin typeface="+mn-lt"/>
                <a:cs typeface="+mn-cs"/>
              </a:rPr>
              <a:t>ֹם, רָעִי</a:t>
            </a:r>
            <a:r>
              <a:rPr lang="he-IL" sz="2800" dirty="0" err="1">
                <a:latin typeface="+mn-lt"/>
                <a:cs typeface="+mn-cs"/>
              </a:rPr>
              <a:t>ם </a:t>
            </a:r>
            <a:r>
              <a:rPr lang="he-IL" sz="2800" dirty="0">
                <a:latin typeface="+mn-lt"/>
                <a:cs typeface="+mn-cs"/>
              </a:rPr>
              <a:t>וְחַטָּאִים, </a:t>
            </a:r>
            <a:r>
              <a:rPr lang="he-IL" sz="2800" dirty="0" err="1">
                <a:latin typeface="+mn-lt"/>
                <a:cs typeface="+mn-cs"/>
              </a:rPr>
              <a:t>לַיהו</a:t>
            </a:r>
            <a:r>
              <a:rPr lang="he-IL" sz="2800" dirty="0">
                <a:latin typeface="+mn-lt"/>
                <a:cs typeface="+mn-cs"/>
              </a:rPr>
              <a:t>ָה, מְאֹד.  </a:t>
            </a:r>
            <a:r>
              <a:rPr lang="he-IL" sz="2800" b="1" dirty="0">
                <a:latin typeface="+mn-lt"/>
                <a:cs typeface="+mn-cs"/>
              </a:rPr>
              <a:t>יד</a:t>
            </a:r>
            <a:r>
              <a:rPr lang="he-IL" sz="2800" dirty="0">
                <a:latin typeface="+mn-lt"/>
                <a:cs typeface="+mn-cs"/>
              </a:rPr>
              <a:t> וַיהוָ</a:t>
            </a:r>
            <a:r>
              <a:rPr lang="he-IL" sz="2800" dirty="0" err="1">
                <a:latin typeface="+mn-lt"/>
                <a:cs typeface="+mn-cs"/>
              </a:rPr>
              <a:t>ה </a:t>
            </a:r>
            <a:r>
              <a:rPr lang="he-IL" sz="2800" dirty="0">
                <a:latin typeface="+mn-lt"/>
                <a:cs typeface="+mn-cs"/>
              </a:rPr>
              <a:t>אָמַר </a:t>
            </a:r>
            <a:r>
              <a:rPr lang="he-IL" sz="2800" dirty="0" err="1">
                <a:latin typeface="+mn-lt"/>
                <a:cs typeface="+mn-cs"/>
              </a:rPr>
              <a:t>אֶ</a:t>
            </a:r>
            <a:r>
              <a:rPr lang="he-IL" sz="2800" dirty="0">
                <a:latin typeface="+mn-lt"/>
                <a:cs typeface="+mn-cs"/>
              </a:rPr>
              <a:t>ל-אַבְרָם, אַחֲרֵי הִפָּרֶד-לוֹט </a:t>
            </a:r>
            <a:r>
              <a:rPr lang="he-IL" sz="2800" dirty="0" err="1">
                <a:latin typeface="+mn-lt"/>
                <a:cs typeface="+mn-cs"/>
              </a:rPr>
              <a:t>מֵעִמּ</a:t>
            </a:r>
            <a:r>
              <a:rPr lang="he-IL" sz="2800" dirty="0">
                <a:latin typeface="+mn-lt"/>
                <a:cs typeface="+mn-cs"/>
              </a:rPr>
              <a:t>וֹ, 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שָׂא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נָ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 עֵינֶי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ךָ 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וּרְאֵה,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מִ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ן-הַמָּקוֹם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אֲש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ֶׁר-אַתָּה שָׁם--צָפֹנָה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וָנֶג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ְבָּה, וָקֵדְמָה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וָיָ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מָּה. 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טו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כִּי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אֶ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ת-כָּל-הָאָרֶץ אֲשֶׁר-אַתָּה רֹאֶה,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לְ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ךָ אֶתְּנֶנָּה,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וּלְזַ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רְעֲךָ,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עַ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ד-עוֹלָם. 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טז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וְשַׂמְתִּי אֶת-זַרְעֲךָ,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כַּע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ֲפַר הָאָרֶץ: 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אֲש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ֶׁר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אִ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ם-יוּכַל אִישׁ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לִמְנוֹת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אֶ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ת-עֲפַר הָאָרֶץ--גַּם-זַרְעֲךָ,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יִמָּנ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ֶה. 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יז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קוּם הִתְהַלֵּךְ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בָּא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ָרֶץ, לְאָרְכָּהּ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וּלְרָ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חְבָּהּ:</a:t>
            </a:r>
            <a:r>
              <a:rPr lang="he-IL" sz="2800" dirty="0">
                <a:latin typeface="+mn-lt"/>
                <a:cs typeface="+mn-cs"/>
              </a:rPr>
              <a:t>  כִּי </a:t>
            </a:r>
            <a:r>
              <a:rPr lang="he-IL" sz="2800" dirty="0" err="1">
                <a:latin typeface="+mn-lt"/>
                <a:cs typeface="+mn-cs"/>
              </a:rPr>
              <a:t>לְ</a:t>
            </a:r>
            <a:r>
              <a:rPr lang="he-IL" sz="2800" dirty="0">
                <a:latin typeface="+mn-lt"/>
                <a:cs typeface="+mn-cs"/>
              </a:rPr>
              <a:t>ךָ, אֶתְּנֶנָּה. 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25" y="357188"/>
            <a:ext cx="2571750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בראשית י"ג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sp>
        <p:nvSpPr>
          <p:cNvPr id="8195" name="AutoShape 5" descr="גבולות הארץ המובטחת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pic>
        <p:nvPicPr>
          <p:cNvPr id="8196" name="Picture 7" descr="גבולות הארץ המובטח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963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59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00FF"/>
          </a:solidFill>
        </p:spPr>
        <p:txBody>
          <a:bodyPr/>
          <a:lstStyle/>
          <a:p>
            <a:pPr eaLnBrk="1" hangingPunct="1"/>
            <a:r>
              <a:rPr lang="he-IL" altLang="he-IL" b="1" smtClean="0">
                <a:solidFill>
                  <a:srgbClr val="FFFF66"/>
                </a:solidFill>
              </a:rPr>
              <a:t>גבולות א"י במקרא</a:t>
            </a:r>
            <a:endParaRPr lang="en-US" altLang="he-IL" b="1" smtClean="0">
              <a:solidFill>
                <a:srgbClr val="FFFF66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he-IL" altLang="he-IL" b="1" smtClean="0">
                <a:solidFill>
                  <a:srgbClr val="CC00FF"/>
                </a:solidFill>
              </a:rPr>
              <a:t>עיינו בפרשות המרכזיות העוסקות בנושא גבולות הארץ:</a:t>
            </a:r>
          </a:p>
          <a:p>
            <a:pPr algn="r" eaLnBrk="1" hangingPunct="1"/>
            <a:r>
              <a:rPr lang="he-IL" altLang="he-IL" b="1" smtClean="0">
                <a:solidFill>
                  <a:srgbClr val="CC00FF"/>
                </a:solidFill>
              </a:rPr>
              <a:t>א. בראשית ט"ו, יח-כא</a:t>
            </a:r>
          </a:p>
          <a:p>
            <a:pPr algn="r" eaLnBrk="1" hangingPunct="1"/>
            <a:r>
              <a:rPr lang="he-IL" altLang="he-IL" b="1" smtClean="0">
                <a:solidFill>
                  <a:srgbClr val="CC00FF"/>
                </a:solidFill>
              </a:rPr>
              <a:t>ב. שמות כ"ג, כג-לא</a:t>
            </a:r>
          </a:p>
          <a:p>
            <a:pPr algn="r" eaLnBrk="1" hangingPunct="1"/>
            <a:r>
              <a:rPr lang="he-IL" altLang="he-IL" b="1" smtClean="0">
                <a:solidFill>
                  <a:srgbClr val="CC00FF"/>
                </a:solidFill>
              </a:rPr>
              <a:t>ג. במדבר ל"ד, א-טו</a:t>
            </a:r>
          </a:p>
          <a:p>
            <a:pPr algn="r" eaLnBrk="1" hangingPunct="1"/>
            <a:r>
              <a:rPr lang="he-IL" altLang="he-IL" b="1" smtClean="0">
                <a:solidFill>
                  <a:srgbClr val="CC00FF"/>
                </a:solidFill>
              </a:rPr>
              <a:t>ד. דברים י"א, כד-כה</a:t>
            </a:r>
          </a:p>
          <a:p>
            <a:pPr algn="r" eaLnBrk="1" hangingPunct="1"/>
            <a:r>
              <a:rPr lang="he-IL" altLang="he-IL" b="1" smtClean="0">
                <a:solidFill>
                  <a:srgbClr val="CC00FF"/>
                </a:solidFill>
              </a:rPr>
              <a:t>ה. יהושע א' א-ד</a:t>
            </a:r>
            <a:endParaRPr lang="en-US" altLang="he-IL" b="1" smtClean="0">
              <a:solidFill>
                <a:srgbClr val="CC00FF"/>
              </a:solidFill>
            </a:endParaRPr>
          </a:p>
          <a:p>
            <a:pPr eaLnBrk="1" hangingPunct="1"/>
            <a:endParaRPr lang="en-US" altLang="he-IL" b="1" smtClean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3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000125"/>
            <a:ext cx="8501062" cy="5262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latin typeface="+mn-lt"/>
                <a:cs typeface="+mn-cs"/>
              </a:rPr>
              <a:t>וַיְדַבֵּר </a:t>
            </a:r>
            <a:r>
              <a:rPr lang="he-IL" sz="2400" b="1" dirty="0" err="1">
                <a:latin typeface="+mn-lt"/>
                <a:cs typeface="+mn-cs"/>
              </a:rPr>
              <a:t>יְהו</a:t>
            </a:r>
            <a:r>
              <a:rPr lang="he-IL" sz="2400" b="1" dirty="0">
                <a:latin typeface="+mn-lt"/>
                <a:cs typeface="+mn-cs"/>
              </a:rPr>
              <a:t>ָה, אֶל-מֹש</a:t>
            </a:r>
            <a:r>
              <a:rPr lang="he-IL" sz="2400" b="1" dirty="0" err="1">
                <a:latin typeface="+mn-lt"/>
                <a:cs typeface="+mn-cs"/>
              </a:rPr>
              <a:t>ֶׁה לֵּא</a:t>
            </a:r>
            <a:r>
              <a:rPr lang="he-IL" sz="2400" b="1" dirty="0">
                <a:latin typeface="+mn-lt"/>
                <a:cs typeface="+mn-cs"/>
              </a:rPr>
              <a:t>מֹר.  ב צַו אֶת-בְּ</a:t>
            </a:r>
            <a:r>
              <a:rPr lang="he-IL" sz="2400" b="1" dirty="0" err="1">
                <a:latin typeface="+mn-lt"/>
                <a:cs typeface="+mn-cs"/>
              </a:rPr>
              <a:t>נֵי </a:t>
            </a:r>
            <a:r>
              <a:rPr lang="he-IL" sz="2400" b="1" dirty="0">
                <a:latin typeface="+mn-lt"/>
                <a:cs typeface="+mn-cs"/>
              </a:rPr>
              <a:t>יִשְׂרָאֵל, </a:t>
            </a:r>
            <a:r>
              <a:rPr lang="he-IL" sz="2400" b="1" dirty="0" err="1">
                <a:latin typeface="+mn-lt"/>
                <a:cs typeface="+mn-cs"/>
              </a:rPr>
              <a:t>וְאָמַר</a:t>
            </a:r>
            <a:r>
              <a:rPr lang="he-IL" sz="2400" b="1" dirty="0">
                <a:latin typeface="+mn-lt"/>
                <a:cs typeface="+mn-cs"/>
              </a:rPr>
              <a:t>ְתָּ </a:t>
            </a:r>
            <a:r>
              <a:rPr lang="he-IL" sz="2400" b="1" dirty="0" err="1">
                <a:latin typeface="+mn-lt"/>
                <a:cs typeface="+mn-cs"/>
              </a:rPr>
              <a:t>אֲלֵ</a:t>
            </a:r>
            <a:r>
              <a:rPr lang="he-IL" sz="2400" b="1" dirty="0">
                <a:latin typeface="+mn-lt"/>
                <a:cs typeface="+mn-cs"/>
              </a:rPr>
              <a:t>הֶם, כִּי-אַתֶּם </a:t>
            </a:r>
            <a:r>
              <a:rPr lang="he-IL" sz="2400" b="1" dirty="0" err="1">
                <a:latin typeface="+mn-lt"/>
                <a:cs typeface="+mn-cs"/>
              </a:rPr>
              <a:t>בָּא</a:t>
            </a:r>
            <a:r>
              <a:rPr lang="he-IL" sz="2400" b="1" dirty="0">
                <a:latin typeface="+mn-lt"/>
                <a:cs typeface="+mn-cs"/>
              </a:rPr>
              <a:t>ִים, אֶל-הָאָרֶץ </a:t>
            </a:r>
            <a:r>
              <a:rPr lang="he-IL" sz="2400" b="1" dirty="0" err="1">
                <a:latin typeface="+mn-lt"/>
                <a:cs typeface="+mn-cs"/>
              </a:rPr>
              <a:t>כְּנָע</a:t>
            </a:r>
            <a:r>
              <a:rPr lang="he-IL" sz="2400" b="1" dirty="0">
                <a:latin typeface="+mn-lt"/>
                <a:cs typeface="+mn-cs"/>
              </a:rPr>
              <a:t>ַן:  </a:t>
            </a:r>
            <a:r>
              <a:rPr lang="he-I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זֹאת הָאָרֶץ, </a:t>
            </a:r>
            <a:r>
              <a:rPr lang="he-I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אֲש</a:t>
            </a:r>
            <a:r>
              <a:rPr lang="he-I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ֶׁ</a:t>
            </a:r>
            <a:r>
              <a:rPr lang="he-I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ר </a:t>
            </a:r>
            <a:r>
              <a:rPr lang="he-I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תִּפֹּל </a:t>
            </a:r>
            <a:r>
              <a:rPr lang="he-I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לָכ</a:t>
            </a:r>
            <a:r>
              <a:rPr lang="he-I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ֶם בְּנַחֲלָה, אֶרֶ</a:t>
            </a:r>
            <a:r>
              <a:rPr lang="he-I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ץ </a:t>
            </a:r>
            <a:r>
              <a:rPr lang="he-I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כְּנַעַן, </a:t>
            </a:r>
            <a:r>
              <a:rPr lang="he-IL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לִגְבֻלֹתֶ</a:t>
            </a:r>
            <a:r>
              <a:rPr lang="he-I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יהָ</a:t>
            </a:r>
            <a:r>
              <a:rPr lang="he-IL" sz="2400" b="1" dirty="0">
                <a:latin typeface="+mn-lt"/>
                <a:cs typeface="+mn-cs"/>
              </a:rPr>
              <a:t>.  ג וְהָיָה </a:t>
            </a:r>
            <a:r>
              <a:rPr lang="he-IL" sz="2400" b="1" dirty="0" err="1">
                <a:solidFill>
                  <a:srgbClr val="00B050"/>
                </a:solidFill>
                <a:latin typeface="+mn-lt"/>
                <a:cs typeface="+mn-cs"/>
              </a:rPr>
              <a:t>לָכ</a:t>
            </a:r>
            <a:r>
              <a:rPr lang="he-IL" sz="2400" b="1" dirty="0">
                <a:solidFill>
                  <a:srgbClr val="00B050"/>
                </a:solidFill>
                <a:latin typeface="+mn-lt"/>
                <a:cs typeface="+mn-cs"/>
              </a:rPr>
              <a:t>ֶם פְּאַת-נֶגֶב </a:t>
            </a:r>
            <a:r>
              <a:rPr lang="he-IL" sz="2400" b="1" dirty="0" err="1">
                <a:latin typeface="+mn-lt"/>
                <a:cs typeface="+mn-cs"/>
              </a:rPr>
              <a:t>מִמִּ</a:t>
            </a:r>
            <a:r>
              <a:rPr lang="he-IL" sz="2400" b="1" dirty="0">
                <a:latin typeface="+mn-lt"/>
                <a:cs typeface="+mn-cs"/>
              </a:rPr>
              <a:t>דְבּ</a:t>
            </a:r>
            <a:r>
              <a:rPr lang="he-IL" sz="2400" b="1" dirty="0" err="1">
                <a:latin typeface="+mn-lt"/>
                <a:cs typeface="+mn-cs"/>
              </a:rPr>
              <a:t>ַר</a:t>
            </a:r>
            <a:r>
              <a:rPr lang="he-IL" sz="2400" b="1" dirty="0">
                <a:latin typeface="+mn-lt"/>
                <a:cs typeface="+mn-cs"/>
              </a:rPr>
              <a:t>-</a:t>
            </a:r>
            <a:r>
              <a:rPr lang="he-IL" sz="2400" b="1" dirty="0" err="1">
                <a:latin typeface="+mn-lt"/>
                <a:cs typeface="+mn-cs"/>
              </a:rPr>
              <a:t>צִ</a:t>
            </a:r>
            <a:r>
              <a:rPr lang="he-IL" sz="2400" b="1" dirty="0">
                <a:latin typeface="+mn-lt"/>
                <a:cs typeface="+mn-cs"/>
              </a:rPr>
              <a:t>ן, עַל-יְדֵי אֱדוֹם</a:t>
            </a:r>
            <a:r>
              <a:rPr lang="he-IL" sz="2400" b="1" dirty="0" err="1">
                <a:latin typeface="+mn-lt"/>
                <a:cs typeface="+mn-cs"/>
              </a:rPr>
              <a:t>; </a:t>
            </a:r>
            <a:r>
              <a:rPr lang="he-IL" sz="2400" b="1" dirty="0">
                <a:latin typeface="+mn-lt"/>
                <a:cs typeface="+mn-cs"/>
              </a:rPr>
              <a:t>וְהָיָה </a:t>
            </a:r>
            <a:r>
              <a:rPr lang="he-IL" sz="2400" b="1" dirty="0" err="1">
                <a:latin typeface="+mn-lt"/>
                <a:cs typeface="+mn-cs"/>
              </a:rPr>
              <a:t>לָכ</a:t>
            </a:r>
            <a:r>
              <a:rPr lang="he-IL" sz="2400" b="1" dirty="0">
                <a:latin typeface="+mn-lt"/>
                <a:cs typeface="+mn-cs"/>
              </a:rPr>
              <a:t>ֶם </a:t>
            </a:r>
            <a:r>
              <a:rPr lang="he-IL" sz="2400" b="1" dirty="0">
                <a:solidFill>
                  <a:srgbClr val="00B050"/>
                </a:solidFill>
                <a:latin typeface="+mn-lt"/>
                <a:cs typeface="+mn-cs"/>
              </a:rPr>
              <a:t>גְּבוּל </a:t>
            </a:r>
            <a:r>
              <a:rPr lang="he-IL" sz="2400" b="1" dirty="0" err="1">
                <a:solidFill>
                  <a:srgbClr val="00B050"/>
                </a:solidFill>
                <a:latin typeface="+mn-lt"/>
                <a:cs typeface="+mn-cs"/>
              </a:rPr>
              <a:t>נֶג</a:t>
            </a:r>
            <a:r>
              <a:rPr lang="he-IL" sz="2400" b="1" dirty="0">
                <a:solidFill>
                  <a:srgbClr val="00B050"/>
                </a:solidFill>
                <a:latin typeface="+mn-lt"/>
                <a:cs typeface="+mn-cs"/>
              </a:rPr>
              <a:t>ֶב, מִקְצֵה </a:t>
            </a:r>
            <a:r>
              <a:rPr lang="he-IL" sz="2400" b="1" dirty="0" err="1">
                <a:solidFill>
                  <a:srgbClr val="00B050"/>
                </a:solidFill>
                <a:latin typeface="+mn-lt"/>
                <a:cs typeface="+mn-cs"/>
              </a:rPr>
              <a:t>יָ</a:t>
            </a:r>
            <a:r>
              <a:rPr lang="he-IL" sz="2400" b="1" dirty="0">
                <a:solidFill>
                  <a:srgbClr val="00B050"/>
                </a:solidFill>
                <a:latin typeface="+mn-lt"/>
                <a:cs typeface="+mn-cs"/>
              </a:rPr>
              <a:t>ם-הַמֶּלַח </a:t>
            </a:r>
            <a:r>
              <a:rPr lang="he-IL" sz="2400" b="1" dirty="0" err="1">
                <a:solidFill>
                  <a:srgbClr val="00B050"/>
                </a:solidFill>
                <a:latin typeface="+mn-lt"/>
                <a:cs typeface="+mn-cs"/>
              </a:rPr>
              <a:t>קֵדְ</a:t>
            </a:r>
            <a:r>
              <a:rPr lang="he-IL" sz="2400" b="1" dirty="0">
                <a:solidFill>
                  <a:srgbClr val="00B050"/>
                </a:solidFill>
                <a:latin typeface="+mn-lt"/>
                <a:cs typeface="+mn-cs"/>
              </a:rPr>
              <a:t>מָה</a:t>
            </a:r>
            <a:r>
              <a:rPr lang="he-IL" sz="2400" b="1" dirty="0">
                <a:latin typeface="+mn-lt"/>
                <a:cs typeface="+mn-cs"/>
              </a:rPr>
              <a:t>.  ד וְנָסַב </a:t>
            </a:r>
            <a:r>
              <a:rPr lang="he-IL" sz="2400" b="1" dirty="0" err="1">
                <a:latin typeface="+mn-lt"/>
                <a:cs typeface="+mn-cs"/>
              </a:rPr>
              <a:t>לָכ</a:t>
            </a:r>
            <a:r>
              <a:rPr lang="he-IL" sz="2400" b="1" dirty="0">
                <a:latin typeface="+mn-lt"/>
                <a:cs typeface="+mn-cs"/>
              </a:rPr>
              <a:t>ֶם הַגְּבוּל </a:t>
            </a:r>
            <a:r>
              <a:rPr lang="he-IL" sz="2400" b="1" dirty="0" err="1">
                <a:latin typeface="+mn-lt"/>
                <a:cs typeface="+mn-cs"/>
              </a:rPr>
              <a:t>מִנּ</a:t>
            </a:r>
            <a:r>
              <a:rPr lang="he-IL" sz="2400" b="1" dirty="0">
                <a:latin typeface="+mn-lt"/>
                <a:cs typeface="+mn-cs"/>
              </a:rPr>
              <a:t>ֶגֶ</a:t>
            </a:r>
            <a:r>
              <a:rPr lang="he-IL" sz="2400" b="1" dirty="0" err="1">
                <a:latin typeface="+mn-lt"/>
                <a:cs typeface="+mn-cs"/>
              </a:rPr>
              <a:t>ב </a:t>
            </a:r>
            <a:r>
              <a:rPr lang="he-IL" sz="2400" b="1" dirty="0">
                <a:latin typeface="+mn-lt"/>
                <a:cs typeface="+mn-cs"/>
              </a:rPr>
              <a:t>לְמַעֲלֵה עַקְרַבִּים, </a:t>
            </a:r>
            <a:r>
              <a:rPr lang="he-IL" sz="2400" b="1" dirty="0" err="1">
                <a:latin typeface="+mn-lt"/>
                <a:cs typeface="+mn-cs"/>
              </a:rPr>
              <a:t>וְעָ</a:t>
            </a:r>
            <a:r>
              <a:rPr lang="he-IL" sz="2400" b="1" dirty="0">
                <a:latin typeface="+mn-lt"/>
                <a:cs typeface="+mn-cs"/>
              </a:rPr>
              <a:t>בַר </a:t>
            </a:r>
            <a:r>
              <a:rPr lang="he-IL" sz="2400" b="1" dirty="0" err="1">
                <a:latin typeface="+mn-lt"/>
                <a:cs typeface="+mn-cs"/>
              </a:rPr>
              <a:t>צִנ</a:t>
            </a:r>
            <a:r>
              <a:rPr lang="he-IL" sz="2400" b="1" dirty="0">
                <a:latin typeface="+mn-lt"/>
                <a:cs typeface="+mn-cs"/>
              </a:rPr>
              <a:t>ָה,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והיה</a:t>
            </a:r>
            <a:r>
              <a:rPr lang="he-IL" sz="2400" b="1" dirty="0">
                <a:latin typeface="+mn-lt"/>
                <a:cs typeface="+mn-cs"/>
              </a:rPr>
              <a:t> (וְהָיוּ) </a:t>
            </a:r>
            <a:r>
              <a:rPr lang="he-IL" sz="2400" b="1" dirty="0" err="1">
                <a:latin typeface="+mn-lt"/>
                <a:cs typeface="+mn-cs"/>
              </a:rPr>
              <a:t>תּוֹצְא</a:t>
            </a:r>
            <a:r>
              <a:rPr lang="he-IL" sz="2400" b="1" dirty="0">
                <a:latin typeface="+mn-lt"/>
                <a:cs typeface="+mn-cs"/>
              </a:rPr>
              <a:t>ֹתָיו</a:t>
            </a:r>
            <a:r>
              <a:rPr lang="he-IL" sz="2400" b="1" dirty="0" err="1">
                <a:latin typeface="+mn-lt"/>
                <a:cs typeface="+mn-cs"/>
              </a:rPr>
              <a:t>, </a:t>
            </a:r>
            <a:r>
              <a:rPr lang="he-IL" sz="2400" b="1" dirty="0">
                <a:latin typeface="+mn-lt"/>
                <a:cs typeface="+mn-cs"/>
              </a:rPr>
              <a:t>מִנֶּגֶב </a:t>
            </a:r>
            <a:r>
              <a:rPr lang="he-IL" sz="2400" b="1" dirty="0" err="1">
                <a:latin typeface="+mn-lt"/>
                <a:cs typeface="+mn-cs"/>
              </a:rPr>
              <a:t>לְקָ</a:t>
            </a:r>
            <a:r>
              <a:rPr lang="he-IL" sz="2400" b="1" dirty="0">
                <a:latin typeface="+mn-lt"/>
                <a:cs typeface="+mn-cs"/>
              </a:rPr>
              <a:t>דֵשׁ בַּרְנֵעַ; </a:t>
            </a:r>
            <a:r>
              <a:rPr lang="he-IL" sz="2400" b="1" dirty="0" err="1">
                <a:latin typeface="+mn-lt"/>
                <a:cs typeface="+mn-cs"/>
              </a:rPr>
              <a:t>וְיָ</a:t>
            </a:r>
            <a:r>
              <a:rPr lang="he-IL" sz="2400" b="1" dirty="0">
                <a:latin typeface="+mn-lt"/>
                <a:cs typeface="+mn-cs"/>
              </a:rPr>
              <a:t>צָא חֲצַר-אַדָּר, </a:t>
            </a:r>
            <a:r>
              <a:rPr lang="he-IL" sz="2400" b="1" dirty="0" err="1">
                <a:latin typeface="+mn-lt"/>
                <a:cs typeface="+mn-cs"/>
              </a:rPr>
              <a:t>וְעָ</a:t>
            </a:r>
            <a:r>
              <a:rPr lang="he-IL" sz="2400" b="1" dirty="0">
                <a:latin typeface="+mn-lt"/>
                <a:cs typeface="+mn-cs"/>
              </a:rPr>
              <a:t>בַר </a:t>
            </a:r>
            <a:r>
              <a:rPr lang="he-IL" sz="2400" b="1" dirty="0" err="1">
                <a:latin typeface="+mn-lt"/>
                <a:cs typeface="+mn-cs"/>
              </a:rPr>
              <a:t>עַצְמֹנ</a:t>
            </a:r>
            <a:r>
              <a:rPr lang="he-IL" sz="2400" b="1" dirty="0">
                <a:latin typeface="+mn-lt"/>
                <a:cs typeface="+mn-cs"/>
              </a:rPr>
              <a:t>ָה.  ה וְנָסַב הַגְּב</a:t>
            </a:r>
            <a:r>
              <a:rPr lang="he-IL" sz="2400" b="1" dirty="0" err="1">
                <a:latin typeface="+mn-lt"/>
                <a:cs typeface="+mn-cs"/>
              </a:rPr>
              <a:t>וּל </a:t>
            </a:r>
            <a:r>
              <a:rPr lang="he-IL" sz="2400" b="1" dirty="0">
                <a:latin typeface="+mn-lt"/>
                <a:cs typeface="+mn-cs"/>
              </a:rPr>
              <a:t>מֵעַצְמוֹן, </a:t>
            </a:r>
            <a:r>
              <a:rPr lang="he-IL" sz="2400" b="1" dirty="0" err="1">
                <a:latin typeface="+mn-lt"/>
                <a:cs typeface="+mn-cs"/>
              </a:rPr>
              <a:t>נַחְ</a:t>
            </a:r>
            <a:r>
              <a:rPr lang="he-IL" sz="2400" b="1" dirty="0">
                <a:latin typeface="+mn-lt"/>
                <a:cs typeface="+mn-cs"/>
              </a:rPr>
              <a:t>לָה מִצְרָיִם; </a:t>
            </a:r>
            <a:r>
              <a:rPr lang="he-IL" sz="2400" b="1" dirty="0" err="1">
                <a:solidFill>
                  <a:srgbClr val="0070C0"/>
                </a:solidFill>
                <a:latin typeface="+mn-lt"/>
                <a:cs typeface="+mn-cs"/>
              </a:rPr>
              <a:t>וְהָ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יוּ </a:t>
            </a:r>
            <a:r>
              <a:rPr lang="he-IL" sz="2400" b="1" dirty="0" err="1">
                <a:solidFill>
                  <a:srgbClr val="0070C0"/>
                </a:solidFill>
                <a:latin typeface="+mn-lt"/>
                <a:cs typeface="+mn-cs"/>
              </a:rPr>
              <a:t>תוֹצְאֹ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תָיו, הַיָּמָּה</a:t>
            </a:r>
            <a:r>
              <a:rPr lang="he-IL" sz="2400" b="1" dirty="0">
                <a:latin typeface="+mn-lt"/>
                <a:cs typeface="+mn-cs"/>
              </a:rPr>
              <a:t>.  ו 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וּגְבוּל </a:t>
            </a:r>
            <a:r>
              <a:rPr lang="he-IL" sz="2400" b="1" dirty="0" err="1">
                <a:solidFill>
                  <a:srgbClr val="0070C0"/>
                </a:solidFill>
                <a:latin typeface="+mn-lt"/>
                <a:cs typeface="+mn-cs"/>
              </a:rPr>
              <a:t>יָ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ם, וְהָיָה </a:t>
            </a:r>
            <a:r>
              <a:rPr lang="he-IL" sz="2400" b="1" dirty="0" err="1">
                <a:solidFill>
                  <a:srgbClr val="0070C0"/>
                </a:solidFill>
                <a:latin typeface="+mn-lt"/>
                <a:cs typeface="+mn-cs"/>
              </a:rPr>
              <a:t>לָכ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ֶם הַיָּם הַגָּדוֹל וּגְבוּל; </a:t>
            </a:r>
            <a:r>
              <a:rPr lang="he-IL" sz="2400" b="1" dirty="0" err="1">
                <a:solidFill>
                  <a:srgbClr val="0070C0"/>
                </a:solidFill>
                <a:latin typeface="+mn-lt"/>
                <a:cs typeface="+mn-cs"/>
              </a:rPr>
              <a:t>זֶ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ה-יִהְיֶה </a:t>
            </a:r>
            <a:r>
              <a:rPr lang="he-IL" sz="2400" b="1" dirty="0" err="1">
                <a:solidFill>
                  <a:srgbClr val="0070C0"/>
                </a:solidFill>
                <a:latin typeface="+mn-lt"/>
                <a:cs typeface="+mn-cs"/>
              </a:rPr>
              <a:t>לָכ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ֶם, גְּבוּל </a:t>
            </a:r>
            <a:r>
              <a:rPr lang="he-IL" sz="2400" b="1" dirty="0" err="1">
                <a:solidFill>
                  <a:srgbClr val="0070C0"/>
                </a:solidFill>
                <a:latin typeface="+mn-lt"/>
                <a:cs typeface="+mn-cs"/>
              </a:rPr>
              <a:t>יָ</a:t>
            </a:r>
            <a:r>
              <a:rPr lang="he-IL" sz="2400" b="1" dirty="0">
                <a:solidFill>
                  <a:srgbClr val="0070C0"/>
                </a:solidFill>
                <a:latin typeface="+mn-lt"/>
                <a:cs typeface="+mn-cs"/>
              </a:rPr>
              <a:t>ם.</a:t>
            </a:r>
            <a:r>
              <a:rPr lang="he-IL" sz="2400" b="1" dirty="0">
                <a:latin typeface="+mn-lt"/>
                <a:cs typeface="+mn-cs"/>
              </a:rPr>
              <a:t>  ז </a:t>
            </a:r>
            <a:r>
              <a:rPr lang="he-IL" sz="2400" b="1" dirty="0">
                <a:solidFill>
                  <a:srgbClr val="FF0000"/>
                </a:solidFill>
                <a:latin typeface="+mn-lt"/>
                <a:cs typeface="+mn-cs"/>
              </a:rPr>
              <a:t>וְזֶה-יִהְיֶה </a:t>
            </a:r>
            <a:r>
              <a:rPr lang="he-IL" sz="2400" b="1" dirty="0" err="1">
                <a:solidFill>
                  <a:srgbClr val="FF0000"/>
                </a:solidFill>
                <a:latin typeface="+mn-lt"/>
                <a:cs typeface="+mn-cs"/>
              </a:rPr>
              <a:t>לָכ</a:t>
            </a:r>
            <a:r>
              <a:rPr lang="he-IL" sz="2400" b="1" dirty="0">
                <a:solidFill>
                  <a:srgbClr val="FF0000"/>
                </a:solidFill>
                <a:latin typeface="+mn-lt"/>
                <a:cs typeface="+mn-cs"/>
              </a:rPr>
              <a:t>ֶם, גְּבוּל צָפוֹן</a:t>
            </a:r>
            <a:r>
              <a:rPr lang="he-IL" sz="2400" b="1" dirty="0">
                <a:latin typeface="+mn-lt"/>
                <a:cs typeface="+mn-cs"/>
              </a:rPr>
              <a:t>:  </a:t>
            </a:r>
            <a:r>
              <a:rPr lang="he-IL" sz="2400" b="1" dirty="0" err="1">
                <a:latin typeface="+mn-lt"/>
                <a:cs typeface="+mn-cs"/>
              </a:rPr>
              <a:t>מִ</a:t>
            </a:r>
            <a:r>
              <a:rPr lang="he-IL" sz="2400" b="1" dirty="0">
                <a:latin typeface="+mn-lt"/>
                <a:cs typeface="+mn-cs"/>
              </a:rPr>
              <a:t>ן-הַיָּם, הַגָּד</a:t>
            </a:r>
            <a:r>
              <a:rPr lang="he-IL" sz="2400" b="1" dirty="0" err="1">
                <a:latin typeface="+mn-lt"/>
                <a:cs typeface="+mn-cs"/>
              </a:rPr>
              <a:t>ֹל, תְּת</a:t>
            </a:r>
            <a:r>
              <a:rPr lang="he-IL" sz="2400" b="1" dirty="0">
                <a:latin typeface="+mn-lt"/>
                <a:cs typeface="+mn-cs"/>
              </a:rPr>
              <a:t>ָאוּ לָכֶם, </a:t>
            </a:r>
            <a:r>
              <a:rPr lang="he-IL" sz="2400" b="1" dirty="0" err="1">
                <a:latin typeface="+mn-lt"/>
                <a:cs typeface="+mn-cs"/>
              </a:rPr>
              <a:t>הֹ</a:t>
            </a:r>
            <a:r>
              <a:rPr lang="he-IL" sz="2400" b="1" dirty="0">
                <a:latin typeface="+mn-lt"/>
                <a:cs typeface="+mn-cs"/>
              </a:rPr>
              <a:t>ר הָהָר.  ח מֵהֹר הָהָר, </a:t>
            </a:r>
            <a:r>
              <a:rPr lang="he-IL" sz="2400" b="1" dirty="0" err="1">
                <a:latin typeface="+mn-lt"/>
                <a:cs typeface="+mn-cs"/>
              </a:rPr>
              <a:t>תְּת</a:t>
            </a:r>
            <a:r>
              <a:rPr lang="he-IL" sz="2400" b="1" dirty="0">
                <a:latin typeface="+mn-lt"/>
                <a:cs typeface="+mn-cs"/>
              </a:rPr>
              <a:t>ָאוּ לְבֹ</a:t>
            </a:r>
            <a:r>
              <a:rPr lang="he-IL" sz="2400" b="1" dirty="0" err="1">
                <a:latin typeface="+mn-lt"/>
                <a:cs typeface="+mn-cs"/>
              </a:rPr>
              <a:t>א </a:t>
            </a:r>
            <a:r>
              <a:rPr lang="he-IL" sz="2400" b="1" dirty="0">
                <a:latin typeface="+mn-lt"/>
                <a:cs typeface="+mn-cs"/>
              </a:rPr>
              <a:t>חֲמָת</a:t>
            </a:r>
            <a:r>
              <a:rPr lang="he-IL" sz="2400" b="1" dirty="0" err="1">
                <a:latin typeface="+mn-lt"/>
                <a:cs typeface="+mn-cs"/>
              </a:rPr>
              <a:t>; </a:t>
            </a:r>
            <a:r>
              <a:rPr lang="he-IL" sz="2400" b="1" dirty="0">
                <a:latin typeface="+mn-lt"/>
                <a:cs typeface="+mn-cs"/>
              </a:rPr>
              <a:t>וְהָי</a:t>
            </a:r>
            <a:r>
              <a:rPr lang="he-IL" sz="2400" b="1" dirty="0" err="1">
                <a:latin typeface="+mn-lt"/>
                <a:cs typeface="+mn-cs"/>
              </a:rPr>
              <a:t>וּ </a:t>
            </a:r>
            <a:r>
              <a:rPr lang="he-IL" sz="2400" b="1" dirty="0">
                <a:latin typeface="+mn-lt"/>
                <a:cs typeface="+mn-cs"/>
              </a:rPr>
              <a:t>תּוֹצְאֹת </a:t>
            </a:r>
            <a:r>
              <a:rPr lang="he-IL" sz="2400" b="1" dirty="0" err="1">
                <a:latin typeface="+mn-lt"/>
                <a:cs typeface="+mn-cs"/>
              </a:rPr>
              <a:t>הַגּ</a:t>
            </a:r>
            <a:r>
              <a:rPr lang="he-IL" sz="2400" b="1" dirty="0">
                <a:latin typeface="+mn-lt"/>
                <a:cs typeface="+mn-cs"/>
              </a:rPr>
              <a:t>ְבֻל, </a:t>
            </a:r>
            <a:r>
              <a:rPr lang="he-IL" sz="2400" b="1" dirty="0" err="1">
                <a:latin typeface="+mn-lt"/>
                <a:cs typeface="+mn-cs"/>
              </a:rPr>
              <a:t>צְדָ</a:t>
            </a:r>
            <a:r>
              <a:rPr lang="he-IL" sz="2400" b="1" dirty="0">
                <a:latin typeface="+mn-lt"/>
                <a:cs typeface="+mn-cs"/>
              </a:rPr>
              <a:t>דָה.  ט וְיָצָא הַגְּ</a:t>
            </a:r>
            <a:r>
              <a:rPr lang="he-IL" sz="2400" b="1" dirty="0" err="1">
                <a:latin typeface="+mn-lt"/>
                <a:cs typeface="+mn-cs"/>
              </a:rPr>
              <a:t>בֻל זִפְרֹנ</a:t>
            </a:r>
            <a:r>
              <a:rPr lang="he-IL" sz="2400" b="1" dirty="0">
                <a:latin typeface="+mn-lt"/>
                <a:cs typeface="+mn-cs"/>
              </a:rPr>
              <a:t>ָה, וְהָי</a:t>
            </a:r>
            <a:r>
              <a:rPr lang="he-IL" sz="2400" b="1" dirty="0" err="1">
                <a:latin typeface="+mn-lt"/>
                <a:cs typeface="+mn-cs"/>
              </a:rPr>
              <a:t>וּ תוֹצְאֹ</a:t>
            </a:r>
            <a:r>
              <a:rPr lang="he-IL" sz="2400" b="1" dirty="0">
                <a:latin typeface="+mn-lt"/>
                <a:cs typeface="+mn-cs"/>
              </a:rPr>
              <a:t>תָיו חֲצַר עֵינָן; </a:t>
            </a:r>
            <a:r>
              <a:rPr lang="he-IL" sz="2400" b="1" dirty="0" err="1">
                <a:latin typeface="+mn-lt"/>
                <a:cs typeface="+mn-cs"/>
              </a:rPr>
              <a:t>זֶ</a:t>
            </a:r>
            <a:r>
              <a:rPr lang="he-IL" sz="2400" b="1" dirty="0">
                <a:latin typeface="+mn-lt"/>
                <a:cs typeface="+mn-cs"/>
              </a:rPr>
              <a:t>ה-יִהְיֶה </a:t>
            </a:r>
            <a:r>
              <a:rPr lang="he-IL" sz="2400" b="1" dirty="0" err="1">
                <a:latin typeface="+mn-lt"/>
                <a:cs typeface="+mn-cs"/>
              </a:rPr>
              <a:t>לָכ</a:t>
            </a:r>
            <a:r>
              <a:rPr lang="he-IL" sz="2400" b="1" dirty="0">
                <a:latin typeface="+mn-lt"/>
                <a:cs typeface="+mn-cs"/>
              </a:rPr>
              <a:t>ֶם, גְּבוּל צָפוֹן. 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י </a:t>
            </a:r>
            <a:r>
              <a:rPr lang="he-IL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וְהִתְאַוִּי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תֶם לָכֶם</a:t>
            </a:r>
            <a:r>
              <a:rPr lang="he-IL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לִגְבו</a:t>
            </a:r>
            <a:r>
              <a:rPr lang="he-IL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ּל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קֵדְמָ</a:t>
            </a:r>
            <a:r>
              <a:rPr lang="he-IL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ה</a:t>
            </a:r>
            <a:r>
              <a:rPr lang="he-IL" sz="2400" b="1" dirty="0" err="1">
                <a:latin typeface="+mn-lt"/>
                <a:cs typeface="+mn-cs"/>
              </a:rPr>
              <a:t>, </a:t>
            </a:r>
            <a:r>
              <a:rPr lang="he-IL" sz="2400" b="1" dirty="0">
                <a:latin typeface="+mn-lt"/>
                <a:cs typeface="+mn-cs"/>
              </a:rPr>
              <a:t>מֵחֲצ</a:t>
            </a:r>
            <a:r>
              <a:rPr lang="he-IL" sz="2400" b="1" dirty="0" err="1">
                <a:latin typeface="+mn-lt"/>
                <a:cs typeface="+mn-cs"/>
              </a:rPr>
              <a:t>ַר </a:t>
            </a:r>
            <a:r>
              <a:rPr lang="he-IL" sz="2400" b="1" dirty="0">
                <a:latin typeface="+mn-lt"/>
                <a:cs typeface="+mn-cs"/>
              </a:rPr>
              <a:t>עֵינָן</a:t>
            </a:r>
            <a:r>
              <a:rPr lang="he-IL" sz="2400" b="1" dirty="0" err="1">
                <a:latin typeface="+mn-lt"/>
                <a:cs typeface="+mn-cs"/>
              </a:rPr>
              <a:t>, </a:t>
            </a:r>
            <a:r>
              <a:rPr lang="he-IL" sz="2400" b="1" dirty="0">
                <a:latin typeface="+mn-lt"/>
                <a:cs typeface="+mn-cs"/>
              </a:rPr>
              <a:t>שְׁפָמָה.  יא וְיָרַד הַגְּבֻל </a:t>
            </a:r>
            <a:r>
              <a:rPr lang="he-IL" sz="2400" b="1" dirty="0" err="1">
                <a:latin typeface="+mn-lt"/>
                <a:cs typeface="+mn-cs"/>
              </a:rPr>
              <a:t>מִשְּׁפָ</a:t>
            </a:r>
            <a:r>
              <a:rPr lang="he-IL" sz="2400" b="1" dirty="0">
                <a:latin typeface="+mn-lt"/>
                <a:cs typeface="+mn-cs"/>
              </a:rPr>
              <a:t>ם </a:t>
            </a:r>
            <a:r>
              <a:rPr lang="he-IL" sz="2400" b="1" dirty="0" err="1">
                <a:latin typeface="+mn-lt"/>
                <a:cs typeface="+mn-cs"/>
              </a:rPr>
              <a:t>הָרִב</a:t>
            </a:r>
            <a:r>
              <a:rPr lang="he-IL" sz="2400" b="1" dirty="0">
                <a:latin typeface="+mn-lt"/>
                <a:cs typeface="+mn-cs"/>
              </a:rPr>
              <a:t>ְלָה, מִקֶּדֶם </a:t>
            </a:r>
            <a:r>
              <a:rPr lang="he-IL" sz="2400" b="1" dirty="0" err="1">
                <a:latin typeface="+mn-lt"/>
                <a:cs typeface="+mn-cs"/>
              </a:rPr>
              <a:t>לָעָ</a:t>
            </a:r>
            <a:r>
              <a:rPr lang="he-IL" sz="2400" b="1" dirty="0">
                <a:latin typeface="+mn-lt"/>
                <a:cs typeface="+mn-cs"/>
              </a:rPr>
              <a:t>יִן; וְיָרַד הַגְּבֻל, </a:t>
            </a:r>
            <a:r>
              <a:rPr lang="he-IL" sz="2400" b="1" dirty="0" err="1">
                <a:latin typeface="+mn-lt"/>
                <a:cs typeface="+mn-cs"/>
              </a:rPr>
              <a:t>וּמָחָ</a:t>
            </a:r>
            <a:r>
              <a:rPr lang="he-IL" sz="2400" b="1" dirty="0">
                <a:latin typeface="+mn-lt"/>
                <a:cs typeface="+mn-cs"/>
              </a:rPr>
              <a:t>ה עַל-כֶּתֶף יָם-כִּנֶּרֶת </a:t>
            </a:r>
            <a:r>
              <a:rPr lang="he-IL" sz="2400" b="1" dirty="0" err="1">
                <a:latin typeface="+mn-lt"/>
                <a:cs typeface="+mn-cs"/>
              </a:rPr>
              <a:t>קֵדְ</a:t>
            </a:r>
            <a:r>
              <a:rPr lang="he-IL" sz="2400" b="1" dirty="0">
                <a:latin typeface="+mn-lt"/>
                <a:cs typeface="+mn-cs"/>
              </a:rPr>
              <a:t>מָה.  </a:t>
            </a:r>
            <a:r>
              <a:rPr lang="he-IL" sz="2400" b="1" dirty="0" err="1">
                <a:latin typeface="+mn-lt"/>
                <a:cs typeface="+mn-cs"/>
              </a:rPr>
              <a:t>יב</a:t>
            </a:r>
            <a:r>
              <a:rPr lang="he-IL" sz="2400" b="1" dirty="0">
                <a:latin typeface="+mn-lt"/>
                <a:cs typeface="+mn-cs"/>
              </a:rPr>
              <a:t> וְיָרַד הַגְּבוּל </a:t>
            </a:r>
            <a:r>
              <a:rPr lang="he-IL" sz="2400" b="1" dirty="0" err="1">
                <a:latin typeface="+mn-lt"/>
                <a:cs typeface="+mn-cs"/>
              </a:rPr>
              <a:t>הַיַּר</a:t>
            </a:r>
            <a:r>
              <a:rPr lang="he-IL" sz="2400" b="1" dirty="0">
                <a:latin typeface="+mn-lt"/>
                <a:cs typeface="+mn-cs"/>
              </a:rPr>
              <a:t>ְדֵּנָה, </a:t>
            </a:r>
            <a:r>
              <a:rPr lang="he-IL" sz="2400" b="1" dirty="0" err="1">
                <a:latin typeface="+mn-lt"/>
                <a:cs typeface="+mn-cs"/>
              </a:rPr>
              <a:t>וְהָ</a:t>
            </a:r>
            <a:r>
              <a:rPr lang="he-IL" sz="2400" b="1" dirty="0">
                <a:latin typeface="+mn-lt"/>
                <a:cs typeface="+mn-cs"/>
              </a:rPr>
              <a:t>יוּ </a:t>
            </a:r>
            <a:r>
              <a:rPr lang="he-IL" sz="2400" b="1" dirty="0" err="1">
                <a:latin typeface="+mn-lt"/>
                <a:cs typeface="+mn-cs"/>
              </a:rPr>
              <a:t>תוֹצְאֹ</a:t>
            </a:r>
            <a:r>
              <a:rPr lang="he-IL" sz="2400" b="1" dirty="0">
                <a:latin typeface="+mn-lt"/>
                <a:cs typeface="+mn-cs"/>
              </a:rPr>
              <a:t>תָיו יָם הַמֶּלַח; </a:t>
            </a:r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זֹא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 תִּהְיֶה </a:t>
            </a:r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לָכ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ֶם הָאָרֶץ </a:t>
            </a:r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לִגְבֻלֹתֶ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יהָ, סָבִיב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r>
              <a:rPr lang="he-IL" sz="2000" b="1" dirty="0">
                <a:latin typeface="+mn-lt"/>
                <a:cs typeface="+mn-cs"/>
              </a:rPr>
              <a:t> 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43250" y="214313"/>
            <a:ext cx="331152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e-IL" sz="2400" b="1" dirty="0">
                <a:latin typeface="+mn-lt"/>
                <a:cs typeface="+mn-cs"/>
              </a:rPr>
              <a:t>במדבר ל"ד</a:t>
            </a:r>
            <a:endParaRPr lang="en-US" sz="2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0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470025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ארץ ישראל </a:t>
            </a:r>
            <a:br>
              <a:rPr lang="he-IL" dirty="0" smtClean="0"/>
            </a:br>
            <a:r>
              <a:rPr lang="he-IL" dirty="0" smtClean="0"/>
              <a:t> המעמד הגיאופוליטי</a:t>
            </a:r>
            <a:endParaRPr lang="he-IL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0405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מעמדה הגיאופוליטי של א"י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מסביר מדוע לאורך ההיסטוריה האנושית חוותה הארץ,</a:t>
            </a:r>
            <a:r>
              <a: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גבולות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בלתי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יציבים, 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מלחמות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רבות, 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מעורבות גלויה וסמויה  בענייניה ובשטחה, של כל  מעצמה,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מאשור, בבל, מצרים, פרס, יוון, רומי ועוד עד למעצמות המאה ה-20-והמאה ה-21, בריטניה, צרפת, גרמניה, רוסיה, ברית המועצות ,ארצות הברית. (ההתעניינות בולטת גם בימים אלה ממש).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א"י ממוקמת בחיבור שבין יבשות חצי הכדור המזרחי ומהווה 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"גשר יבשתי"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ביניהן, וכמו כן מהווה 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"גשר אוקיינוסים "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בין האוקיינוס האטלנטי דרך הים התיכון לאוקיינוסים ההודי והשקט דרך מפרץ אילת (מעבר חלופי 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לנפט המזרח תיכוני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בקו צינור הנפט אילת אשקלון-</a:t>
            </a:r>
            <a:r>
              <a:rPr lang="he-I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קצא"א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היא מהווה גם 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צומת אווירי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בינלאומי.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חופו המזרחי של הים התיכון וא"י כחלק ממנו, מהווה המוצא </a:t>
            </a:r>
            <a:r>
              <a:rPr lang="he-IL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היחיד</a:t>
            </a:r>
            <a:r>
              <a:rPr 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של אסיה לימים והאוקיינוסים החמים </a:t>
            </a:r>
            <a:r>
              <a:rPr lang="he-IL" sz="2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-הים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התיכון והאוקיינוס האטלנטי. 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בימים אלה 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תעיד על כך, דבקותה העיקשת של רוסיה בנמלי סוריה, </a:t>
            </a:r>
            <a:r>
              <a:rPr lang="he-I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טרטוס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ולקטיקה</a:t>
            </a:r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1564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גבולות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4" b="4727"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0"/>
            <a:ext cx="2441575" cy="15700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/>
              <a:t>תחומי "הארץ הנשארת" והערים הכנעניות שלא נכבשו</a:t>
            </a:r>
            <a:endParaRPr lang="en-US" altLang="he-IL" sz="2400" b="1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0" b="2615"/>
          <a:stretch>
            <a:fillRect/>
          </a:stretch>
        </p:blipFill>
        <p:spPr bwMode="auto">
          <a:xfrm>
            <a:off x="4741863" y="0"/>
            <a:ext cx="440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572000" y="0"/>
            <a:ext cx="2441575" cy="8302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/>
              <a:t>גבולות "במדבר" ו"הארץ הנשארת"</a:t>
            </a:r>
            <a:endParaRPr lang="en-US" altLang="he-IL" sz="2400" b="1"/>
          </a:p>
        </p:txBody>
      </p:sp>
    </p:spTree>
    <p:extLst>
      <p:ext uri="{BB962C8B-B14F-4D97-AF65-F5344CB8AC3E}">
        <p14:creationId xmlns:p14="http://schemas.microsoft.com/office/powerpoint/2010/main" xmlns="" val="14039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1357313"/>
            <a:ext cx="7572375" cy="443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latin typeface="+mn-lt"/>
                <a:cs typeface="+mn-cs"/>
              </a:rPr>
              <a:t>וִיהוֹשֻׁעַ </a:t>
            </a:r>
            <a:r>
              <a:rPr lang="he-IL" sz="2400" b="1" dirty="0" err="1">
                <a:latin typeface="+mn-lt"/>
                <a:cs typeface="+mn-cs"/>
              </a:rPr>
              <a:t>זָק</a:t>
            </a:r>
            <a:r>
              <a:rPr lang="he-IL" sz="2400" b="1" dirty="0">
                <a:latin typeface="+mn-lt"/>
                <a:cs typeface="+mn-cs"/>
              </a:rPr>
              <a:t>ֵן, בָּא בַּיָּמִים; </a:t>
            </a:r>
            <a:r>
              <a:rPr lang="he-IL" sz="2400" b="1" dirty="0" err="1">
                <a:latin typeface="+mn-lt"/>
                <a:cs typeface="+mn-cs"/>
              </a:rPr>
              <a:t>וַיֹּ</a:t>
            </a:r>
            <a:r>
              <a:rPr lang="he-IL" sz="2400" b="1" dirty="0">
                <a:latin typeface="+mn-lt"/>
                <a:cs typeface="+mn-cs"/>
              </a:rPr>
              <a:t>אמֶר יְהוָה אֵלָיו, אַתּ</a:t>
            </a:r>
            <a:r>
              <a:rPr lang="he-IL" sz="2400" b="1" dirty="0" err="1">
                <a:latin typeface="+mn-lt"/>
                <a:cs typeface="+mn-cs"/>
              </a:rPr>
              <a:t>ָה </a:t>
            </a:r>
            <a:r>
              <a:rPr lang="he-IL" sz="2400" b="1" dirty="0">
                <a:latin typeface="+mn-lt"/>
                <a:cs typeface="+mn-cs"/>
              </a:rPr>
              <a:t>זָקַנְתָּה בָּא</a:t>
            </a:r>
            <a:r>
              <a:rPr lang="he-IL" sz="2400" b="1" dirty="0" err="1">
                <a:latin typeface="+mn-lt"/>
                <a:cs typeface="+mn-cs"/>
              </a:rPr>
              <a:t>תָ </a:t>
            </a:r>
            <a:r>
              <a:rPr lang="he-IL" sz="2400" b="1" dirty="0">
                <a:latin typeface="+mn-lt"/>
                <a:cs typeface="+mn-cs"/>
              </a:rPr>
              <a:t>בַיָּמִים, </a:t>
            </a: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וְהָאָרֶץ נִשְׁאֲרָה </a:t>
            </a:r>
            <a:r>
              <a:rPr lang="he-I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הַרְ</a:t>
            </a: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בֵּה-מְאֹד, לְרִשְׁתָּהּ.  ב זֹאת הָאָרֶ</a:t>
            </a:r>
            <a:r>
              <a:rPr lang="he-I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ץ, </a:t>
            </a: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הַנִּשְׁאָרֶת:</a:t>
            </a:r>
            <a:r>
              <a:rPr lang="he-IL" sz="2400" b="1" dirty="0">
                <a:latin typeface="+mn-lt"/>
                <a:cs typeface="+mn-cs"/>
              </a:rPr>
              <a:t>  כָּל-גְּלִילוֹת הַפְּלִשְׁתִּ</a:t>
            </a:r>
            <a:r>
              <a:rPr lang="he-IL" sz="2400" b="1" dirty="0" err="1">
                <a:latin typeface="+mn-lt"/>
                <a:cs typeface="+mn-cs"/>
              </a:rPr>
              <a:t>ים, </a:t>
            </a:r>
            <a:r>
              <a:rPr lang="he-IL" sz="2400" b="1" dirty="0">
                <a:latin typeface="+mn-lt"/>
                <a:cs typeface="+mn-cs"/>
              </a:rPr>
              <a:t>וְכָ</a:t>
            </a:r>
            <a:r>
              <a:rPr lang="he-IL" sz="2400" b="1" dirty="0" err="1">
                <a:latin typeface="+mn-lt"/>
                <a:cs typeface="+mn-cs"/>
              </a:rPr>
              <a:t>ל-הַגּ</a:t>
            </a:r>
            <a:r>
              <a:rPr lang="he-IL" sz="2400" b="1" dirty="0">
                <a:latin typeface="+mn-lt"/>
                <a:cs typeface="+mn-cs"/>
              </a:rPr>
              <a:t>ְשׁוּרִי.  ג מִן-הַשִּׁיחוֹר אֲשֶׁר </a:t>
            </a:r>
            <a:r>
              <a:rPr lang="he-IL" sz="2400" b="1" dirty="0" err="1">
                <a:latin typeface="+mn-lt"/>
                <a:cs typeface="+mn-cs"/>
              </a:rPr>
              <a:t>עַ</a:t>
            </a:r>
            <a:r>
              <a:rPr lang="he-IL" sz="2400" b="1" dirty="0">
                <a:latin typeface="+mn-lt"/>
                <a:cs typeface="+mn-cs"/>
              </a:rPr>
              <a:t>ל-פְּנֵי מִצְרַיִם, </a:t>
            </a:r>
            <a:r>
              <a:rPr lang="he-IL" sz="2400" b="1" dirty="0" err="1">
                <a:latin typeface="+mn-lt"/>
                <a:cs typeface="+mn-cs"/>
              </a:rPr>
              <a:t>וְע</a:t>
            </a:r>
            <a:r>
              <a:rPr lang="he-IL" sz="2400" b="1" dirty="0">
                <a:latin typeface="+mn-lt"/>
                <a:cs typeface="+mn-cs"/>
              </a:rPr>
              <a:t>ַד גְּבוּל עֶקְרוֹן צָפוֹנָה--לַכְּנַעֲנִי, תֵּחָשֵׁב; </a:t>
            </a:r>
            <a:r>
              <a:rPr lang="he-IL" sz="2400" b="1" dirty="0" err="1">
                <a:latin typeface="+mn-lt"/>
                <a:cs typeface="+mn-cs"/>
              </a:rPr>
              <a:t>חֲמֵ</a:t>
            </a:r>
            <a:r>
              <a:rPr lang="he-IL" sz="2400" b="1" dirty="0">
                <a:latin typeface="+mn-lt"/>
                <a:cs typeface="+mn-cs"/>
              </a:rPr>
              <a:t>שֶׁת סַרְנֵי פְלִשְׁתִּים, </a:t>
            </a:r>
            <a:r>
              <a:rPr lang="he-IL" sz="2400" b="1" dirty="0" err="1">
                <a:latin typeface="+mn-lt"/>
                <a:cs typeface="+mn-cs"/>
              </a:rPr>
              <a:t>הָעַזָּתִ</a:t>
            </a:r>
            <a:r>
              <a:rPr lang="he-IL" sz="2400" b="1" dirty="0">
                <a:latin typeface="+mn-lt"/>
                <a:cs typeface="+mn-cs"/>
              </a:rPr>
              <a:t>י </a:t>
            </a:r>
            <a:r>
              <a:rPr lang="he-IL" sz="2400" b="1" dirty="0" err="1">
                <a:latin typeface="+mn-lt"/>
                <a:cs typeface="+mn-cs"/>
              </a:rPr>
              <a:t>וְהָאַשׁ</a:t>
            </a:r>
            <a:r>
              <a:rPr lang="he-IL" sz="2400" b="1" dirty="0">
                <a:latin typeface="+mn-lt"/>
                <a:cs typeface="+mn-cs"/>
              </a:rPr>
              <a:t>ְדּוֹ</a:t>
            </a:r>
            <a:r>
              <a:rPr lang="he-IL" sz="2400" b="1" dirty="0" err="1">
                <a:latin typeface="+mn-lt"/>
                <a:cs typeface="+mn-cs"/>
              </a:rPr>
              <a:t>דִי הָאֶשְׁק</a:t>
            </a:r>
            <a:r>
              <a:rPr lang="he-IL" sz="2400" b="1" dirty="0">
                <a:latin typeface="+mn-lt"/>
                <a:cs typeface="+mn-cs"/>
              </a:rPr>
              <a:t>ְלוֹנִי </a:t>
            </a:r>
            <a:r>
              <a:rPr lang="he-IL" sz="2400" b="1" dirty="0" err="1">
                <a:latin typeface="+mn-lt"/>
                <a:cs typeface="+mn-cs"/>
              </a:rPr>
              <a:t>הַגִּת</a:t>
            </a:r>
            <a:r>
              <a:rPr lang="he-IL" sz="2400" b="1" dirty="0">
                <a:latin typeface="+mn-lt"/>
                <a:cs typeface="+mn-cs"/>
              </a:rPr>
              <a:t>ִּי</a:t>
            </a:r>
            <a:r>
              <a:rPr lang="he-IL" sz="2400" b="1" dirty="0" err="1">
                <a:latin typeface="+mn-lt"/>
                <a:cs typeface="+mn-cs"/>
              </a:rPr>
              <a:t>, </a:t>
            </a:r>
            <a:r>
              <a:rPr lang="he-IL" sz="2400" b="1" dirty="0">
                <a:latin typeface="+mn-lt"/>
                <a:cs typeface="+mn-cs"/>
              </a:rPr>
              <a:t>וְהָעֶקְרו</a:t>
            </a:r>
            <a:r>
              <a:rPr lang="he-IL" sz="2400" b="1" dirty="0" err="1">
                <a:latin typeface="+mn-lt"/>
                <a:cs typeface="+mn-cs"/>
              </a:rPr>
              <a:t>ֹנִי, וְהָעַ</a:t>
            </a:r>
            <a:r>
              <a:rPr lang="he-IL" sz="2400" b="1" dirty="0">
                <a:latin typeface="+mn-lt"/>
                <a:cs typeface="+mn-cs"/>
              </a:rPr>
              <a:t>וִּים.  ד מִתֵּימָן כָּל-אֶרֶץ הַכְּנַעֲנִי, </a:t>
            </a:r>
            <a:r>
              <a:rPr lang="he-IL" sz="2400" b="1" dirty="0" err="1">
                <a:latin typeface="+mn-lt"/>
                <a:cs typeface="+mn-cs"/>
              </a:rPr>
              <a:t>וּמְע</a:t>
            </a:r>
            <a:r>
              <a:rPr lang="he-IL" sz="2400" b="1" dirty="0">
                <a:latin typeface="+mn-lt"/>
                <a:cs typeface="+mn-cs"/>
              </a:rPr>
              <a:t>ָרָה אֲשֶׁר </a:t>
            </a:r>
            <a:r>
              <a:rPr lang="he-IL" sz="2400" b="1" dirty="0" err="1">
                <a:latin typeface="+mn-lt"/>
                <a:cs typeface="+mn-cs"/>
              </a:rPr>
              <a:t>לַצִּיד</a:t>
            </a:r>
            <a:r>
              <a:rPr lang="he-IL" sz="2400" b="1" dirty="0">
                <a:latin typeface="+mn-lt"/>
                <a:cs typeface="+mn-cs"/>
              </a:rPr>
              <a:t>ֹנִים--עַד-אֲפֵקָה:  עַד, גְּבו</a:t>
            </a:r>
            <a:r>
              <a:rPr lang="he-IL" sz="2400" b="1" dirty="0" err="1">
                <a:latin typeface="+mn-lt"/>
                <a:cs typeface="+mn-cs"/>
              </a:rPr>
              <a:t>ּל הָאֱמֹר</a:t>
            </a:r>
            <a:r>
              <a:rPr lang="he-IL" sz="2400" b="1" dirty="0">
                <a:latin typeface="+mn-lt"/>
                <a:cs typeface="+mn-cs"/>
              </a:rPr>
              <a:t>ִי.  ה וְהָאָרֶץ הַגִּבְלִי, וְכָל-הַלְּבָנוֹ</a:t>
            </a:r>
            <a:r>
              <a:rPr lang="he-IL" sz="2400" b="1" dirty="0" err="1">
                <a:latin typeface="+mn-lt"/>
                <a:cs typeface="+mn-cs"/>
              </a:rPr>
              <a:t>ן </a:t>
            </a:r>
            <a:r>
              <a:rPr lang="he-IL" sz="2400" b="1" dirty="0">
                <a:latin typeface="+mn-lt"/>
                <a:cs typeface="+mn-cs"/>
              </a:rPr>
              <a:t>מִזְר</a:t>
            </a:r>
            <a:r>
              <a:rPr lang="he-IL" sz="2400" b="1" dirty="0" err="1">
                <a:latin typeface="+mn-lt"/>
                <a:cs typeface="+mn-cs"/>
              </a:rPr>
              <a:t>ַח </a:t>
            </a:r>
            <a:r>
              <a:rPr lang="he-IL" sz="2400" b="1" dirty="0">
                <a:latin typeface="+mn-lt"/>
                <a:cs typeface="+mn-cs"/>
              </a:rPr>
              <a:t>הַשֶּׁמֶשׁ, מִבַּעַל </a:t>
            </a:r>
            <a:r>
              <a:rPr lang="he-IL" sz="2400" b="1" dirty="0" err="1">
                <a:latin typeface="+mn-lt"/>
                <a:cs typeface="+mn-cs"/>
              </a:rPr>
              <a:t>גּ</a:t>
            </a:r>
            <a:r>
              <a:rPr lang="he-IL" sz="2400" b="1" dirty="0">
                <a:latin typeface="+mn-lt"/>
                <a:cs typeface="+mn-cs"/>
              </a:rPr>
              <a:t>ָד, תַּחַת </a:t>
            </a:r>
            <a:r>
              <a:rPr lang="he-IL" sz="2400" b="1" dirty="0" err="1">
                <a:latin typeface="+mn-lt"/>
                <a:cs typeface="+mn-cs"/>
              </a:rPr>
              <a:t>הַ</a:t>
            </a:r>
            <a:r>
              <a:rPr lang="he-IL" sz="2400" b="1" dirty="0">
                <a:latin typeface="+mn-lt"/>
                <a:cs typeface="+mn-cs"/>
              </a:rPr>
              <a:t>ר-חֶרְמוֹן--עַד, </a:t>
            </a:r>
            <a:r>
              <a:rPr lang="he-IL" sz="2400" b="1" dirty="0" err="1">
                <a:latin typeface="+mn-lt"/>
                <a:cs typeface="+mn-cs"/>
              </a:rPr>
              <a:t>לְבו</a:t>
            </a:r>
            <a:r>
              <a:rPr lang="he-IL" sz="2400" b="1" dirty="0">
                <a:latin typeface="+mn-lt"/>
                <a:cs typeface="+mn-cs"/>
              </a:rPr>
              <a:t>ֹא חֲמָת. 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latin typeface="+mn-lt"/>
                <a:cs typeface="+mn-cs"/>
              </a:rPr>
              <a:t>ו כָּל-יֹשְׁבֵי הָהָר </a:t>
            </a:r>
            <a:r>
              <a:rPr lang="he-IL" sz="2400" b="1" dirty="0" err="1">
                <a:latin typeface="+mn-lt"/>
                <a:cs typeface="+mn-cs"/>
              </a:rPr>
              <a:t>מִ</a:t>
            </a:r>
            <a:r>
              <a:rPr lang="he-IL" sz="2400" b="1" dirty="0">
                <a:latin typeface="+mn-lt"/>
                <a:cs typeface="+mn-cs"/>
              </a:rPr>
              <a:t>ן-הַלְּבָנוֹן עַד-מִשְׂרְפֹת מַיִם, </a:t>
            </a:r>
            <a:r>
              <a:rPr lang="he-IL" sz="2400" b="1" dirty="0" err="1">
                <a:latin typeface="+mn-lt"/>
                <a:cs typeface="+mn-cs"/>
              </a:rPr>
              <a:t>כּ</a:t>
            </a:r>
            <a:r>
              <a:rPr lang="he-IL" sz="2400" b="1" dirty="0">
                <a:latin typeface="+mn-lt"/>
                <a:cs typeface="+mn-cs"/>
              </a:rPr>
              <a:t>ָל</a:t>
            </a:r>
            <a:r>
              <a:rPr lang="he-IL" sz="2400" b="1" dirty="0" err="1">
                <a:latin typeface="+mn-lt"/>
                <a:cs typeface="+mn-cs"/>
              </a:rPr>
              <a:t>-צִידֹ</a:t>
            </a:r>
            <a:r>
              <a:rPr lang="he-IL" sz="2400" b="1" dirty="0">
                <a:latin typeface="+mn-lt"/>
                <a:cs typeface="+mn-cs"/>
              </a:rPr>
              <a:t>נִים--אָנֹכִי אוֹרִישֵׁם, </a:t>
            </a:r>
            <a:r>
              <a:rPr lang="he-IL" sz="2400" b="1" dirty="0" err="1">
                <a:latin typeface="+mn-lt"/>
                <a:cs typeface="+mn-cs"/>
              </a:rPr>
              <a:t>מִפּ</a:t>
            </a:r>
            <a:r>
              <a:rPr lang="he-IL" sz="2400" b="1" dirty="0">
                <a:latin typeface="+mn-lt"/>
                <a:cs typeface="+mn-cs"/>
              </a:rPr>
              <a:t>ְנֵ</a:t>
            </a:r>
            <a:r>
              <a:rPr lang="he-IL" sz="2400" b="1" dirty="0" err="1">
                <a:latin typeface="+mn-lt"/>
                <a:cs typeface="+mn-cs"/>
              </a:rPr>
              <a:t>י </a:t>
            </a:r>
            <a:r>
              <a:rPr lang="he-IL" sz="2400" b="1" dirty="0">
                <a:latin typeface="+mn-lt"/>
                <a:cs typeface="+mn-cs"/>
              </a:rPr>
              <a:t>בְּנֵי יִשְׂרָאֵל: .  {פ}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ם.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375" y="571500"/>
            <a:ext cx="3286125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יהושע י"ג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1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גבולות נחלות  השבטים מטח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170362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3438" y="12700"/>
            <a:ext cx="4357687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חלוקת ארץ-ישראל לנחלות השבטים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יהושע י"ג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7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תמונה:12 staemme israels heb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438" y="0"/>
            <a:ext cx="399256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גבולות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-12700"/>
            <a:ext cx="43910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00563" y="6273800"/>
            <a:ext cx="46434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e-IL" altLang="he-IL" b="1"/>
              <a:t>גבולות נחלות השבטים</a:t>
            </a:r>
            <a:endParaRPr lang="en-US" altLang="he-IL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01000" y="285750"/>
            <a:ext cx="10001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/>
              <a:t>חלוקה</a:t>
            </a:r>
            <a:endParaRPr lang="en-US" altLang="he-IL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428625"/>
            <a:ext cx="1000125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/>
              <a:t>התנחלות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/>
              <a:t>שבטי ישראל המאה ה-12 לפנה"ס</a:t>
            </a:r>
            <a:endParaRPr lang="en-US" altLang="he-IL" sz="1800"/>
          </a:p>
        </p:txBody>
      </p:sp>
      <p:sp>
        <p:nvSpPr>
          <p:cNvPr id="7" name="Rectangle 6"/>
          <p:cNvSpPr/>
          <p:nvPr/>
        </p:nvSpPr>
        <p:spPr>
          <a:xfrm rot="19350087">
            <a:off x="2897188" y="4264025"/>
            <a:ext cx="566737" cy="28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9350087">
            <a:off x="2813050" y="3429000"/>
            <a:ext cx="566738" cy="282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5938" y="3429000"/>
            <a:ext cx="566737" cy="28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14500" y="4500563"/>
            <a:ext cx="566738" cy="280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7250" y="5357813"/>
            <a:ext cx="852488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416721">
            <a:off x="2000250" y="3929063"/>
            <a:ext cx="566738" cy="280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28750" y="2643188"/>
            <a:ext cx="1781175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1688" y="1571625"/>
            <a:ext cx="566737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19763691">
            <a:off x="2357438" y="1714500"/>
            <a:ext cx="566737" cy="280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86063" y="500063"/>
            <a:ext cx="566737" cy="28098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8346043">
            <a:off x="1996282" y="1099344"/>
            <a:ext cx="566737" cy="282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8346043">
            <a:off x="2282032" y="1170781"/>
            <a:ext cx="566738" cy="282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8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1785938"/>
            <a:ext cx="7643813" cy="3108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latin typeface="+mn-lt"/>
                <a:cs typeface="+mn-cs"/>
              </a:rPr>
              <a:t>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יג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וַיְ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צַו מֹשֶׁה,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אֶ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ת-בְּנֵי יִשְׂר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ָאֵל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לֵאמ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ֹר:  זֹאת הָאָרֶץ,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אֲש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ֶׁר תִּתְנַחֲלוּ אֹתָהּ בְּגוֹרָל,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אֲש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ֶׁר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צִו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ָּה יְהוָה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לָתֵ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לְתִשְׁעַת </a:t>
            </a:r>
            <a:r>
              <a:rPr lang="he-I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הַמַּטּו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ֹת וַחֲצִי הַמַּטֶּה.  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יד כִּי לָקְחוּ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מַט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ֵּ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ה 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בְנֵי הָראוּבֵנִי,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לְבֵית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אֲבֹ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תָם, וּמַטֵּה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בְנ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ֵי-הַגָּדִי,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לְבֵית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אֲבֹ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תָם; וַחֲצִי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מַט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ֵּ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ה 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מְנַשֶּׁה,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לָקְחו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ּ נַחֲלָתָם. 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טו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שְׁנֵי הַמַּטּוֹת,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וַחֲ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צִי הַמַּטֶּה: 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לָקְחו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ּ נַחֲלָתָם,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מֵעֵ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בֶר לְיַרְדֵּן </a:t>
            </a:r>
            <a:r>
              <a:rPr lang="he-IL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יְרֵחו</a:t>
            </a:r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ֹ--קֵדְמָה מִזְרָחָה. 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{פ}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8" y="428625"/>
            <a:ext cx="2500312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במדבר ל"ד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4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785813"/>
            <a:ext cx="7786688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+mn-lt"/>
                <a:cs typeface="+mn-cs"/>
              </a:rPr>
              <a:t>רַק הַפִּ</a:t>
            </a:r>
            <a:r>
              <a:rPr lang="he-IL" dirty="0" err="1">
                <a:latin typeface="+mn-lt"/>
                <a:cs typeface="+mn-cs"/>
              </a:rPr>
              <a:t>לֶהָ </a:t>
            </a:r>
            <a:r>
              <a:rPr lang="he-IL" dirty="0">
                <a:latin typeface="+mn-lt"/>
                <a:cs typeface="+mn-cs"/>
              </a:rPr>
              <a:t>לְיִשְׂרָאֵל, </a:t>
            </a:r>
            <a:r>
              <a:rPr lang="he-IL" dirty="0" err="1">
                <a:latin typeface="+mn-lt"/>
                <a:cs typeface="+mn-cs"/>
              </a:rPr>
              <a:t>בְּנַ</a:t>
            </a:r>
            <a:r>
              <a:rPr lang="he-IL" dirty="0">
                <a:latin typeface="+mn-lt"/>
                <a:cs typeface="+mn-cs"/>
              </a:rPr>
              <a:t>חֲלָה</a:t>
            </a:r>
            <a:r>
              <a:rPr lang="he-IL" dirty="0" err="1">
                <a:latin typeface="+mn-lt"/>
                <a:cs typeface="+mn-cs"/>
              </a:rPr>
              <a:t>, </a:t>
            </a:r>
            <a:r>
              <a:rPr lang="he-IL" dirty="0">
                <a:latin typeface="+mn-lt"/>
                <a:cs typeface="+mn-cs"/>
              </a:rPr>
              <a:t>כַּאֲש</a:t>
            </a:r>
            <a:r>
              <a:rPr lang="he-IL" dirty="0" err="1">
                <a:latin typeface="+mn-lt"/>
                <a:cs typeface="+mn-cs"/>
              </a:rPr>
              <a:t>ֶׁר, צִוִּיתִי</a:t>
            </a:r>
            <a:r>
              <a:rPr lang="he-IL" dirty="0">
                <a:latin typeface="+mn-lt"/>
                <a:cs typeface="+mn-cs"/>
              </a:rPr>
              <a:t>ךָ.  </a:t>
            </a:r>
            <a:r>
              <a:rPr lang="he-IL" b="1" dirty="0">
                <a:latin typeface="+mn-lt"/>
                <a:cs typeface="+mn-cs"/>
              </a:rPr>
              <a:t>ז</a:t>
            </a:r>
            <a:r>
              <a:rPr lang="he-IL" dirty="0">
                <a:latin typeface="+mn-lt"/>
                <a:cs typeface="+mn-cs"/>
              </a:rPr>
              <a:t> </a:t>
            </a:r>
            <a:r>
              <a:rPr lang="he-IL" b="1" dirty="0">
                <a:solidFill>
                  <a:srgbClr val="FF0000"/>
                </a:solidFill>
                <a:latin typeface="+mn-lt"/>
                <a:cs typeface="+mn-cs"/>
              </a:rPr>
              <a:t>וְעַתָּה, </a:t>
            </a:r>
            <a:r>
              <a:rPr lang="he-IL" b="1" dirty="0" err="1">
                <a:solidFill>
                  <a:srgbClr val="FF0000"/>
                </a:solidFill>
                <a:latin typeface="+mn-lt"/>
                <a:cs typeface="+mn-cs"/>
              </a:rPr>
              <a:t>חַל</a:t>
            </a:r>
            <a:r>
              <a:rPr lang="he-IL" b="1" dirty="0">
                <a:solidFill>
                  <a:srgbClr val="FF0000"/>
                </a:solidFill>
                <a:latin typeface="+mn-lt"/>
                <a:cs typeface="+mn-cs"/>
              </a:rPr>
              <a:t>ֵּק </a:t>
            </a:r>
            <a:r>
              <a:rPr lang="he-IL" b="1" dirty="0" err="1">
                <a:solidFill>
                  <a:srgbClr val="FF0000"/>
                </a:solidFill>
                <a:latin typeface="+mn-lt"/>
                <a:cs typeface="+mn-cs"/>
              </a:rPr>
              <a:t>אֶ</a:t>
            </a:r>
            <a:r>
              <a:rPr lang="he-IL" b="1" dirty="0">
                <a:solidFill>
                  <a:srgbClr val="FF0000"/>
                </a:solidFill>
                <a:latin typeface="+mn-lt"/>
                <a:cs typeface="+mn-cs"/>
              </a:rPr>
              <a:t>ת-הָאָר</a:t>
            </a:r>
            <a:r>
              <a:rPr lang="he-IL" b="1" dirty="0" err="1">
                <a:solidFill>
                  <a:srgbClr val="FF0000"/>
                </a:solidFill>
                <a:latin typeface="+mn-lt"/>
                <a:cs typeface="+mn-cs"/>
              </a:rPr>
              <a:t>ֶץ </a:t>
            </a:r>
            <a:r>
              <a:rPr lang="he-IL" b="1" dirty="0">
                <a:solidFill>
                  <a:srgbClr val="FF0000"/>
                </a:solidFill>
                <a:latin typeface="+mn-lt"/>
                <a:cs typeface="+mn-cs"/>
              </a:rPr>
              <a:t>הַזֹּאת בְּנַחֲלָה--לְתִשְׁעַ</a:t>
            </a:r>
            <a:r>
              <a:rPr lang="he-IL" b="1" dirty="0" err="1">
                <a:solidFill>
                  <a:srgbClr val="FF0000"/>
                </a:solidFill>
                <a:latin typeface="+mn-lt"/>
                <a:cs typeface="+mn-cs"/>
              </a:rPr>
              <a:t>ת </a:t>
            </a:r>
            <a:r>
              <a:rPr lang="he-IL" b="1" dirty="0">
                <a:solidFill>
                  <a:srgbClr val="FF0000"/>
                </a:solidFill>
                <a:latin typeface="+mn-lt"/>
                <a:cs typeface="+mn-cs"/>
              </a:rPr>
              <a:t>הַשְּׁבָטִים; </a:t>
            </a:r>
            <a:r>
              <a:rPr lang="he-IL" b="1" dirty="0" err="1">
                <a:solidFill>
                  <a:srgbClr val="FF0000"/>
                </a:solidFill>
                <a:latin typeface="+mn-lt"/>
                <a:cs typeface="+mn-cs"/>
              </a:rPr>
              <a:t>וַחֲ</a:t>
            </a:r>
            <a:r>
              <a:rPr lang="he-IL" b="1" dirty="0">
                <a:solidFill>
                  <a:srgbClr val="FF0000"/>
                </a:solidFill>
                <a:latin typeface="+mn-lt"/>
                <a:cs typeface="+mn-cs"/>
              </a:rPr>
              <a:t>צִי, הַשּׁ</a:t>
            </a:r>
            <a:r>
              <a:rPr lang="he-IL" b="1" dirty="0" err="1">
                <a:solidFill>
                  <a:srgbClr val="FF0000"/>
                </a:solidFill>
                <a:latin typeface="+mn-lt"/>
                <a:cs typeface="+mn-cs"/>
              </a:rPr>
              <a:t>ֵבֶט הַמְנ</a:t>
            </a:r>
            <a:r>
              <a:rPr lang="he-IL" b="1" dirty="0">
                <a:solidFill>
                  <a:srgbClr val="FF0000"/>
                </a:solidFill>
                <a:latin typeface="+mn-lt"/>
                <a:cs typeface="+mn-cs"/>
              </a:rPr>
              <a:t>ַשֶּׁה.</a:t>
            </a:r>
            <a:r>
              <a:rPr lang="he-I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 ח עִמּו</a:t>
            </a:r>
            <a:r>
              <a:rPr lang="he-IL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ֹ, </a:t>
            </a:r>
            <a:r>
              <a:rPr lang="he-I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הָראוּבֵנִי וְהַגָּדִי, </a:t>
            </a:r>
            <a:r>
              <a:rPr lang="he-IL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לָקְחו</a:t>
            </a:r>
            <a:r>
              <a:rPr lang="he-I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ּ, נַחֲלָתָם--אֲשֶׁר נָתַן לָהֶם מֹשֶׁה, בְּעֵבֶר הַיַּרְדֵּן </a:t>
            </a:r>
            <a:r>
              <a:rPr lang="he-IL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מִזְרָח</a:t>
            </a:r>
            <a:r>
              <a:rPr lang="he-I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ָה, כַּאֲשֶׁר נָתַן לָהֶם, מֹשֶׁה </a:t>
            </a:r>
            <a:r>
              <a:rPr lang="he-IL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עֶב</a:t>
            </a:r>
            <a:r>
              <a:rPr lang="he-I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ֶד יְהוָה</a:t>
            </a:r>
            <a:r>
              <a:rPr lang="he-IL" dirty="0">
                <a:latin typeface="+mn-lt"/>
                <a:cs typeface="+mn-cs"/>
              </a:rPr>
              <a:t>.  </a:t>
            </a:r>
            <a:r>
              <a:rPr lang="he-IL" b="1" dirty="0">
                <a:latin typeface="+mn-lt"/>
                <a:cs typeface="+mn-cs"/>
              </a:rPr>
              <a:t>ט</a:t>
            </a:r>
            <a:r>
              <a:rPr lang="he-IL" dirty="0">
                <a:latin typeface="+mn-lt"/>
                <a:cs typeface="+mn-cs"/>
              </a:rPr>
              <a:t> מֵעֲרוֹעֵר </a:t>
            </a:r>
            <a:r>
              <a:rPr lang="he-IL" dirty="0" err="1">
                <a:latin typeface="+mn-lt"/>
                <a:cs typeface="+mn-cs"/>
              </a:rPr>
              <a:t>אֲש</a:t>
            </a:r>
            <a:r>
              <a:rPr lang="he-IL" dirty="0">
                <a:latin typeface="+mn-lt"/>
                <a:cs typeface="+mn-cs"/>
              </a:rPr>
              <a:t>ֶׁר </a:t>
            </a:r>
            <a:r>
              <a:rPr lang="he-IL" dirty="0" err="1">
                <a:latin typeface="+mn-lt"/>
                <a:cs typeface="+mn-cs"/>
              </a:rPr>
              <a:t>עַ</a:t>
            </a:r>
            <a:r>
              <a:rPr lang="he-IL" dirty="0">
                <a:latin typeface="+mn-lt"/>
                <a:cs typeface="+mn-cs"/>
              </a:rPr>
              <a:t>ל-שְׂפַת-נַחַל </a:t>
            </a:r>
            <a:r>
              <a:rPr lang="he-IL" dirty="0" err="1">
                <a:latin typeface="+mn-lt"/>
                <a:cs typeface="+mn-cs"/>
              </a:rPr>
              <a:t>אַרְנוֹ</a:t>
            </a:r>
            <a:r>
              <a:rPr lang="he-IL" dirty="0">
                <a:latin typeface="+mn-lt"/>
                <a:cs typeface="+mn-cs"/>
              </a:rPr>
              <a:t>ן וְהָעִיר </a:t>
            </a:r>
            <a:r>
              <a:rPr lang="he-IL" dirty="0" err="1">
                <a:latin typeface="+mn-lt"/>
                <a:cs typeface="+mn-cs"/>
              </a:rPr>
              <a:t>אֲש</a:t>
            </a:r>
            <a:r>
              <a:rPr lang="he-IL" dirty="0">
                <a:latin typeface="+mn-lt"/>
                <a:cs typeface="+mn-cs"/>
              </a:rPr>
              <a:t>ֶׁר בְּתוֹךְ-הַנַּח</a:t>
            </a:r>
            <a:r>
              <a:rPr lang="he-IL" dirty="0" err="1">
                <a:latin typeface="+mn-lt"/>
                <a:cs typeface="+mn-cs"/>
              </a:rPr>
              <a:t>ַל, </a:t>
            </a:r>
            <a:r>
              <a:rPr lang="he-IL" dirty="0">
                <a:latin typeface="+mn-lt"/>
                <a:cs typeface="+mn-cs"/>
              </a:rPr>
              <a:t>וְכָל-הַמּ</a:t>
            </a:r>
            <a:r>
              <a:rPr lang="he-IL" dirty="0" err="1">
                <a:latin typeface="+mn-lt"/>
                <a:cs typeface="+mn-cs"/>
              </a:rPr>
              <a:t>ִישֹׁ</a:t>
            </a:r>
            <a:r>
              <a:rPr lang="he-IL" dirty="0">
                <a:latin typeface="+mn-lt"/>
                <a:cs typeface="+mn-cs"/>
              </a:rPr>
              <a:t>ר </a:t>
            </a:r>
            <a:r>
              <a:rPr lang="he-IL" dirty="0" err="1">
                <a:latin typeface="+mn-lt"/>
                <a:cs typeface="+mn-cs"/>
              </a:rPr>
              <a:t>מֵידְ</a:t>
            </a:r>
            <a:r>
              <a:rPr lang="he-IL" dirty="0">
                <a:latin typeface="+mn-lt"/>
                <a:cs typeface="+mn-cs"/>
              </a:rPr>
              <a:t>בָא--עַ</a:t>
            </a:r>
            <a:r>
              <a:rPr lang="he-IL" dirty="0" err="1">
                <a:latin typeface="+mn-lt"/>
                <a:cs typeface="+mn-cs"/>
              </a:rPr>
              <a:t>ד-דִּיבוֹ</a:t>
            </a:r>
            <a:r>
              <a:rPr lang="he-IL" dirty="0">
                <a:latin typeface="+mn-lt"/>
                <a:cs typeface="+mn-cs"/>
              </a:rPr>
              <a:t>ן.  </a:t>
            </a:r>
            <a:r>
              <a:rPr lang="he-IL" b="1" dirty="0">
                <a:latin typeface="+mn-lt"/>
                <a:cs typeface="+mn-cs"/>
              </a:rPr>
              <a:t>י</a:t>
            </a:r>
            <a:r>
              <a:rPr lang="he-IL" dirty="0">
                <a:latin typeface="+mn-lt"/>
                <a:cs typeface="+mn-cs"/>
              </a:rPr>
              <a:t> וְכֹל, עָרֵי </a:t>
            </a:r>
            <a:r>
              <a:rPr lang="he-IL" dirty="0" err="1">
                <a:latin typeface="+mn-lt"/>
                <a:cs typeface="+mn-cs"/>
              </a:rPr>
              <a:t>סִיחו</a:t>
            </a:r>
            <a:r>
              <a:rPr lang="he-IL" dirty="0">
                <a:latin typeface="+mn-lt"/>
                <a:cs typeface="+mn-cs"/>
              </a:rPr>
              <a:t>ֹן מֶלֶ</a:t>
            </a:r>
            <a:r>
              <a:rPr lang="he-IL" dirty="0" err="1">
                <a:latin typeface="+mn-lt"/>
                <a:cs typeface="+mn-cs"/>
              </a:rPr>
              <a:t>ךְ הָאֱמֹר</a:t>
            </a:r>
            <a:r>
              <a:rPr lang="he-IL" dirty="0">
                <a:latin typeface="+mn-lt"/>
                <a:cs typeface="+mn-cs"/>
              </a:rPr>
              <a:t>ִי, אֲשֶׁר </a:t>
            </a:r>
            <a:r>
              <a:rPr lang="he-IL" dirty="0" err="1">
                <a:latin typeface="+mn-lt"/>
                <a:cs typeface="+mn-cs"/>
              </a:rPr>
              <a:t>מָל</a:t>
            </a:r>
            <a:r>
              <a:rPr lang="he-IL" dirty="0">
                <a:latin typeface="+mn-lt"/>
                <a:cs typeface="+mn-cs"/>
              </a:rPr>
              <a:t>ַךְ</a:t>
            </a:r>
            <a:r>
              <a:rPr lang="he-IL" dirty="0" err="1">
                <a:latin typeface="+mn-lt"/>
                <a:cs typeface="+mn-cs"/>
              </a:rPr>
              <a:t>, </a:t>
            </a:r>
            <a:r>
              <a:rPr lang="he-IL" dirty="0">
                <a:latin typeface="+mn-lt"/>
                <a:cs typeface="+mn-cs"/>
              </a:rPr>
              <a:t>בְּחֶשְׁבּוֹן--עַד-גְּבוּל, בְּנֵי עַמּוֹן.  </a:t>
            </a:r>
            <a:r>
              <a:rPr lang="he-IL" b="1" dirty="0">
                <a:latin typeface="+mn-lt"/>
                <a:cs typeface="+mn-cs"/>
              </a:rPr>
              <a:t>יא</a:t>
            </a:r>
            <a:r>
              <a:rPr lang="he-IL" dirty="0">
                <a:latin typeface="+mn-lt"/>
                <a:cs typeface="+mn-cs"/>
              </a:rPr>
              <a:t> וְהַגִּלְעָד </a:t>
            </a:r>
            <a:r>
              <a:rPr lang="he-IL" dirty="0" err="1">
                <a:latin typeface="+mn-lt"/>
                <a:cs typeface="+mn-cs"/>
              </a:rPr>
              <a:t>וּגְבוּ</a:t>
            </a:r>
            <a:r>
              <a:rPr lang="he-IL" dirty="0">
                <a:latin typeface="+mn-lt"/>
                <a:cs typeface="+mn-cs"/>
              </a:rPr>
              <a:t>ל </a:t>
            </a:r>
            <a:r>
              <a:rPr lang="he-IL" dirty="0" err="1">
                <a:latin typeface="+mn-lt"/>
                <a:cs typeface="+mn-cs"/>
              </a:rPr>
              <a:t>הַגְּשׁוּרִ</a:t>
            </a:r>
            <a:r>
              <a:rPr lang="he-IL" dirty="0">
                <a:latin typeface="+mn-lt"/>
                <a:cs typeface="+mn-cs"/>
              </a:rPr>
              <a:t>י </a:t>
            </a:r>
            <a:r>
              <a:rPr lang="he-IL" dirty="0" err="1">
                <a:latin typeface="+mn-lt"/>
                <a:cs typeface="+mn-cs"/>
              </a:rPr>
              <a:t>וְהַמַּעֲכָתִ</a:t>
            </a:r>
            <a:r>
              <a:rPr lang="he-IL" dirty="0">
                <a:latin typeface="+mn-lt"/>
                <a:cs typeface="+mn-cs"/>
              </a:rPr>
              <a:t>י, וְכֹל </a:t>
            </a:r>
            <a:r>
              <a:rPr lang="he-IL" dirty="0" err="1">
                <a:latin typeface="+mn-lt"/>
                <a:cs typeface="+mn-cs"/>
              </a:rPr>
              <a:t>הַ</a:t>
            </a:r>
            <a:r>
              <a:rPr lang="he-IL" dirty="0">
                <a:latin typeface="+mn-lt"/>
                <a:cs typeface="+mn-cs"/>
              </a:rPr>
              <a:t>ר חֶרְמוֹן </a:t>
            </a:r>
            <a:r>
              <a:rPr lang="he-IL" dirty="0" err="1">
                <a:latin typeface="+mn-lt"/>
                <a:cs typeface="+mn-cs"/>
              </a:rPr>
              <a:t>וְכ</a:t>
            </a:r>
            <a:r>
              <a:rPr lang="he-IL" dirty="0">
                <a:latin typeface="+mn-lt"/>
                <a:cs typeface="+mn-cs"/>
              </a:rPr>
              <a:t>ָל-הַבָּשָׁ</a:t>
            </a:r>
            <a:r>
              <a:rPr lang="he-IL" dirty="0" err="1">
                <a:latin typeface="+mn-lt"/>
                <a:cs typeface="+mn-cs"/>
              </a:rPr>
              <a:t>ן--ע</a:t>
            </a:r>
            <a:r>
              <a:rPr lang="he-IL" dirty="0">
                <a:latin typeface="+mn-lt"/>
                <a:cs typeface="+mn-cs"/>
              </a:rPr>
              <a:t>ַד</a:t>
            </a:r>
            <a:r>
              <a:rPr lang="he-IL" dirty="0" err="1">
                <a:latin typeface="+mn-lt"/>
                <a:cs typeface="+mn-cs"/>
              </a:rPr>
              <a:t>-סַל</a:t>
            </a:r>
            <a:r>
              <a:rPr lang="he-IL" dirty="0">
                <a:latin typeface="+mn-lt"/>
                <a:cs typeface="+mn-cs"/>
              </a:rPr>
              <a:t>ְכָה.  </a:t>
            </a:r>
            <a:r>
              <a:rPr lang="he-IL" b="1" dirty="0" err="1">
                <a:latin typeface="+mn-lt"/>
                <a:cs typeface="+mn-cs"/>
              </a:rPr>
              <a:t>יב</a:t>
            </a:r>
            <a:r>
              <a:rPr lang="he-IL" dirty="0">
                <a:latin typeface="+mn-lt"/>
                <a:cs typeface="+mn-cs"/>
              </a:rPr>
              <a:t> כָּל-מַמְלְכוּ</a:t>
            </a:r>
            <a:r>
              <a:rPr lang="he-IL" dirty="0" err="1">
                <a:latin typeface="+mn-lt"/>
                <a:cs typeface="+mn-cs"/>
              </a:rPr>
              <a:t>ת </a:t>
            </a:r>
            <a:r>
              <a:rPr lang="he-IL" dirty="0">
                <a:latin typeface="+mn-lt"/>
                <a:cs typeface="+mn-cs"/>
              </a:rPr>
              <a:t>עוֹג בַּבָּשָׁן, אֲשֶׁר-מ</a:t>
            </a:r>
            <a:r>
              <a:rPr lang="he-IL" dirty="0" err="1">
                <a:latin typeface="+mn-lt"/>
                <a:cs typeface="+mn-cs"/>
              </a:rPr>
              <a:t>ָלַךְ </a:t>
            </a:r>
            <a:r>
              <a:rPr lang="he-IL" dirty="0">
                <a:latin typeface="+mn-lt"/>
                <a:cs typeface="+mn-cs"/>
              </a:rPr>
              <a:t>בְּעַשְׁתָּרוֹת </a:t>
            </a:r>
            <a:r>
              <a:rPr lang="he-IL" dirty="0" err="1">
                <a:latin typeface="+mn-lt"/>
                <a:cs typeface="+mn-cs"/>
              </a:rPr>
              <a:t>וּבְאֶד</a:t>
            </a:r>
            <a:r>
              <a:rPr lang="he-IL" dirty="0">
                <a:latin typeface="+mn-lt"/>
                <a:cs typeface="+mn-cs"/>
              </a:rPr>
              <a:t>ְרֶעִי:  </a:t>
            </a:r>
            <a:r>
              <a:rPr lang="he-IL" dirty="0" err="1">
                <a:latin typeface="+mn-lt"/>
                <a:cs typeface="+mn-cs"/>
              </a:rPr>
              <a:t>הוּ</a:t>
            </a:r>
            <a:r>
              <a:rPr lang="he-IL" dirty="0">
                <a:latin typeface="+mn-lt"/>
                <a:cs typeface="+mn-cs"/>
              </a:rPr>
              <a:t>א נִשְׁאַר </a:t>
            </a:r>
            <a:r>
              <a:rPr lang="he-IL" dirty="0" err="1">
                <a:latin typeface="+mn-lt"/>
                <a:cs typeface="+mn-cs"/>
              </a:rPr>
              <a:t>מִיּ</a:t>
            </a:r>
            <a:r>
              <a:rPr lang="he-IL" dirty="0">
                <a:latin typeface="+mn-lt"/>
                <a:cs typeface="+mn-cs"/>
              </a:rPr>
              <a:t>ֶתֶר הָרְפָאִים, </a:t>
            </a:r>
            <a:r>
              <a:rPr lang="he-IL" dirty="0" err="1">
                <a:latin typeface="+mn-lt"/>
                <a:cs typeface="+mn-cs"/>
              </a:rPr>
              <a:t>וַיַּכ</a:t>
            </a:r>
            <a:r>
              <a:rPr lang="he-IL" dirty="0">
                <a:latin typeface="+mn-lt"/>
                <a:cs typeface="+mn-cs"/>
              </a:rPr>
              <a:t>ֵּם מֹשׁ</a:t>
            </a:r>
            <a:r>
              <a:rPr lang="he-IL" dirty="0" err="1">
                <a:latin typeface="+mn-lt"/>
                <a:cs typeface="+mn-cs"/>
              </a:rPr>
              <a:t>ֶה </a:t>
            </a:r>
            <a:r>
              <a:rPr lang="he-IL" dirty="0">
                <a:latin typeface="+mn-lt"/>
                <a:cs typeface="+mn-cs"/>
              </a:rPr>
              <a:t>וַיֹּרִשֵׁם.  </a:t>
            </a:r>
            <a:r>
              <a:rPr lang="he-IL" b="1" dirty="0" err="1">
                <a:latin typeface="+mn-lt"/>
                <a:cs typeface="+mn-cs"/>
              </a:rPr>
              <a:t>יג</a:t>
            </a:r>
            <a:r>
              <a:rPr lang="he-IL" dirty="0">
                <a:latin typeface="+mn-lt"/>
                <a:cs typeface="+mn-cs"/>
              </a:rPr>
              <a:t> וְלֹא הוֹרִישׁוּ </a:t>
            </a:r>
            <a:r>
              <a:rPr lang="he-IL" dirty="0" err="1">
                <a:latin typeface="+mn-lt"/>
                <a:cs typeface="+mn-cs"/>
              </a:rPr>
              <a:t>בְּ</a:t>
            </a:r>
            <a:r>
              <a:rPr lang="he-IL" dirty="0">
                <a:latin typeface="+mn-lt"/>
                <a:cs typeface="+mn-cs"/>
              </a:rPr>
              <a:t>נֵי יִשְׂרָאֵל</a:t>
            </a:r>
            <a:r>
              <a:rPr lang="he-IL" dirty="0" err="1">
                <a:latin typeface="+mn-lt"/>
                <a:cs typeface="+mn-cs"/>
              </a:rPr>
              <a:t>, </a:t>
            </a:r>
            <a:r>
              <a:rPr lang="he-IL" dirty="0">
                <a:latin typeface="+mn-lt"/>
                <a:cs typeface="+mn-cs"/>
              </a:rPr>
              <a:t>אֶת</a:t>
            </a:r>
            <a:r>
              <a:rPr lang="he-IL" dirty="0" err="1">
                <a:latin typeface="+mn-lt"/>
                <a:cs typeface="+mn-cs"/>
              </a:rPr>
              <a:t>-הַגְּ</a:t>
            </a:r>
            <a:r>
              <a:rPr lang="he-IL" dirty="0">
                <a:latin typeface="+mn-lt"/>
                <a:cs typeface="+mn-cs"/>
              </a:rPr>
              <a:t>שׁוּרִי </a:t>
            </a:r>
            <a:r>
              <a:rPr lang="he-IL" dirty="0" err="1">
                <a:latin typeface="+mn-lt"/>
                <a:cs typeface="+mn-cs"/>
              </a:rPr>
              <a:t>וְא</a:t>
            </a:r>
            <a:r>
              <a:rPr lang="he-IL" dirty="0">
                <a:latin typeface="+mn-lt"/>
                <a:cs typeface="+mn-cs"/>
              </a:rPr>
              <a:t>ֶת</a:t>
            </a:r>
            <a:r>
              <a:rPr lang="he-IL" dirty="0" err="1">
                <a:latin typeface="+mn-lt"/>
                <a:cs typeface="+mn-cs"/>
              </a:rPr>
              <a:t>-הַמַּעֲכָתִ</a:t>
            </a:r>
            <a:r>
              <a:rPr lang="he-IL" dirty="0">
                <a:latin typeface="+mn-lt"/>
                <a:cs typeface="+mn-cs"/>
              </a:rPr>
              <a:t>י; וַיֵּשֶׁב </a:t>
            </a:r>
            <a:r>
              <a:rPr lang="he-IL" dirty="0" err="1">
                <a:latin typeface="+mn-lt"/>
                <a:cs typeface="+mn-cs"/>
              </a:rPr>
              <a:t>גְּשׁו</a:t>
            </a:r>
            <a:r>
              <a:rPr lang="he-IL" dirty="0">
                <a:latin typeface="+mn-lt"/>
                <a:cs typeface="+mn-cs"/>
              </a:rPr>
              <a:t>ּר וּמַעֲכָת </a:t>
            </a:r>
            <a:r>
              <a:rPr lang="he-IL" dirty="0" err="1">
                <a:latin typeface="+mn-lt"/>
                <a:cs typeface="+mn-cs"/>
              </a:rPr>
              <a:t>בְּק</a:t>
            </a:r>
            <a:r>
              <a:rPr lang="he-IL" dirty="0">
                <a:latin typeface="+mn-lt"/>
                <a:cs typeface="+mn-cs"/>
              </a:rPr>
              <a:t>ֶרֶב יִשְׂרָאֵל, עַד הַיּוֹם </a:t>
            </a:r>
            <a:r>
              <a:rPr lang="he-IL" dirty="0" err="1">
                <a:latin typeface="+mn-lt"/>
                <a:cs typeface="+mn-cs"/>
              </a:rPr>
              <a:t>הַז</a:t>
            </a:r>
            <a:r>
              <a:rPr lang="he-IL" dirty="0">
                <a:latin typeface="+mn-lt"/>
                <a:cs typeface="+mn-cs"/>
              </a:rPr>
              <a:t>ֶּה.  </a:t>
            </a:r>
            <a:r>
              <a:rPr lang="he-IL" b="1" dirty="0">
                <a:latin typeface="+mn-lt"/>
                <a:cs typeface="+mn-cs"/>
              </a:rPr>
              <a:t>יד</a:t>
            </a:r>
            <a:r>
              <a:rPr lang="he-IL" dirty="0">
                <a:latin typeface="+mn-lt"/>
                <a:cs typeface="+mn-cs"/>
              </a:rPr>
              <a:t> רַק לְשֵׁבֶט </a:t>
            </a:r>
            <a:r>
              <a:rPr lang="he-IL" dirty="0" err="1">
                <a:latin typeface="+mn-lt"/>
                <a:cs typeface="+mn-cs"/>
              </a:rPr>
              <a:t>הַלּ</a:t>
            </a:r>
            <a:r>
              <a:rPr lang="he-IL" dirty="0">
                <a:latin typeface="+mn-lt"/>
                <a:cs typeface="+mn-cs"/>
              </a:rPr>
              <a:t>ֵוִי, </a:t>
            </a:r>
            <a:r>
              <a:rPr lang="he-IL" dirty="0" err="1">
                <a:latin typeface="+mn-lt"/>
                <a:cs typeface="+mn-cs"/>
              </a:rPr>
              <a:t>לֹ</a:t>
            </a:r>
            <a:r>
              <a:rPr lang="he-IL" dirty="0">
                <a:latin typeface="+mn-lt"/>
                <a:cs typeface="+mn-cs"/>
              </a:rPr>
              <a:t>א נָתַן נַחֲלָה:  </a:t>
            </a:r>
            <a:r>
              <a:rPr lang="he-IL" dirty="0" err="1">
                <a:latin typeface="+mn-lt"/>
                <a:cs typeface="+mn-cs"/>
              </a:rPr>
              <a:t>אִש</a:t>
            </a:r>
            <a:r>
              <a:rPr lang="he-IL" dirty="0">
                <a:latin typeface="+mn-lt"/>
                <a:cs typeface="+mn-cs"/>
              </a:rPr>
              <a:t>ּׁ</a:t>
            </a:r>
            <a:r>
              <a:rPr lang="he-IL" dirty="0" err="1">
                <a:latin typeface="+mn-lt"/>
                <a:cs typeface="+mn-cs"/>
              </a:rPr>
              <a:t>ֵי </a:t>
            </a:r>
            <a:r>
              <a:rPr lang="he-IL" dirty="0">
                <a:latin typeface="+mn-lt"/>
                <a:cs typeface="+mn-cs"/>
              </a:rPr>
              <a:t>יְהוָה </a:t>
            </a:r>
            <a:r>
              <a:rPr lang="he-IL" dirty="0" err="1">
                <a:latin typeface="+mn-lt"/>
                <a:cs typeface="+mn-cs"/>
              </a:rPr>
              <a:t>אֱלֹ</a:t>
            </a:r>
            <a:r>
              <a:rPr lang="he-IL" dirty="0">
                <a:latin typeface="+mn-lt"/>
                <a:cs typeface="+mn-cs"/>
              </a:rPr>
              <a:t>הֵי יִשְׂרָאֵל, הוּא נַחֲלָתוֹ, </a:t>
            </a:r>
            <a:r>
              <a:rPr lang="he-IL" dirty="0" err="1">
                <a:latin typeface="+mn-lt"/>
                <a:cs typeface="+mn-cs"/>
              </a:rPr>
              <a:t>כַּא</a:t>
            </a:r>
            <a:r>
              <a:rPr lang="he-IL" dirty="0">
                <a:latin typeface="+mn-lt"/>
                <a:cs typeface="+mn-cs"/>
              </a:rPr>
              <a:t>ֲשֶׁר, </a:t>
            </a:r>
            <a:r>
              <a:rPr lang="he-IL" dirty="0" err="1">
                <a:latin typeface="+mn-lt"/>
                <a:cs typeface="+mn-cs"/>
              </a:rPr>
              <a:t>דִּ</a:t>
            </a:r>
            <a:r>
              <a:rPr lang="he-IL" dirty="0">
                <a:latin typeface="+mn-lt"/>
                <a:cs typeface="+mn-cs"/>
              </a:rPr>
              <a:t>בֶּר-לוֹ.  {פ}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err="1">
                <a:solidFill>
                  <a:schemeClr val="tx2"/>
                </a:solidFill>
                <a:latin typeface="+mn-lt"/>
                <a:cs typeface="+mn-cs"/>
              </a:rPr>
              <a:t>טו</a:t>
            </a:r>
            <a:r>
              <a:rPr lang="he-IL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he-IL" b="1" dirty="0" err="1">
                <a:solidFill>
                  <a:schemeClr val="tx2"/>
                </a:solidFill>
                <a:latin typeface="+mn-lt"/>
                <a:cs typeface="+mn-cs"/>
              </a:rPr>
              <a:t>וַיּ</a:t>
            </a:r>
            <a:r>
              <a:rPr lang="he-IL" b="1" dirty="0">
                <a:solidFill>
                  <a:schemeClr val="tx2"/>
                </a:solidFill>
                <a:latin typeface="+mn-lt"/>
                <a:cs typeface="+mn-cs"/>
              </a:rPr>
              <a:t>ִתֵּן </a:t>
            </a:r>
            <a:r>
              <a:rPr lang="he-IL" b="1" dirty="0" err="1">
                <a:solidFill>
                  <a:schemeClr val="tx2"/>
                </a:solidFill>
                <a:latin typeface="+mn-lt"/>
                <a:cs typeface="+mn-cs"/>
              </a:rPr>
              <a:t>מֹש</a:t>
            </a:r>
            <a:r>
              <a:rPr lang="he-IL" b="1" dirty="0">
                <a:solidFill>
                  <a:schemeClr val="tx2"/>
                </a:solidFill>
                <a:latin typeface="+mn-lt"/>
                <a:cs typeface="+mn-cs"/>
              </a:rPr>
              <a:t>ֶׁה</a:t>
            </a:r>
            <a:r>
              <a:rPr lang="he-IL" b="1" dirty="0" err="1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he-IL" b="1" dirty="0">
                <a:solidFill>
                  <a:schemeClr val="tx2"/>
                </a:solidFill>
                <a:latin typeface="+mn-lt"/>
                <a:cs typeface="+mn-cs"/>
              </a:rPr>
              <a:t>לְמַטֵּה </a:t>
            </a:r>
            <a:r>
              <a:rPr lang="he-IL" b="1" dirty="0" err="1">
                <a:solidFill>
                  <a:schemeClr val="tx2"/>
                </a:solidFill>
                <a:latin typeface="+mn-lt"/>
                <a:cs typeface="+mn-cs"/>
              </a:rPr>
              <a:t>בְנ</a:t>
            </a:r>
            <a:r>
              <a:rPr lang="he-IL" b="1" dirty="0">
                <a:solidFill>
                  <a:schemeClr val="tx2"/>
                </a:solidFill>
                <a:latin typeface="+mn-lt"/>
                <a:cs typeface="+mn-cs"/>
              </a:rPr>
              <a:t>ֵי-רְאוּ</a:t>
            </a:r>
            <a:r>
              <a:rPr lang="he-IL" b="1" dirty="0" err="1">
                <a:solidFill>
                  <a:schemeClr val="tx2"/>
                </a:solidFill>
                <a:latin typeface="+mn-lt"/>
                <a:cs typeface="+mn-cs"/>
              </a:rPr>
              <a:t>בֵן </a:t>
            </a:r>
            <a:r>
              <a:rPr lang="he-IL" b="1" dirty="0">
                <a:solidFill>
                  <a:schemeClr val="tx2"/>
                </a:solidFill>
                <a:latin typeface="+mn-lt"/>
                <a:cs typeface="+mn-cs"/>
              </a:rPr>
              <a:t>לְמִשְׁפְּחֹתָם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.</a:t>
            </a:r>
            <a:r>
              <a:rPr lang="he-IL" b="1" dirty="0">
                <a:latin typeface="+mn-lt"/>
                <a:cs typeface="+mn-cs"/>
              </a:rPr>
              <a:t> </a:t>
            </a:r>
            <a:r>
              <a:rPr lang="he-IL" dirty="0">
                <a:latin typeface="+mn-lt"/>
                <a:cs typeface="+mn-cs"/>
              </a:rPr>
              <a:t> </a:t>
            </a:r>
            <a:r>
              <a:rPr lang="he-IL" b="1" dirty="0" err="1">
                <a:latin typeface="+mn-lt"/>
                <a:cs typeface="+mn-cs"/>
              </a:rPr>
              <a:t>טז</a:t>
            </a:r>
            <a:r>
              <a:rPr lang="he-IL" dirty="0">
                <a:latin typeface="+mn-lt"/>
                <a:cs typeface="+mn-cs"/>
              </a:rPr>
              <a:t> וַיְהִי </a:t>
            </a:r>
            <a:r>
              <a:rPr lang="he-IL" dirty="0" err="1">
                <a:latin typeface="+mn-lt"/>
                <a:cs typeface="+mn-cs"/>
              </a:rPr>
              <a:t>לָה</a:t>
            </a:r>
            <a:r>
              <a:rPr lang="he-IL" dirty="0">
                <a:latin typeface="+mn-lt"/>
                <a:cs typeface="+mn-cs"/>
              </a:rPr>
              <a:t>ֶם הַגְּבו</a:t>
            </a:r>
            <a:r>
              <a:rPr lang="he-IL" dirty="0" err="1">
                <a:latin typeface="+mn-lt"/>
                <a:cs typeface="+mn-cs"/>
              </a:rPr>
              <a:t>ּל, </a:t>
            </a:r>
            <a:r>
              <a:rPr lang="he-IL" dirty="0">
                <a:latin typeface="+mn-lt"/>
                <a:cs typeface="+mn-cs"/>
              </a:rPr>
              <a:t>מֵעֲרוֹעֵר </a:t>
            </a:r>
            <a:r>
              <a:rPr lang="he-IL" dirty="0" err="1">
                <a:latin typeface="+mn-lt"/>
                <a:cs typeface="+mn-cs"/>
              </a:rPr>
              <a:t>אֲש</a:t>
            </a:r>
            <a:r>
              <a:rPr lang="he-IL" dirty="0">
                <a:latin typeface="+mn-lt"/>
                <a:cs typeface="+mn-cs"/>
              </a:rPr>
              <a:t>ֶׁר </a:t>
            </a:r>
            <a:r>
              <a:rPr lang="he-IL" dirty="0" err="1">
                <a:latin typeface="+mn-lt"/>
                <a:cs typeface="+mn-cs"/>
              </a:rPr>
              <a:t>עַ</a:t>
            </a:r>
            <a:r>
              <a:rPr lang="he-IL" dirty="0">
                <a:latin typeface="+mn-lt"/>
                <a:cs typeface="+mn-cs"/>
              </a:rPr>
              <a:t>ל-שְׂפַת-נַחַל </a:t>
            </a:r>
            <a:r>
              <a:rPr lang="he-IL" dirty="0" err="1">
                <a:latin typeface="+mn-lt"/>
                <a:cs typeface="+mn-cs"/>
              </a:rPr>
              <a:t>אַרְנוֹ</a:t>
            </a:r>
            <a:r>
              <a:rPr lang="he-IL" dirty="0">
                <a:latin typeface="+mn-lt"/>
                <a:cs typeface="+mn-cs"/>
              </a:rPr>
              <a:t>ן וְהָעִיר </a:t>
            </a:r>
            <a:r>
              <a:rPr lang="he-IL" dirty="0" err="1">
                <a:latin typeface="+mn-lt"/>
                <a:cs typeface="+mn-cs"/>
              </a:rPr>
              <a:t>אֲש</a:t>
            </a:r>
            <a:r>
              <a:rPr lang="he-IL" dirty="0">
                <a:latin typeface="+mn-lt"/>
                <a:cs typeface="+mn-cs"/>
              </a:rPr>
              <a:t>ֶׁר בְּתוֹךְ-הַנַּ</a:t>
            </a:r>
            <a:r>
              <a:rPr lang="he-IL" dirty="0" err="1">
                <a:latin typeface="+mn-lt"/>
                <a:cs typeface="+mn-cs"/>
              </a:rPr>
              <a:t>חַל </a:t>
            </a:r>
            <a:r>
              <a:rPr lang="he-IL" dirty="0">
                <a:latin typeface="+mn-lt"/>
                <a:cs typeface="+mn-cs"/>
              </a:rPr>
              <a:t>וְכָל-הַמִּישׁ</a:t>
            </a:r>
            <a:r>
              <a:rPr lang="he-IL" dirty="0" err="1">
                <a:latin typeface="+mn-lt"/>
                <a:cs typeface="+mn-cs"/>
              </a:rPr>
              <a:t>ֹר--ע</a:t>
            </a:r>
            <a:r>
              <a:rPr lang="he-IL" dirty="0">
                <a:latin typeface="+mn-lt"/>
                <a:cs typeface="+mn-cs"/>
              </a:rPr>
              <a:t>ַל</a:t>
            </a:r>
            <a:r>
              <a:rPr lang="he-IL" dirty="0" err="1">
                <a:latin typeface="+mn-lt"/>
                <a:cs typeface="+mn-cs"/>
              </a:rPr>
              <a:t>-מֵיד</a:t>
            </a:r>
            <a:r>
              <a:rPr lang="he-IL" dirty="0">
                <a:latin typeface="+mn-lt"/>
                <a:cs typeface="+mn-cs"/>
              </a:rPr>
              <a:t>ְבָא.  </a:t>
            </a:r>
            <a:r>
              <a:rPr lang="he-IL" b="1" dirty="0" err="1">
                <a:latin typeface="+mn-lt"/>
                <a:cs typeface="+mn-cs"/>
              </a:rPr>
              <a:t>יז</a:t>
            </a:r>
            <a:r>
              <a:rPr lang="he-IL" dirty="0">
                <a:latin typeface="+mn-lt"/>
                <a:cs typeface="+mn-cs"/>
              </a:rPr>
              <a:t> חֶשְׁבּוֹן וְכָל-עָרֶיהָ, אֲשֶׁר בַּמִּי</a:t>
            </a:r>
            <a:r>
              <a:rPr lang="he-IL" dirty="0" err="1">
                <a:latin typeface="+mn-lt"/>
                <a:cs typeface="+mn-cs"/>
              </a:rPr>
              <a:t>שֹׁר</a:t>
            </a:r>
            <a:r>
              <a:rPr lang="he-IL" dirty="0">
                <a:latin typeface="+mn-lt"/>
                <a:cs typeface="+mn-cs"/>
              </a:rPr>
              <a:t>; </a:t>
            </a:r>
            <a:r>
              <a:rPr lang="he-IL" dirty="0" err="1">
                <a:latin typeface="+mn-lt"/>
                <a:cs typeface="+mn-cs"/>
              </a:rPr>
              <a:t>דִּי</a:t>
            </a:r>
            <a:r>
              <a:rPr lang="he-IL" dirty="0">
                <a:latin typeface="+mn-lt"/>
                <a:cs typeface="+mn-cs"/>
              </a:rPr>
              <a:t>בֹן וּבָמוֹת </a:t>
            </a:r>
            <a:r>
              <a:rPr lang="he-IL" dirty="0" err="1">
                <a:latin typeface="+mn-lt"/>
                <a:cs typeface="+mn-cs"/>
              </a:rPr>
              <a:t>בַּ</a:t>
            </a:r>
            <a:r>
              <a:rPr lang="he-IL" dirty="0">
                <a:latin typeface="+mn-lt"/>
                <a:cs typeface="+mn-cs"/>
              </a:rPr>
              <a:t>עַל, וּבֵי</a:t>
            </a:r>
            <a:r>
              <a:rPr lang="he-IL" dirty="0" err="1">
                <a:latin typeface="+mn-lt"/>
                <a:cs typeface="+mn-cs"/>
              </a:rPr>
              <a:t>ת </a:t>
            </a:r>
            <a:r>
              <a:rPr lang="he-IL" dirty="0">
                <a:latin typeface="+mn-lt"/>
                <a:cs typeface="+mn-cs"/>
              </a:rPr>
              <a:t>בַּע</a:t>
            </a:r>
            <a:r>
              <a:rPr lang="he-IL" dirty="0" err="1">
                <a:latin typeface="+mn-lt"/>
                <a:cs typeface="+mn-cs"/>
              </a:rPr>
              <a:t>ַל </a:t>
            </a:r>
            <a:r>
              <a:rPr lang="he-IL" dirty="0">
                <a:latin typeface="+mn-lt"/>
                <a:cs typeface="+mn-cs"/>
              </a:rPr>
              <a:t>מְעוֹן.  </a:t>
            </a:r>
            <a:r>
              <a:rPr lang="he-IL" b="1" dirty="0" err="1">
                <a:latin typeface="+mn-lt"/>
                <a:cs typeface="+mn-cs"/>
              </a:rPr>
              <a:t>יח</a:t>
            </a:r>
            <a:r>
              <a:rPr lang="he-IL" dirty="0">
                <a:latin typeface="+mn-lt"/>
                <a:cs typeface="+mn-cs"/>
              </a:rPr>
              <a:t> </a:t>
            </a:r>
            <a:r>
              <a:rPr lang="he-IL" dirty="0" err="1">
                <a:latin typeface="+mn-lt"/>
                <a:cs typeface="+mn-cs"/>
              </a:rPr>
              <a:t>וְיַהְצ</a:t>
            </a:r>
            <a:r>
              <a:rPr lang="he-IL" dirty="0">
                <a:latin typeface="+mn-lt"/>
                <a:cs typeface="+mn-cs"/>
              </a:rPr>
              <a:t>ָה וּקְדֵמ</a:t>
            </a:r>
            <a:r>
              <a:rPr lang="he-IL" dirty="0" err="1">
                <a:latin typeface="+mn-lt"/>
                <a:cs typeface="+mn-cs"/>
              </a:rPr>
              <a:t>ֹת, וּמֵפ</a:t>
            </a:r>
            <a:r>
              <a:rPr lang="he-IL" dirty="0">
                <a:latin typeface="+mn-lt"/>
                <a:cs typeface="+mn-cs"/>
              </a:rPr>
              <a:t>ָעַת.  </a:t>
            </a:r>
            <a:r>
              <a:rPr lang="he-IL" b="1" dirty="0" err="1">
                <a:latin typeface="+mn-lt"/>
                <a:cs typeface="+mn-cs"/>
              </a:rPr>
              <a:t>יט</a:t>
            </a:r>
            <a:r>
              <a:rPr lang="he-IL" dirty="0">
                <a:latin typeface="+mn-lt"/>
                <a:cs typeface="+mn-cs"/>
              </a:rPr>
              <a:t> </a:t>
            </a:r>
            <a:r>
              <a:rPr lang="he-IL" dirty="0" err="1">
                <a:latin typeface="+mn-lt"/>
                <a:cs typeface="+mn-cs"/>
              </a:rPr>
              <a:t>וְקִרְיָתַ</a:t>
            </a:r>
            <a:r>
              <a:rPr lang="he-IL" dirty="0">
                <a:latin typeface="+mn-lt"/>
                <a:cs typeface="+mn-cs"/>
              </a:rPr>
              <a:t>יִם וְשִׂבְמָה, </a:t>
            </a:r>
            <a:r>
              <a:rPr lang="he-IL" dirty="0" err="1">
                <a:latin typeface="+mn-lt"/>
                <a:cs typeface="+mn-cs"/>
              </a:rPr>
              <a:t>וְצֶרֶ</a:t>
            </a:r>
            <a:r>
              <a:rPr lang="he-IL" dirty="0">
                <a:latin typeface="+mn-lt"/>
                <a:cs typeface="+mn-cs"/>
              </a:rPr>
              <a:t>ת הַשַּׁחַר בְּה</a:t>
            </a:r>
            <a:r>
              <a:rPr lang="he-IL" dirty="0" err="1">
                <a:latin typeface="+mn-lt"/>
                <a:cs typeface="+mn-cs"/>
              </a:rPr>
              <a:t>ַר </a:t>
            </a:r>
            <a:r>
              <a:rPr lang="he-IL" dirty="0">
                <a:latin typeface="+mn-lt"/>
                <a:cs typeface="+mn-cs"/>
              </a:rPr>
              <a:t>הָעֵמֶק.  </a:t>
            </a:r>
            <a:r>
              <a:rPr lang="he-IL" b="1" dirty="0">
                <a:latin typeface="+mn-lt"/>
                <a:cs typeface="+mn-cs"/>
              </a:rPr>
              <a:t>כ</a:t>
            </a:r>
            <a:r>
              <a:rPr lang="he-IL" dirty="0">
                <a:latin typeface="+mn-lt"/>
                <a:cs typeface="+mn-cs"/>
              </a:rPr>
              <a:t> וּבֵי</a:t>
            </a:r>
            <a:r>
              <a:rPr lang="he-IL" dirty="0" err="1">
                <a:latin typeface="+mn-lt"/>
                <a:cs typeface="+mn-cs"/>
              </a:rPr>
              <a:t>ת </a:t>
            </a:r>
            <a:r>
              <a:rPr lang="he-IL" dirty="0">
                <a:latin typeface="+mn-lt"/>
                <a:cs typeface="+mn-cs"/>
              </a:rPr>
              <a:t>פְּעוֹר וְאַשְׁדּוֹת </a:t>
            </a:r>
            <a:r>
              <a:rPr lang="he-IL" dirty="0" err="1">
                <a:latin typeface="+mn-lt"/>
                <a:cs typeface="+mn-cs"/>
              </a:rPr>
              <a:t>הַפִּסְג</a:t>
            </a:r>
            <a:r>
              <a:rPr lang="he-IL" dirty="0">
                <a:latin typeface="+mn-lt"/>
                <a:cs typeface="+mn-cs"/>
              </a:rPr>
              <a:t>ָּה</a:t>
            </a:r>
            <a:r>
              <a:rPr lang="he-IL" dirty="0" err="1">
                <a:latin typeface="+mn-lt"/>
                <a:cs typeface="+mn-cs"/>
              </a:rPr>
              <a:t>, </a:t>
            </a:r>
            <a:r>
              <a:rPr lang="he-IL" dirty="0">
                <a:latin typeface="+mn-lt"/>
                <a:cs typeface="+mn-cs"/>
              </a:rPr>
              <a:t>וּבֵית </a:t>
            </a:r>
            <a:r>
              <a:rPr lang="he-IL" dirty="0" err="1">
                <a:latin typeface="+mn-lt"/>
                <a:cs typeface="+mn-cs"/>
              </a:rPr>
              <a:t>הַיְשׁ</a:t>
            </a:r>
            <a:r>
              <a:rPr lang="he-IL" dirty="0">
                <a:latin typeface="+mn-lt"/>
                <a:cs typeface="+mn-cs"/>
              </a:rPr>
              <a:t>ִמוֹת.  </a:t>
            </a:r>
            <a:r>
              <a:rPr lang="he-IL" b="1" dirty="0" err="1">
                <a:latin typeface="+mn-lt"/>
                <a:cs typeface="+mn-cs"/>
              </a:rPr>
              <a:t>כא</a:t>
            </a:r>
            <a:r>
              <a:rPr lang="he-IL" dirty="0">
                <a:latin typeface="+mn-lt"/>
                <a:cs typeface="+mn-cs"/>
              </a:rPr>
              <a:t> וְכֹל, עָרֵ</a:t>
            </a:r>
            <a:r>
              <a:rPr lang="he-IL" dirty="0" err="1">
                <a:latin typeface="+mn-lt"/>
                <a:cs typeface="+mn-cs"/>
              </a:rPr>
              <a:t>י </a:t>
            </a:r>
            <a:r>
              <a:rPr lang="he-IL" dirty="0">
                <a:latin typeface="+mn-lt"/>
                <a:cs typeface="+mn-cs"/>
              </a:rPr>
              <a:t>הַמִּישֹׁר, וְכָל-מַמְל</a:t>
            </a:r>
            <a:r>
              <a:rPr lang="he-IL" dirty="0" err="1">
                <a:latin typeface="+mn-lt"/>
                <a:cs typeface="+mn-cs"/>
              </a:rPr>
              <a:t>ְכוּת</a:t>
            </a:r>
            <a:r>
              <a:rPr lang="he-IL" dirty="0">
                <a:latin typeface="+mn-lt"/>
                <a:cs typeface="+mn-cs"/>
              </a:rPr>
              <a:t> </a:t>
            </a:r>
            <a:r>
              <a:rPr lang="he-IL" dirty="0" err="1">
                <a:latin typeface="+mn-lt"/>
                <a:cs typeface="+mn-cs"/>
              </a:rPr>
              <a:t>סִיחו</a:t>
            </a:r>
            <a:r>
              <a:rPr lang="he-IL" dirty="0">
                <a:latin typeface="+mn-lt"/>
                <a:cs typeface="+mn-cs"/>
              </a:rPr>
              <a:t>ֹן מֶלֶ</a:t>
            </a:r>
            <a:r>
              <a:rPr lang="he-IL" dirty="0" err="1">
                <a:latin typeface="+mn-lt"/>
                <a:cs typeface="+mn-cs"/>
              </a:rPr>
              <a:t>ךְ הָאֱמֹר</a:t>
            </a:r>
            <a:r>
              <a:rPr lang="he-IL" dirty="0">
                <a:latin typeface="+mn-lt"/>
                <a:cs typeface="+mn-cs"/>
              </a:rPr>
              <a:t>ִי, אֲשֶׁר </a:t>
            </a:r>
            <a:r>
              <a:rPr lang="he-IL" dirty="0" err="1">
                <a:latin typeface="+mn-lt"/>
                <a:cs typeface="+mn-cs"/>
              </a:rPr>
              <a:t>מָל</a:t>
            </a:r>
            <a:r>
              <a:rPr lang="he-IL" dirty="0">
                <a:latin typeface="+mn-lt"/>
                <a:cs typeface="+mn-cs"/>
              </a:rPr>
              <a:t>ַך</a:t>
            </a:r>
            <a:r>
              <a:rPr lang="he-IL" dirty="0" err="1">
                <a:latin typeface="+mn-lt"/>
                <a:cs typeface="+mn-cs"/>
              </a:rPr>
              <a:t>ְ </a:t>
            </a:r>
            <a:r>
              <a:rPr lang="he-IL" dirty="0">
                <a:latin typeface="+mn-lt"/>
                <a:cs typeface="+mn-cs"/>
              </a:rPr>
              <a:t>בְּחֶשְׁבּוֹן:  אֲשֶׁר </a:t>
            </a:r>
            <a:r>
              <a:rPr lang="he-IL" dirty="0" err="1">
                <a:latin typeface="+mn-lt"/>
                <a:cs typeface="+mn-cs"/>
              </a:rPr>
              <a:t>הִכ</a:t>
            </a:r>
            <a:r>
              <a:rPr lang="he-IL" dirty="0">
                <a:latin typeface="+mn-lt"/>
                <a:cs typeface="+mn-cs"/>
              </a:rPr>
              <a:t>ָּה מֹשֶׁה </a:t>
            </a:r>
            <a:r>
              <a:rPr lang="he-IL" dirty="0" err="1">
                <a:latin typeface="+mn-lt"/>
                <a:cs typeface="+mn-cs"/>
              </a:rPr>
              <a:t>אֹת</a:t>
            </a:r>
            <a:r>
              <a:rPr lang="he-IL" dirty="0">
                <a:latin typeface="+mn-lt"/>
                <a:cs typeface="+mn-cs"/>
              </a:rPr>
              <a:t>וֹ</a:t>
            </a:r>
            <a:r>
              <a:rPr lang="he-IL" dirty="0" err="1">
                <a:latin typeface="+mn-lt"/>
                <a:cs typeface="+mn-cs"/>
              </a:rPr>
              <a:t> </a:t>
            </a:r>
            <a:r>
              <a:rPr lang="he-IL" dirty="0">
                <a:latin typeface="+mn-lt"/>
                <a:cs typeface="+mn-cs"/>
              </a:rPr>
              <a:t>וְאֶת-נְשִׂיאֵי </a:t>
            </a:r>
            <a:r>
              <a:rPr lang="he-IL" dirty="0" err="1">
                <a:latin typeface="+mn-lt"/>
                <a:cs typeface="+mn-cs"/>
              </a:rPr>
              <a:t>מִדְ</a:t>
            </a:r>
            <a:r>
              <a:rPr lang="he-IL" dirty="0">
                <a:latin typeface="+mn-lt"/>
                <a:cs typeface="+mn-cs"/>
              </a:rPr>
              <a:t>יָן, אֶת-אֱוִי </a:t>
            </a:r>
            <a:r>
              <a:rPr lang="he-IL" dirty="0" err="1">
                <a:latin typeface="+mn-lt"/>
                <a:cs typeface="+mn-cs"/>
              </a:rPr>
              <a:t>וְא</a:t>
            </a:r>
            <a:r>
              <a:rPr lang="he-IL" dirty="0">
                <a:latin typeface="+mn-lt"/>
                <a:cs typeface="+mn-cs"/>
              </a:rPr>
              <a:t>ֶת-רֶקֶם </a:t>
            </a:r>
            <a:r>
              <a:rPr lang="he-IL" dirty="0" err="1">
                <a:latin typeface="+mn-lt"/>
                <a:cs typeface="+mn-cs"/>
              </a:rPr>
              <a:t>וְא</a:t>
            </a:r>
            <a:r>
              <a:rPr lang="he-IL" dirty="0">
                <a:latin typeface="+mn-lt"/>
                <a:cs typeface="+mn-cs"/>
              </a:rPr>
              <a:t>ֶת-צוּ</a:t>
            </a:r>
            <a:r>
              <a:rPr lang="he-IL" dirty="0" err="1">
                <a:latin typeface="+mn-lt"/>
                <a:cs typeface="+mn-cs"/>
              </a:rPr>
              <a:t>ר </a:t>
            </a:r>
            <a:r>
              <a:rPr lang="he-IL" dirty="0">
                <a:latin typeface="+mn-lt"/>
                <a:cs typeface="+mn-cs"/>
              </a:rPr>
              <a:t>וְאֶת-חוּר </a:t>
            </a:r>
            <a:r>
              <a:rPr lang="he-IL" dirty="0" err="1">
                <a:latin typeface="+mn-lt"/>
                <a:cs typeface="+mn-cs"/>
              </a:rPr>
              <a:t>וְא</a:t>
            </a:r>
            <a:r>
              <a:rPr lang="he-IL" dirty="0">
                <a:latin typeface="+mn-lt"/>
                <a:cs typeface="+mn-cs"/>
              </a:rPr>
              <a:t>ֶת-רֶבַע, נְסִיכ</a:t>
            </a:r>
            <a:r>
              <a:rPr lang="he-IL" dirty="0" err="1">
                <a:latin typeface="+mn-lt"/>
                <a:cs typeface="+mn-cs"/>
              </a:rPr>
              <a:t>ֵי סִיחו</a:t>
            </a:r>
            <a:r>
              <a:rPr lang="he-IL" dirty="0">
                <a:latin typeface="+mn-lt"/>
                <a:cs typeface="+mn-cs"/>
              </a:rPr>
              <a:t>ֹן, יֹשְׁבֵי </a:t>
            </a:r>
            <a:r>
              <a:rPr lang="he-IL" dirty="0" err="1">
                <a:latin typeface="+mn-lt"/>
                <a:cs typeface="+mn-cs"/>
              </a:rPr>
              <a:t>הָאָ</a:t>
            </a:r>
            <a:r>
              <a:rPr lang="he-IL" dirty="0">
                <a:latin typeface="+mn-lt"/>
                <a:cs typeface="+mn-cs"/>
              </a:rPr>
              <a:t>רֶץ.  </a:t>
            </a:r>
            <a:r>
              <a:rPr lang="he-IL" b="1" dirty="0" err="1">
                <a:latin typeface="+mn-lt"/>
                <a:cs typeface="+mn-cs"/>
              </a:rPr>
              <a:t>כב</a:t>
            </a:r>
            <a:r>
              <a:rPr lang="he-IL" dirty="0">
                <a:latin typeface="+mn-lt"/>
                <a:cs typeface="+mn-cs"/>
              </a:rPr>
              <a:t> וְאֶת-בִּלְע</a:t>
            </a:r>
            <a:r>
              <a:rPr lang="he-IL" dirty="0" err="1">
                <a:latin typeface="+mn-lt"/>
                <a:cs typeface="+mn-cs"/>
              </a:rPr>
              <a:t>ָם </a:t>
            </a:r>
            <a:r>
              <a:rPr lang="he-IL" dirty="0">
                <a:latin typeface="+mn-lt"/>
                <a:cs typeface="+mn-cs"/>
              </a:rPr>
              <a:t>בֶּן-בְּעוֹר, </a:t>
            </a:r>
            <a:r>
              <a:rPr lang="he-IL" dirty="0" err="1">
                <a:latin typeface="+mn-lt"/>
                <a:cs typeface="+mn-cs"/>
              </a:rPr>
              <a:t>הַקּו</a:t>
            </a:r>
            <a:r>
              <a:rPr lang="he-IL" dirty="0">
                <a:latin typeface="+mn-lt"/>
                <a:cs typeface="+mn-cs"/>
              </a:rPr>
              <a:t>ֹסֵם--הָרְגוּ בְנֵי-יִשְׂרָאֵל בַּחֶרֶב, אֶל-חַלְלֵיהֶם.  </a:t>
            </a:r>
            <a:r>
              <a:rPr lang="he-IL" b="1" dirty="0" err="1">
                <a:latin typeface="+mn-lt"/>
                <a:cs typeface="+mn-cs"/>
              </a:rPr>
              <a:t>כג</a:t>
            </a:r>
            <a:r>
              <a:rPr lang="he-IL" dirty="0">
                <a:latin typeface="+mn-lt"/>
                <a:cs typeface="+mn-cs"/>
              </a:rPr>
              <a:t> וַיְהִי, גְּבוּל </a:t>
            </a:r>
            <a:r>
              <a:rPr lang="he-IL" dirty="0" err="1">
                <a:latin typeface="+mn-lt"/>
                <a:cs typeface="+mn-cs"/>
              </a:rPr>
              <a:t>בְּ</a:t>
            </a:r>
            <a:r>
              <a:rPr lang="he-IL" dirty="0">
                <a:latin typeface="+mn-lt"/>
                <a:cs typeface="+mn-cs"/>
              </a:rPr>
              <a:t>נֵי רְאוּבֵן--הַיַּרְדֵּן, וּגְבוּל:  </a:t>
            </a:r>
            <a:r>
              <a:rPr lang="he-IL" dirty="0" err="1">
                <a:latin typeface="+mn-lt"/>
                <a:cs typeface="+mn-cs"/>
              </a:rPr>
              <a:t>זֹא</a:t>
            </a:r>
            <a:r>
              <a:rPr lang="he-IL" dirty="0">
                <a:latin typeface="+mn-lt"/>
                <a:cs typeface="+mn-cs"/>
              </a:rPr>
              <a:t>ת נַחֲלַת </a:t>
            </a:r>
            <a:r>
              <a:rPr lang="he-IL" dirty="0" err="1">
                <a:latin typeface="+mn-lt"/>
                <a:cs typeface="+mn-cs"/>
              </a:rPr>
              <a:t>בְּ</a:t>
            </a:r>
            <a:r>
              <a:rPr lang="he-IL" dirty="0">
                <a:latin typeface="+mn-lt"/>
                <a:cs typeface="+mn-cs"/>
              </a:rPr>
              <a:t>נֵי-רְאוּ</a:t>
            </a:r>
            <a:r>
              <a:rPr lang="he-IL" dirty="0" err="1">
                <a:latin typeface="+mn-lt"/>
                <a:cs typeface="+mn-cs"/>
              </a:rPr>
              <a:t>בֵן לְמִשְׁפ</a:t>
            </a:r>
            <a:r>
              <a:rPr lang="he-IL" dirty="0">
                <a:latin typeface="+mn-lt"/>
                <a:cs typeface="+mn-cs"/>
              </a:rPr>
              <a:t>ְּחוֹתָם, הֶעָרִ</a:t>
            </a:r>
            <a:r>
              <a:rPr lang="he-IL" dirty="0" err="1">
                <a:latin typeface="+mn-lt"/>
                <a:cs typeface="+mn-cs"/>
              </a:rPr>
              <a:t>ים וְחַצְרֵיה</a:t>
            </a:r>
            <a:r>
              <a:rPr lang="he-IL" dirty="0">
                <a:latin typeface="+mn-lt"/>
                <a:cs typeface="+mn-cs"/>
              </a:rPr>
              <a:t>ֶן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8" y="142875"/>
            <a:ext cx="2928937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יהשוע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י"ג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0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" descr="ממלכת דוד - הממלכה המאוחד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0"/>
            <a:ext cx="385762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0" y="0"/>
            <a:ext cx="3071813" cy="954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ממלכת דוד – 1,000 לפנה"ס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גבולות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00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דוד ושלמה מקור דעת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4627563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0" b="2615"/>
          <a:stretch>
            <a:fillRect/>
          </a:stretch>
        </p:blipFill>
        <p:spPr bwMode="auto">
          <a:xfrm>
            <a:off x="4741863" y="0"/>
            <a:ext cx="440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219700" y="692150"/>
            <a:ext cx="1081088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he-IL" altLang="he-IL"/>
              <a:t>הארץ הנשארת</a:t>
            </a:r>
          </a:p>
        </p:txBody>
      </p:sp>
    </p:spTree>
    <p:extLst>
      <p:ext uri="{BB962C8B-B14F-4D97-AF65-F5344CB8AC3E}">
        <p14:creationId xmlns:p14="http://schemas.microsoft.com/office/powerpoint/2010/main" xmlns="" val="273769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u="sng" smtClean="0"/>
              <a:t>היכן עובר כאן קו הגבול?</a:t>
            </a:r>
            <a:endParaRPr lang="en-US" altLang="he-IL" u="sng" smtClean="0"/>
          </a:p>
        </p:txBody>
      </p:sp>
      <p:pic>
        <p:nvPicPr>
          <p:cNvPr id="19460" name="Picture 4" descr="גבולות 0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309688"/>
            <a:ext cx="7848600" cy="4797425"/>
          </a:xfr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356100" y="6165850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/>
              <a:t>מלכים א, ה'</a:t>
            </a:r>
            <a:endParaRPr lang="en-US" altLang="he-IL" sz="2000" b="1"/>
          </a:p>
        </p:txBody>
      </p:sp>
    </p:spTree>
    <p:extLst>
      <p:ext uri="{BB962C8B-B14F-4D97-AF65-F5344CB8AC3E}">
        <p14:creationId xmlns:p14="http://schemas.microsoft.com/office/powerpoint/2010/main" xmlns="" val="42583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הצהרת כורש- הבסיס לגבולות שיבת ציון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dirty="0" smtClean="0"/>
              <a:t> </a:t>
            </a:r>
            <a:r>
              <a:rPr lang="he-IL" b="1" dirty="0" smtClean="0"/>
              <a:t> </a:t>
            </a:r>
            <a:endParaRPr lang="en-US" dirty="0" smtClean="0"/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ובשנת אחת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לכרש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מלך פרס לכלות דבר ה' מפי ירמיה, העיר ה' ת רוח כרש מלך פרס ויעבר קול בכל מלכותו וגם במכתב לאמור: כה אמר כרש מלך פרס כל ממלכות הארץ נתן לי ה'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אלקי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השמים והוא פקד עלי לבנות לו בית בירושלם אשר ביהודה.. מי בכם מכל עמו יהי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אלקיו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עמו ויעל לירושלם אשר ביהודה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ויבן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את בית ה'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אלקי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ישראל הוא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האלקים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אשר בירושלים. וכל הנשאר מכל המקומות אשר הוא גר שם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ינשאוהו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אנשי מקומו בכסף ובזהב ברכוש ובבהמה עם הנדבה לבית 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האלקים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אשר בירושלים.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dirty="0" smtClean="0"/>
              <a:t>עזרא פרק א' פסוקים 1-4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63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63" y="1"/>
            <a:ext cx="445606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5" name="Oval 3"/>
          <p:cNvSpPr>
            <a:spLocks noChangeArrowheads="1"/>
          </p:cNvSpPr>
          <p:nvPr/>
        </p:nvSpPr>
        <p:spPr bwMode="auto">
          <a:xfrm flipH="1">
            <a:off x="4248026" y="2132856"/>
            <a:ext cx="215900" cy="457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he-IL"/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985354" y="4869160"/>
            <a:ext cx="73445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he-IL" sz="1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א"י </a:t>
            </a:r>
            <a:r>
              <a:rPr lang="he-IL" sz="1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- גשר יבשות</a:t>
            </a:r>
          </a:p>
          <a:p>
            <a:pPr algn="ctr" rtl="1">
              <a:spcBef>
                <a:spcPct val="50000"/>
              </a:spcBef>
              <a:defRPr/>
            </a:pPr>
            <a:r>
              <a:rPr lang="he-IL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ממוקמת </a:t>
            </a:r>
            <a:r>
              <a:rPr lang="he-IL" sz="1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בנקודת </a:t>
            </a:r>
            <a:r>
              <a:rPr lang="he-IL" sz="1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החיבור של יבשות חצי הכדור </a:t>
            </a:r>
            <a:r>
              <a:rPr lang="he-IL" sz="1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המזרחי: אסיה, אפריקה, אירופה.</a:t>
            </a:r>
            <a:endParaRPr lang="en-US" sz="1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631627-46B5-4584-9F33-6B86504639B1}" type="slidenum">
              <a:rPr lang="he-IL" altLang="he-IL" sz="1400" b="0" smtClean="0"/>
              <a:pPr eaLnBrk="1" hangingPunct="1"/>
              <a:t>3</a:t>
            </a:fld>
            <a:endParaRPr lang="en-US" altLang="he-IL" sz="1400" b="0" smtClean="0"/>
          </a:p>
        </p:txBody>
      </p:sp>
    </p:spTree>
    <p:extLst>
      <p:ext uri="{BB962C8B-B14F-4D97-AF65-F5344CB8AC3E}">
        <p14:creationId xmlns:p14="http://schemas.microsoft.com/office/powerpoint/2010/main" xmlns="" val="37951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  <p:bldP spid="3256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" descr="ארץ יהודה אחרי שיבת ציו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733266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214313"/>
            <a:ext cx="3143250" cy="461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שיבת ציון-538 לפנה"ס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8" y="149225"/>
            <a:ext cx="3790950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בית שני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ממלכת ינאי 103-76 לפנה"ס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pic>
        <p:nvPicPr>
          <p:cNvPr id="23555" name="Picture 4" descr="גבולות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9"/>
          <a:stretch>
            <a:fillRect/>
          </a:stretch>
        </p:blipFill>
        <p:spPr bwMode="auto">
          <a:xfrm>
            <a:off x="1258888" y="96838"/>
            <a:ext cx="7129462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27088" y="692150"/>
            <a:ext cx="1946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he-IL" sz="18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2305050" cy="1754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e-IL" sz="2400" b="1" u="sng" dirty="0">
                <a:latin typeface="+mn-lt"/>
                <a:cs typeface="+mn-cs"/>
              </a:rPr>
              <a:t>בית שני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e-IL" sz="2400" b="1" u="sng" dirty="0">
                <a:latin typeface="+mn-lt"/>
                <a:cs typeface="+mn-cs"/>
              </a:rPr>
              <a:t>ממלכת הורדוס–תחומי התפשטות </a:t>
            </a:r>
            <a:r>
              <a:rPr lang="he-IL" sz="2400" b="1" dirty="0">
                <a:latin typeface="+mn-lt"/>
                <a:cs typeface="+mn-cs"/>
              </a:rPr>
              <a:t>74-4 לפנה"ס</a:t>
            </a:r>
            <a:endParaRPr lang="en-US" sz="2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5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pic>
        <p:nvPicPr>
          <p:cNvPr id="24579" name="Picture 4" descr="גבולות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455930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2447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 u="sng" dirty="0" err="1"/>
              <a:t>פלסטינה</a:t>
            </a:r>
            <a:r>
              <a:rPr lang="he-IL" altLang="he-IL" sz="2000" b="1" u="sng" dirty="0"/>
              <a:t> פרימה</a:t>
            </a:r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 u="sng" dirty="0"/>
              <a:t>(הראשונה)</a:t>
            </a:r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he-IL" altLang="he-IL" sz="2000" b="1" u="sng" dirty="0"/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 u="sng" dirty="0" err="1"/>
              <a:t>פלסטינה</a:t>
            </a:r>
            <a:r>
              <a:rPr lang="he-IL" altLang="he-IL" sz="2000" b="1" u="sng" dirty="0"/>
              <a:t> סקונדה</a:t>
            </a:r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 u="sng" dirty="0"/>
              <a:t>(השנייה)</a:t>
            </a:r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he-IL" altLang="he-IL" sz="2000" b="1" u="sng" dirty="0"/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 u="sng" dirty="0" err="1"/>
              <a:t>פלסטינה</a:t>
            </a:r>
            <a:r>
              <a:rPr lang="he-IL" altLang="he-IL" sz="2000" b="1" u="sng" dirty="0"/>
              <a:t> </a:t>
            </a:r>
            <a:r>
              <a:rPr lang="he-IL" altLang="he-IL" sz="2000" b="1" u="sng" dirty="0" err="1"/>
              <a:t>טרציה</a:t>
            </a:r>
            <a:endParaRPr lang="he-IL" altLang="he-IL" sz="2000" b="1" u="sng" dirty="0"/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000" b="1" u="sng" dirty="0"/>
              <a:t>(השלישית)</a:t>
            </a:r>
            <a:endParaRPr lang="en-US" altLang="he-IL" sz="2000" b="1" u="sng" dirty="0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2916238" y="765175"/>
            <a:ext cx="172720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 flipV="1">
            <a:off x="2916238" y="1125538"/>
            <a:ext cx="2017712" cy="72072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2916238" y="3644900"/>
            <a:ext cx="1584325" cy="431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4584" name="Oval 10"/>
          <p:cNvSpPr>
            <a:spLocks noChangeArrowheads="1"/>
          </p:cNvSpPr>
          <p:nvPr/>
        </p:nvSpPr>
        <p:spPr bwMode="auto">
          <a:xfrm>
            <a:off x="4859338" y="260350"/>
            <a:ext cx="863600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3563938" y="2997200"/>
            <a:ext cx="1728787" cy="863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55575" y="4437063"/>
            <a:ext cx="2928938" cy="2246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חלוקת ארץ ישראל על ידי הרומאים לשלושה חלקים אחרי מרד בר כוכבא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132-135 לספירה    ושינוי שמה של הארץ מ"ארץ ישראל" לשם של אויביה הפלישתים-"</a:t>
            </a:r>
            <a:r>
              <a:rPr lang="he-I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פלסטינה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xmlns="" val="40442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5" r="4356" b="3441"/>
          <a:stretch>
            <a:fillRect/>
          </a:stretch>
        </p:blipFill>
        <p:spPr bwMode="auto">
          <a:xfrm>
            <a:off x="2833688" y="-33338"/>
            <a:ext cx="3476625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2875" y="6500813"/>
            <a:ext cx="12763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he-IL" altLang="he-IL" sz="1100">
                <a:latin typeface="Arial" pitchFamily="34" charset="0"/>
              </a:rPr>
              <a:t>פלשתינה טרציה</a:t>
            </a:r>
            <a:endParaRPr lang="en-US" altLang="he-IL" sz="1800">
              <a:latin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71625" y="6572250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875" y="4429125"/>
            <a:ext cx="12763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he-IL" altLang="he-IL" sz="1100">
                <a:latin typeface="Arial" pitchFamily="34" charset="0"/>
              </a:rPr>
              <a:t>פלשתינה  פרימה</a:t>
            </a:r>
            <a:endParaRPr lang="en-US" altLang="he-IL" sz="1800"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43063" y="4572000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2875" y="1000125"/>
            <a:ext cx="12763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he-IL" altLang="he-IL" sz="1100">
                <a:latin typeface="Arial" pitchFamily="34" charset="0"/>
              </a:rPr>
              <a:t>פלשתינה  סקונדה</a:t>
            </a:r>
            <a:endParaRPr lang="en-US" altLang="he-IL" sz="1800">
              <a:latin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71625" y="1071563"/>
            <a:ext cx="1143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6563" y="500063"/>
            <a:ext cx="2143125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גבולות ארץ ישראל אחרי מרד בר כוכבא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"הפלשתינות"</a:t>
            </a:r>
            <a:endParaRPr lang="en-US" altLang="he-IL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4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6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4786313" y="285750"/>
            <a:ext cx="4189412" cy="922338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rtl="1" eaLnBrk="1" hangingPunct="1"/>
            <a:r>
              <a:rPr lang="he-IL" altLang="he-IL" sz="2800" b="1" smtClean="0"/>
              <a:t>הגדרת גבולות ארץ ישראל </a:t>
            </a:r>
            <a:br>
              <a:rPr lang="he-IL" altLang="he-IL" sz="2800" b="1" smtClean="0"/>
            </a:br>
            <a:r>
              <a:rPr lang="he-IL" altLang="he-IL" sz="2800" b="1" smtClean="0"/>
              <a:t>ב"ברייתא דתחומין"</a:t>
            </a:r>
            <a:endParaRPr lang="en-US" altLang="he-IL" sz="2800" b="1" smtClean="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716463" y="1576388"/>
            <a:ext cx="390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076825" y="1484313"/>
            <a:ext cx="3673475" cy="2123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 dirty="0" err="1"/>
              <a:t>תוספתא</a:t>
            </a:r>
            <a:r>
              <a:rPr lang="he-IL" altLang="he-IL" sz="2400" b="1" dirty="0"/>
              <a:t> שביעית ד, יא</a:t>
            </a: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 dirty="0"/>
              <a:t>ירושלמי, שביעית פו, לו, </a:t>
            </a:r>
            <a:r>
              <a:rPr lang="he-IL" altLang="he-IL" sz="2400" b="1" dirty="0" err="1"/>
              <a:t>עג</a:t>
            </a:r>
            <a:r>
              <a:rPr lang="he-IL" altLang="he-IL" sz="2400" b="1" dirty="0"/>
              <a:t>.</a:t>
            </a:r>
          </a:p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 dirty="0"/>
              <a:t>כתובת הפסיפס </a:t>
            </a:r>
            <a:r>
              <a:rPr lang="he-IL" altLang="he-IL" sz="2400" b="1" dirty="0" smtClean="0"/>
              <a:t>ברחוב</a:t>
            </a:r>
            <a:endParaRPr lang="he-IL" altLang="he-IL" sz="24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he-IL" sz="2400" b="1" dirty="0"/>
          </a:p>
        </p:txBody>
      </p:sp>
      <p:pic>
        <p:nvPicPr>
          <p:cNvPr id="26630" name="Picture 8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9" t="1370"/>
          <a:stretch>
            <a:fillRect/>
          </a:stretch>
        </p:blipFill>
        <p:spPr bwMode="auto">
          <a:xfrm>
            <a:off x="323850" y="260350"/>
            <a:ext cx="42164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539750" y="2349500"/>
            <a:ext cx="2879725" cy="122396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xmlns="" val="29773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pic>
        <p:nvPicPr>
          <p:cNvPr id="27651" name="Picture 4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t="3641" r="1199"/>
          <a:stretch>
            <a:fillRect/>
          </a:stretch>
        </p:blipFill>
        <p:spPr bwMode="auto">
          <a:xfrm>
            <a:off x="179388" y="644525"/>
            <a:ext cx="87852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2700338" y="2708275"/>
            <a:ext cx="4319587" cy="79216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xmlns="" val="39556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רמי אהרוני rata200@walla.com</a:t>
            </a:r>
            <a:endParaRPr lang="en-US"/>
          </a:p>
        </p:txBody>
      </p:sp>
      <p:pic>
        <p:nvPicPr>
          <p:cNvPr id="28675" name="Picture 4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583247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370363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577190" y="5214938"/>
            <a:ext cx="4043093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b="1" dirty="0">
                <a:latin typeface="Calibri" pitchFamily="34" charset="0"/>
              </a:rPr>
              <a:t>ברייתא </a:t>
            </a:r>
            <a:r>
              <a:rPr lang="he-IL" altLang="he-IL" b="1" dirty="0" err="1">
                <a:latin typeface="Calibri" pitchFamily="34" charset="0"/>
              </a:rPr>
              <a:t>דתחומין</a:t>
            </a:r>
            <a:r>
              <a:rPr lang="he-IL" altLang="he-IL" b="1" dirty="0">
                <a:latin typeface="Calibri" pitchFamily="34" charset="0"/>
              </a:rPr>
              <a:t> - כתובת הפסיפס </a:t>
            </a:r>
            <a:r>
              <a:rPr lang="he-IL" altLang="he-IL" b="1" dirty="0" smtClean="0">
                <a:latin typeface="Calibri" pitchFamily="34" charset="0"/>
              </a:rPr>
              <a:t>ברחוב</a:t>
            </a:r>
            <a:endParaRPr lang="he-IL" altLang="he-IL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1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9" t="3535" r="1932" b="2097"/>
          <a:stretch>
            <a:fillRect/>
          </a:stretch>
        </p:blipFill>
        <p:spPr bwMode="auto">
          <a:xfrm>
            <a:off x="2617788" y="0"/>
            <a:ext cx="4094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141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p_middle_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552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59" name="Line 3"/>
          <p:cNvSpPr>
            <a:spLocks noChangeShapeType="1"/>
          </p:cNvSpPr>
          <p:nvPr/>
        </p:nvSpPr>
        <p:spPr bwMode="auto">
          <a:xfrm flipH="1" flipV="1">
            <a:off x="1908175" y="692150"/>
            <a:ext cx="1584325" cy="433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268538" y="1196975"/>
            <a:ext cx="71437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he-IL" sz="1800">
              <a:solidFill>
                <a:srgbClr val="FF3300"/>
              </a:solidFill>
            </a:endParaRPr>
          </a:p>
        </p:txBody>
      </p:sp>
      <p:pic>
        <p:nvPicPr>
          <p:cNvPr id="31749" name="Picture 5" descr="map_middle_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552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2" name="Line 6"/>
          <p:cNvSpPr>
            <a:spLocks noChangeShapeType="1"/>
          </p:cNvSpPr>
          <p:nvPr/>
        </p:nvSpPr>
        <p:spPr bwMode="auto">
          <a:xfrm flipH="1" flipV="1">
            <a:off x="1908175" y="692150"/>
            <a:ext cx="1584325" cy="433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31751" name="Picture 7" descr="map_middle_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552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4" name="Line 8"/>
          <p:cNvSpPr>
            <a:spLocks noChangeShapeType="1"/>
          </p:cNvSpPr>
          <p:nvPr/>
        </p:nvSpPr>
        <p:spPr bwMode="auto">
          <a:xfrm flipH="1" flipV="1">
            <a:off x="1908175" y="692150"/>
            <a:ext cx="1584325" cy="433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6665" name="Line 9"/>
          <p:cNvSpPr>
            <a:spLocks noChangeShapeType="1"/>
          </p:cNvSpPr>
          <p:nvPr/>
        </p:nvSpPr>
        <p:spPr bwMode="auto">
          <a:xfrm flipH="1" flipV="1">
            <a:off x="2051050" y="765175"/>
            <a:ext cx="1657350" cy="86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2195513" y="1196975"/>
            <a:ext cx="144462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he-IL"/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5003800" y="333375"/>
            <a:ext cx="3816350" cy="788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1800" dirty="0">
                <a:solidFill>
                  <a:srgbClr val="FF3300"/>
                </a:solidFill>
              </a:rPr>
              <a:t>המעבר בין </a:t>
            </a:r>
            <a:r>
              <a:rPr lang="he-IL" altLang="he-IL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אסיה לאירופה</a:t>
            </a:r>
          </a:p>
          <a:p>
            <a:pPr algn="ctr" eaLnBrk="1" hangingPunct="1">
              <a:spcBef>
                <a:spcPct val="50000"/>
              </a:spcBef>
            </a:pPr>
            <a:r>
              <a:rPr lang="he-IL" altLang="he-IL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</a:t>
            </a:r>
            <a:r>
              <a:rPr lang="he-IL" altLang="he-IL" sz="1800" dirty="0">
                <a:solidFill>
                  <a:srgbClr val="FF3300"/>
                </a:solidFill>
              </a:rPr>
              <a:t> מחייב מעבר דרך ארץ ישראל</a:t>
            </a:r>
            <a:endParaRPr lang="en-US" altLang="he-IL" sz="1800" dirty="0">
              <a:solidFill>
                <a:srgbClr val="FF3300"/>
              </a:solidFill>
            </a:endParaRPr>
          </a:p>
        </p:txBody>
      </p:sp>
      <p:pic>
        <p:nvPicPr>
          <p:cNvPr id="31756" name="Picture 12" descr="the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32213"/>
            <a:ext cx="4608513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9" name="Freeform 13"/>
          <p:cNvSpPr>
            <a:spLocks/>
          </p:cNvSpPr>
          <p:nvPr/>
        </p:nvSpPr>
        <p:spPr bwMode="auto">
          <a:xfrm>
            <a:off x="179388" y="4184650"/>
            <a:ext cx="2879725" cy="1139825"/>
          </a:xfrm>
          <a:custGeom>
            <a:avLst/>
            <a:gdLst>
              <a:gd name="T0" fmla="*/ 431800 w 1814"/>
              <a:gd name="T1" fmla="*/ 539750 h 718"/>
              <a:gd name="T2" fmla="*/ 863600 w 1814"/>
              <a:gd name="T3" fmla="*/ 323850 h 718"/>
              <a:gd name="T4" fmla="*/ 1296988 w 1814"/>
              <a:gd name="T5" fmla="*/ 36512 h 718"/>
              <a:gd name="T6" fmla="*/ 1944688 w 1814"/>
              <a:gd name="T7" fmla="*/ 107950 h 718"/>
              <a:gd name="T8" fmla="*/ 2089150 w 1814"/>
              <a:gd name="T9" fmla="*/ 539750 h 718"/>
              <a:gd name="T10" fmla="*/ 1944688 w 1814"/>
              <a:gd name="T11" fmla="*/ 180975 h 718"/>
              <a:gd name="T12" fmla="*/ 2447925 w 1814"/>
              <a:gd name="T13" fmla="*/ 396875 h 718"/>
              <a:gd name="T14" fmla="*/ 2808288 w 1814"/>
              <a:gd name="T15" fmla="*/ 539750 h 718"/>
              <a:gd name="T16" fmla="*/ 2808288 w 1814"/>
              <a:gd name="T17" fmla="*/ 900113 h 718"/>
              <a:gd name="T18" fmla="*/ 2376488 w 1814"/>
              <a:gd name="T19" fmla="*/ 973138 h 718"/>
              <a:gd name="T20" fmla="*/ 1944688 w 1814"/>
              <a:gd name="T21" fmla="*/ 828675 h 718"/>
              <a:gd name="T22" fmla="*/ 1871663 w 1814"/>
              <a:gd name="T23" fmla="*/ 1116013 h 718"/>
              <a:gd name="T24" fmla="*/ 1223963 w 1814"/>
              <a:gd name="T25" fmla="*/ 684212 h 718"/>
              <a:gd name="T26" fmla="*/ 288925 w 1814"/>
              <a:gd name="T27" fmla="*/ 757237 h 718"/>
              <a:gd name="T28" fmla="*/ 71438 w 1814"/>
              <a:gd name="T29" fmla="*/ 900113 h 718"/>
              <a:gd name="T30" fmla="*/ 144463 w 1814"/>
              <a:gd name="T31" fmla="*/ 828675 h 718"/>
              <a:gd name="T32" fmla="*/ 0 w 1814"/>
              <a:gd name="T33" fmla="*/ 684212 h 7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14"/>
              <a:gd name="T52" fmla="*/ 0 h 718"/>
              <a:gd name="T53" fmla="*/ 1814 w 1814"/>
              <a:gd name="T54" fmla="*/ 718 h 7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14" h="718">
                <a:moveTo>
                  <a:pt x="272" y="340"/>
                </a:moveTo>
                <a:cubicBezTo>
                  <a:pt x="362" y="298"/>
                  <a:pt x="453" y="257"/>
                  <a:pt x="544" y="204"/>
                </a:cubicBezTo>
                <a:cubicBezTo>
                  <a:pt x="635" y="151"/>
                  <a:pt x="704" y="46"/>
                  <a:pt x="817" y="23"/>
                </a:cubicBezTo>
                <a:cubicBezTo>
                  <a:pt x="930" y="0"/>
                  <a:pt x="1142" y="15"/>
                  <a:pt x="1225" y="68"/>
                </a:cubicBezTo>
                <a:cubicBezTo>
                  <a:pt x="1308" y="121"/>
                  <a:pt x="1316" y="332"/>
                  <a:pt x="1316" y="340"/>
                </a:cubicBezTo>
                <a:cubicBezTo>
                  <a:pt x="1316" y="348"/>
                  <a:pt x="1187" y="129"/>
                  <a:pt x="1225" y="114"/>
                </a:cubicBezTo>
                <a:cubicBezTo>
                  <a:pt x="1263" y="99"/>
                  <a:pt x="1451" y="212"/>
                  <a:pt x="1542" y="250"/>
                </a:cubicBezTo>
                <a:cubicBezTo>
                  <a:pt x="1633" y="288"/>
                  <a:pt x="1731" y="287"/>
                  <a:pt x="1769" y="340"/>
                </a:cubicBezTo>
                <a:cubicBezTo>
                  <a:pt x="1807" y="393"/>
                  <a:pt x="1814" y="522"/>
                  <a:pt x="1769" y="567"/>
                </a:cubicBezTo>
                <a:cubicBezTo>
                  <a:pt x="1724" y="612"/>
                  <a:pt x="1588" y="621"/>
                  <a:pt x="1497" y="613"/>
                </a:cubicBezTo>
                <a:cubicBezTo>
                  <a:pt x="1406" y="605"/>
                  <a:pt x="1278" y="507"/>
                  <a:pt x="1225" y="522"/>
                </a:cubicBezTo>
                <a:cubicBezTo>
                  <a:pt x="1172" y="537"/>
                  <a:pt x="1255" y="718"/>
                  <a:pt x="1179" y="703"/>
                </a:cubicBezTo>
                <a:cubicBezTo>
                  <a:pt x="1103" y="688"/>
                  <a:pt x="937" y="469"/>
                  <a:pt x="771" y="431"/>
                </a:cubicBezTo>
                <a:cubicBezTo>
                  <a:pt x="605" y="393"/>
                  <a:pt x="303" y="454"/>
                  <a:pt x="182" y="477"/>
                </a:cubicBezTo>
                <a:cubicBezTo>
                  <a:pt x="61" y="500"/>
                  <a:pt x="60" y="560"/>
                  <a:pt x="45" y="567"/>
                </a:cubicBezTo>
                <a:cubicBezTo>
                  <a:pt x="30" y="574"/>
                  <a:pt x="98" y="545"/>
                  <a:pt x="91" y="522"/>
                </a:cubicBezTo>
                <a:cubicBezTo>
                  <a:pt x="84" y="499"/>
                  <a:pt x="42" y="465"/>
                  <a:pt x="0" y="431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6670" name="Text Box 14"/>
          <p:cNvSpPr txBox="1">
            <a:spLocks noChangeArrowheads="1"/>
          </p:cNvSpPr>
          <p:nvPr/>
        </p:nvSpPr>
        <p:spPr bwMode="auto">
          <a:xfrm>
            <a:off x="5003800" y="4149725"/>
            <a:ext cx="3816350" cy="92333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altLang="he-IL" sz="1800" dirty="0">
                <a:solidFill>
                  <a:srgbClr val="FF3300"/>
                </a:solidFill>
              </a:rPr>
              <a:t>המעבר היבשתי הקצר ביותר בין </a:t>
            </a:r>
            <a:r>
              <a:rPr lang="he-IL" altLang="he-IL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אירופה </a:t>
            </a:r>
            <a:r>
              <a:rPr lang="he-IL" altLang="he-IL" sz="18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לאפריקה</a:t>
            </a:r>
            <a:r>
              <a:rPr lang="he-IL" altLang="he-IL" sz="1800" dirty="0" smtClean="0">
                <a:solidFill>
                  <a:srgbClr val="FF3300"/>
                </a:solidFill>
              </a:rPr>
              <a:t> </a:t>
            </a:r>
            <a:r>
              <a:rPr lang="he-IL" altLang="he-IL" sz="1800" dirty="0">
                <a:solidFill>
                  <a:srgbClr val="FF3300"/>
                </a:solidFill>
              </a:rPr>
              <a:t>דרך </a:t>
            </a:r>
            <a:r>
              <a:rPr lang="he-IL" altLang="he-IL" sz="1800" dirty="0" smtClean="0">
                <a:solidFill>
                  <a:srgbClr val="FF3300"/>
                </a:solidFill>
              </a:rPr>
              <a:t>אסיה, </a:t>
            </a:r>
            <a:r>
              <a:rPr lang="he-IL" altLang="he-IL" sz="18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מחייב</a:t>
            </a:r>
            <a:r>
              <a:rPr lang="he-IL" altLang="he-IL" sz="1800" dirty="0" smtClean="0">
                <a:solidFill>
                  <a:srgbClr val="FF3300"/>
                </a:solidFill>
              </a:rPr>
              <a:t> מעבר דרך ארץ ישראל</a:t>
            </a:r>
            <a:endParaRPr lang="en-US" altLang="he-IL" sz="1800" dirty="0">
              <a:solidFill>
                <a:srgbClr val="FF3300"/>
              </a:solidFill>
            </a:endParaRPr>
          </a:p>
        </p:txBody>
      </p:sp>
      <p:sp>
        <p:nvSpPr>
          <p:cNvPr id="3175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E6693A-EAA1-43EF-A296-46AAC5981CA6}" type="slidenum">
              <a:rPr lang="he-IL" altLang="he-IL" sz="1400" b="0" smtClean="0"/>
              <a:pPr eaLnBrk="1" hangingPunct="1"/>
              <a:t>4</a:t>
            </a:fld>
            <a:endParaRPr lang="en-US" altLang="he-IL" sz="1400" b="0" smtClean="0"/>
          </a:p>
        </p:txBody>
      </p:sp>
    </p:spTree>
    <p:extLst>
      <p:ext uri="{BB962C8B-B14F-4D97-AF65-F5344CB8AC3E}">
        <p14:creationId xmlns:p14="http://schemas.microsoft.com/office/powerpoint/2010/main" xmlns="" val="37636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animBg="1"/>
      <p:bldP spid="326662" grpId="0" animBg="1"/>
      <p:bldP spid="326664" grpId="0" animBg="1"/>
      <p:bldP spid="326665" grpId="0" animBg="1"/>
      <p:bldP spid="326667" grpId="0" animBg="1"/>
      <p:bldP spid="326669" grpId="0" animBg="1"/>
      <p:bldP spid="3266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ertile%20cre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65918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Freeform 3"/>
          <p:cNvSpPr>
            <a:spLocks/>
          </p:cNvSpPr>
          <p:nvPr/>
        </p:nvSpPr>
        <p:spPr bwMode="auto">
          <a:xfrm>
            <a:off x="755650" y="1341438"/>
            <a:ext cx="1992313" cy="877887"/>
          </a:xfrm>
          <a:custGeom>
            <a:avLst/>
            <a:gdLst>
              <a:gd name="T0" fmla="*/ 0 w 1255"/>
              <a:gd name="T1" fmla="*/ 877887 h 553"/>
              <a:gd name="T2" fmla="*/ 649288 w 1255"/>
              <a:gd name="T3" fmla="*/ 733424 h 553"/>
              <a:gd name="T4" fmla="*/ 1225550 w 1255"/>
              <a:gd name="T5" fmla="*/ 12700 h 553"/>
              <a:gd name="T6" fmla="*/ 1873251 w 1255"/>
              <a:gd name="T7" fmla="*/ 660400 h 553"/>
              <a:gd name="T8" fmla="*/ 1944688 w 1255"/>
              <a:gd name="T9" fmla="*/ 733424 h 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5"/>
              <a:gd name="T16" fmla="*/ 0 h 553"/>
              <a:gd name="T17" fmla="*/ 1255 w 1255"/>
              <a:gd name="T18" fmla="*/ 553 h 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5" h="553">
                <a:moveTo>
                  <a:pt x="0" y="553"/>
                </a:moveTo>
                <a:cubicBezTo>
                  <a:pt x="140" y="553"/>
                  <a:pt x="280" y="553"/>
                  <a:pt x="409" y="462"/>
                </a:cubicBezTo>
                <a:cubicBezTo>
                  <a:pt x="538" y="371"/>
                  <a:pt x="644" y="16"/>
                  <a:pt x="772" y="8"/>
                </a:cubicBezTo>
                <a:cubicBezTo>
                  <a:pt x="900" y="0"/>
                  <a:pt x="1105" y="340"/>
                  <a:pt x="1180" y="416"/>
                </a:cubicBezTo>
                <a:cubicBezTo>
                  <a:pt x="1255" y="492"/>
                  <a:pt x="1218" y="454"/>
                  <a:pt x="1225" y="462"/>
                </a:cubicBezTo>
              </a:path>
            </a:pathLst>
          </a:custGeom>
          <a:noFill/>
          <a:ln w="38100" cmpd="sng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7684" name="Freeform 4"/>
          <p:cNvSpPr>
            <a:spLocks/>
          </p:cNvSpPr>
          <p:nvPr/>
        </p:nvSpPr>
        <p:spPr bwMode="auto">
          <a:xfrm>
            <a:off x="395288" y="620713"/>
            <a:ext cx="1595437" cy="1582737"/>
          </a:xfrm>
          <a:custGeom>
            <a:avLst/>
            <a:gdLst>
              <a:gd name="T0" fmla="*/ 0 w 1005"/>
              <a:gd name="T1" fmla="*/ 0 h 997"/>
              <a:gd name="T2" fmla="*/ 1439862 w 1005"/>
              <a:gd name="T3" fmla="*/ 719137 h 997"/>
              <a:gd name="T4" fmla="*/ 936625 w 1005"/>
              <a:gd name="T5" fmla="*/ 1582737 h 997"/>
              <a:gd name="T6" fmla="*/ 0 60000 65536"/>
              <a:gd name="T7" fmla="*/ 0 60000 65536"/>
              <a:gd name="T8" fmla="*/ 0 60000 65536"/>
              <a:gd name="T9" fmla="*/ 0 w 1005"/>
              <a:gd name="T10" fmla="*/ 0 h 997"/>
              <a:gd name="T11" fmla="*/ 1005 w 1005"/>
              <a:gd name="T12" fmla="*/ 997 h 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5" h="997">
                <a:moveTo>
                  <a:pt x="0" y="0"/>
                </a:moveTo>
                <a:cubicBezTo>
                  <a:pt x="404" y="143"/>
                  <a:pt x="809" y="287"/>
                  <a:pt x="907" y="453"/>
                </a:cubicBezTo>
                <a:cubicBezTo>
                  <a:pt x="1005" y="619"/>
                  <a:pt x="643" y="906"/>
                  <a:pt x="590" y="997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 flipH="1">
            <a:off x="468313" y="2205038"/>
            <a:ext cx="863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716016" y="633015"/>
            <a:ext cx="3600201" cy="50783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he-IL" altLang="he-IL" sz="1800" dirty="0">
                <a:solidFill>
                  <a:srgbClr val="FF3300"/>
                </a:solidFill>
              </a:rPr>
              <a:t>המעבר בין </a:t>
            </a:r>
            <a:r>
              <a:rPr lang="he-IL" altLang="he-IL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אסיה לאפריקה </a:t>
            </a:r>
            <a:r>
              <a:rPr lang="he-IL" altLang="he-IL" sz="1800" dirty="0">
                <a:solidFill>
                  <a:srgbClr val="FF3300"/>
                </a:solidFill>
              </a:rPr>
              <a:t>עבר אלפי שנים </a:t>
            </a:r>
            <a:r>
              <a:rPr lang="he-IL" altLang="he-IL" sz="1800" dirty="0" smtClean="0">
                <a:solidFill>
                  <a:srgbClr val="FF3300"/>
                </a:solidFill>
              </a:rPr>
              <a:t>ב"קשת </a:t>
            </a:r>
            <a:r>
              <a:rPr lang="he-IL" altLang="he-IL" sz="1800" dirty="0" err="1" smtClean="0">
                <a:solidFill>
                  <a:srgbClr val="FF3300"/>
                </a:solidFill>
              </a:rPr>
              <a:t>הפוריה</a:t>
            </a:r>
            <a:r>
              <a:rPr lang="he-IL" altLang="he-IL" sz="1800" dirty="0" smtClean="0">
                <a:solidFill>
                  <a:srgbClr val="FF3300"/>
                </a:solidFill>
              </a:rPr>
              <a:t>" ( הסהר הפורה).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FF3300"/>
                </a:solidFill>
              </a:rPr>
              <a:t>ארץ ישראל היא חלק מן הסהר הפורה.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he-IL" altLang="he-IL" sz="18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לכן, דרכים </a:t>
            </a:r>
            <a:r>
              <a:rPr lang="he-IL" altLang="he-IL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בינלאומיות חשובות עברו בסהר הפורה ובתחומי </a:t>
            </a:r>
            <a:r>
              <a:rPr lang="he-IL" altLang="he-IL" sz="18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ארץ ישראל</a:t>
            </a:r>
            <a:r>
              <a:rPr lang="he-IL" altLang="he-IL" sz="1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FF3300"/>
                </a:solidFill>
              </a:rPr>
              <a:t>ההשלכות</a:t>
            </a:r>
            <a:r>
              <a:rPr lang="he-IL" altLang="he-IL" sz="1800" dirty="0">
                <a:solidFill>
                  <a:srgbClr val="FF3300"/>
                </a:solidFill>
              </a:rPr>
              <a:t>: פיתוח סחר, מפגשים בין תרבותיים , ריבוי </a:t>
            </a:r>
            <a:r>
              <a:rPr lang="he-IL" altLang="he-IL" sz="1800" dirty="0" smtClean="0">
                <a:solidFill>
                  <a:srgbClr val="FF3300"/>
                </a:solidFill>
              </a:rPr>
              <a:t>מלחמות, גבולות בלתי יציבים.</a:t>
            </a:r>
            <a:endParaRPr lang="he-IL" altLang="he-IL" sz="1800" dirty="0">
              <a:solidFill>
                <a:srgbClr val="FF3300"/>
              </a:solidFill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he-IL" altLang="he-IL" sz="1800" dirty="0">
                <a:solidFill>
                  <a:srgbClr val="0000FF"/>
                </a:solidFill>
              </a:rPr>
              <a:t>הטכנולוגיה </a:t>
            </a:r>
            <a:r>
              <a:rPr lang="he-IL" altLang="he-IL" sz="1800" dirty="0" smtClean="0">
                <a:solidFill>
                  <a:srgbClr val="0000FF"/>
                </a:solidFill>
              </a:rPr>
              <a:t>המודרנית המאפשרת </a:t>
            </a:r>
            <a:r>
              <a:rPr lang="he-IL" altLang="he-IL" sz="1800" dirty="0">
                <a:solidFill>
                  <a:srgbClr val="0000FF"/>
                </a:solidFill>
              </a:rPr>
              <a:t>סלילת כביש דרך </a:t>
            </a:r>
            <a:r>
              <a:rPr lang="he-IL" altLang="he-IL" sz="1800" dirty="0" smtClean="0">
                <a:solidFill>
                  <a:srgbClr val="0000FF"/>
                </a:solidFill>
              </a:rPr>
              <a:t>מדבריות ירדן סוריה ועיראק, </a:t>
            </a:r>
            <a:r>
              <a:rPr lang="he-IL" altLang="he-IL" sz="1800" dirty="0">
                <a:solidFill>
                  <a:srgbClr val="0000FF"/>
                </a:solidFill>
              </a:rPr>
              <a:t>ממעיטה מחשיבות המעבר </a:t>
            </a:r>
            <a:r>
              <a:rPr lang="he-IL" altLang="he-IL" sz="1800" dirty="0" smtClean="0">
                <a:solidFill>
                  <a:srgbClr val="0000FF"/>
                </a:solidFill>
              </a:rPr>
              <a:t> מאפריקה </a:t>
            </a:r>
            <a:r>
              <a:rPr lang="he-IL" altLang="he-IL" sz="1800" dirty="0">
                <a:solidFill>
                  <a:srgbClr val="0000FF"/>
                </a:solidFill>
              </a:rPr>
              <a:t>לאסיה דרך הסהר הפורה וארץ ישראל</a:t>
            </a:r>
            <a:r>
              <a:rPr lang="he-IL" altLang="he-IL" sz="1800" dirty="0" smtClean="0">
                <a:solidFill>
                  <a:srgbClr val="0000FF"/>
                </a:solidFill>
              </a:rPr>
              <a:t>. ראו תצלום </a:t>
            </a:r>
            <a:r>
              <a:rPr lang="he-IL" altLang="he-IL" sz="1800" dirty="0" err="1" smtClean="0">
                <a:solidFill>
                  <a:srgbClr val="0000FF"/>
                </a:solidFill>
              </a:rPr>
              <a:t>לווין</a:t>
            </a:r>
            <a:r>
              <a:rPr lang="he-IL" altLang="he-IL" sz="1800" dirty="0" smtClean="0">
                <a:solidFill>
                  <a:srgbClr val="0000FF"/>
                </a:solidFill>
              </a:rPr>
              <a:t> בשקופית הבאה</a:t>
            </a:r>
            <a:endParaRPr lang="en-US" altLang="he-IL" sz="1800" dirty="0">
              <a:solidFill>
                <a:srgbClr val="0000FF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763713" y="4941888"/>
            <a:ext cx="15843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1800" b="0">
                <a:solidFill>
                  <a:srgbClr val="0000FF"/>
                </a:solidFill>
                <a:cs typeface="Guttman Yad-Brush" pitchFamily="2" charset="-79"/>
              </a:rPr>
              <a:t>גשר יבשות</a:t>
            </a:r>
            <a:endParaRPr lang="en-US" altLang="he-IL" sz="1800" b="0">
              <a:solidFill>
                <a:srgbClr val="0000FF"/>
              </a:solidFill>
              <a:cs typeface="Guttman Yad-Brush" pitchFamily="2" charset="-79"/>
            </a:endParaRPr>
          </a:p>
        </p:txBody>
      </p:sp>
      <p:sp>
        <p:nvSpPr>
          <p:cNvPr id="3277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DB9F1F-871F-4569-A5C2-9C2194FCF037}" type="slidenum">
              <a:rPr lang="he-IL" altLang="he-IL" sz="1400" b="0" smtClean="0"/>
              <a:pPr eaLnBrk="1" hangingPunct="1"/>
              <a:t>5</a:t>
            </a:fld>
            <a:endParaRPr lang="en-US" altLang="he-IL" sz="1400" b="0" smtClean="0"/>
          </a:p>
        </p:txBody>
      </p:sp>
    </p:spTree>
    <p:extLst>
      <p:ext uri="{BB962C8B-B14F-4D97-AF65-F5344CB8AC3E}">
        <p14:creationId xmlns:p14="http://schemas.microsoft.com/office/powerpoint/2010/main" xmlns="" val="35777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animBg="1"/>
      <p:bldP spid="327684" grpId="0" animBg="1"/>
      <p:bldP spid="3276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229600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Line 3"/>
          <p:cNvSpPr>
            <a:spLocks noChangeShapeType="1"/>
          </p:cNvSpPr>
          <p:nvPr/>
        </p:nvSpPr>
        <p:spPr bwMode="auto">
          <a:xfrm flipH="1" flipV="1">
            <a:off x="2916238" y="3789363"/>
            <a:ext cx="71437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 flipH="1" flipV="1">
            <a:off x="3635375" y="3141663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 flipH="1" flipV="1">
            <a:off x="3708400" y="2276475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0" name="Line 6"/>
          <p:cNvSpPr>
            <a:spLocks noChangeShapeType="1"/>
          </p:cNvSpPr>
          <p:nvPr/>
        </p:nvSpPr>
        <p:spPr bwMode="auto">
          <a:xfrm flipH="1" flipV="1">
            <a:off x="4643438" y="2060575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1" name="Line 7"/>
          <p:cNvSpPr>
            <a:spLocks noChangeShapeType="1"/>
          </p:cNvSpPr>
          <p:nvPr/>
        </p:nvSpPr>
        <p:spPr bwMode="auto">
          <a:xfrm flipH="1" flipV="1">
            <a:off x="5219700" y="1844675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 flipH="1" flipV="1">
            <a:off x="5795963" y="1773238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 flipH="1" flipV="1">
            <a:off x="6372225" y="1773238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 flipH="1" flipV="1">
            <a:off x="6877050" y="1557338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5" name="Line 11"/>
          <p:cNvSpPr>
            <a:spLocks noChangeShapeType="1"/>
          </p:cNvSpPr>
          <p:nvPr/>
        </p:nvSpPr>
        <p:spPr bwMode="auto">
          <a:xfrm flipH="1" flipV="1">
            <a:off x="7524750" y="1484313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6" name="Line 12"/>
          <p:cNvSpPr>
            <a:spLocks noChangeShapeType="1"/>
          </p:cNvSpPr>
          <p:nvPr/>
        </p:nvSpPr>
        <p:spPr bwMode="auto">
          <a:xfrm flipH="1" flipV="1">
            <a:off x="8101013" y="1557338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7" name="Line 13"/>
          <p:cNvSpPr>
            <a:spLocks noChangeShapeType="1"/>
          </p:cNvSpPr>
          <p:nvPr/>
        </p:nvSpPr>
        <p:spPr bwMode="auto">
          <a:xfrm flipH="1" flipV="1">
            <a:off x="3203575" y="3357563"/>
            <a:ext cx="71438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18" name="Freeform 14"/>
          <p:cNvSpPr>
            <a:spLocks/>
          </p:cNvSpPr>
          <p:nvPr/>
        </p:nvSpPr>
        <p:spPr bwMode="auto">
          <a:xfrm>
            <a:off x="611188" y="1208088"/>
            <a:ext cx="7993062" cy="2365375"/>
          </a:xfrm>
          <a:custGeom>
            <a:avLst/>
            <a:gdLst>
              <a:gd name="T0" fmla="*/ 0 w 5035"/>
              <a:gd name="T1" fmla="*/ 2365375 h 1490"/>
              <a:gd name="T2" fmla="*/ 647700 w 5035"/>
              <a:gd name="T3" fmla="*/ 1789113 h 1490"/>
              <a:gd name="T4" fmla="*/ 1800225 w 5035"/>
              <a:gd name="T5" fmla="*/ 1644650 h 1490"/>
              <a:gd name="T6" fmla="*/ 2376487 w 5035"/>
              <a:gd name="T7" fmla="*/ 1212850 h 1490"/>
              <a:gd name="T8" fmla="*/ 2881312 w 5035"/>
              <a:gd name="T9" fmla="*/ 636587 h 1490"/>
              <a:gd name="T10" fmla="*/ 3240087 w 5035"/>
              <a:gd name="T11" fmla="*/ 420688 h 1490"/>
              <a:gd name="T12" fmla="*/ 4608512 w 5035"/>
              <a:gd name="T13" fmla="*/ 60325 h 1490"/>
              <a:gd name="T14" fmla="*/ 6481761 w 5035"/>
              <a:gd name="T15" fmla="*/ 60325 h 1490"/>
              <a:gd name="T16" fmla="*/ 7416800 w 5035"/>
              <a:gd name="T17" fmla="*/ 276225 h 1490"/>
              <a:gd name="T18" fmla="*/ 7993062 w 5035"/>
              <a:gd name="T19" fmla="*/ 636587 h 14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35"/>
              <a:gd name="T31" fmla="*/ 0 h 1490"/>
              <a:gd name="T32" fmla="*/ 5035 w 5035"/>
              <a:gd name="T33" fmla="*/ 1490 h 14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35" h="1490">
                <a:moveTo>
                  <a:pt x="0" y="1490"/>
                </a:moveTo>
                <a:cubicBezTo>
                  <a:pt x="109" y="1346"/>
                  <a:pt x="219" y="1203"/>
                  <a:pt x="408" y="1127"/>
                </a:cubicBezTo>
                <a:cubicBezTo>
                  <a:pt x="597" y="1051"/>
                  <a:pt x="953" y="1097"/>
                  <a:pt x="1134" y="1036"/>
                </a:cubicBezTo>
                <a:cubicBezTo>
                  <a:pt x="1315" y="975"/>
                  <a:pt x="1384" y="870"/>
                  <a:pt x="1497" y="764"/>
                </a:cubicBezTo>
                <a:cubicBezTo>
                  <a:pt x="1610" y="658"/>
                  <a:pt x="1724" y="484"/>
                  <a:pt x="1815" y="401"/>
                </a:cubicBezTo>
                <a:cubicBezTo>
                  <a:pt x="1906" y="318"/>
                  <a:pt x="1860" y="325"/>
                  <a:pt x="2041" y="265"/>
                </a:cubicBezTo>
                <a:cubicBezTo>
                  <a:pt x="2222" y="205"/>
                  <a:pt x="2563" y="76"/>
                  <a:pt x="2903" y="38"/>
                </a:cubicBezTo>
                <a:cubicBezTo>
                  <a:pt x="3243" y="0"/>
                  <a:pt x="3788" y="15"/>
                  <a:pt x="4083" y="38"/>
                </a:cubicBezTo>
                <a:cubicBezTo>
                  <a:pt x="4378" y="61"/>
                  <a:pt x="4513" y="114"/>
                  <a:pt x="4672" y="174"/>
                </a:cubicBezTo>
                <a:cubicBezTo>
                  <a:pt x="4831" y="234"/>
                  <a:pt x="4967" y="363"/>
                  <a:pt x="5035" y="40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 flipV="1">
            <a:off x="1187450" y="3573463"/>
            <a:ext cx="1512888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H="1" flipV="1">
            <a:off x="1908175" y="1628775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827088" y="1125538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u="sng">
                <a:solidFill>
                  <a:srgbClr val="FF3300"/>
                </a:solidFill>
              </a:rPr>
              <a:t>מקרא:</a:t>
            </a:r>
            <a:endParaRPr lang="en-US" altLang="he-IL" sz="1600" u="sng">
              <a:solidFill>
                <a:srgbClr val="FF3300"/>
              </a:solidFill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1692275" y="2349500"/>
            <a:ext cx="720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39750" y="2276475"/>
            <a:ext cx="1008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200">
                <a:solidFill>
                  <a:srgbClr val="FF3300"/>
                </a:solidFill>
              </a:rPr>
              <a:t>הסהר הפורה</a:t>
            </a:r>
            <a:endParaRPr lang="en-US" altLang="he-IL" sz="1200">
              <a:solidFill>
                <a:srgbClr val="FF3300"/>
              </a:solidFill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68313" y="16287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200">
                <a:solidFill>
                  <a:srgbClr val="FF3300"/>
                </a:solidFill>
              </a:rPr>
              <a:t>כביש בגדד עקבה</a:t>
            </a:r>
            <a:endParaRPr lang="en-US" altLang="he-IL" sz="1200">
              <a:solidFill>
                <a:srgbClr val="FF3300"/>
              </a:solidFill>
            </a:endParaRPr>
          </a:p>
        </p:txBody>
      </p:sp>
      <p:sp>
        <p:nvSpPr>
          <p:cNvPr id="33813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73D804-269E-496E-9A64-5011BC4455A6}" type="slidenum">
              <a:rPr lang="he-IL" altLang="he-IL" sz="1400" b="0" smtClean="0"/>
              <a:pPr eaLnBrk="1" hangingPunct="1"/>
              <a:t>6</a:t>
            </a:fld>
            <a:endParaRPr lang="en-US" altLang="he-IL" sz="1400" b="0" smtClean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284413" y="6092825"/>
            <a:ext cx="5616575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he-IL" altLang="he-IL" b="1" dirty="0"/>
              <a:t>הסהר הפורה מאבד מחשיבותו בטכנולוגיה תחבורתית מודרנית.</a:t>
            </a:r>
          </a:p>
          <a:p>
            <a:pPr algn="ctr" rtl="1" eaLnBrk="1" hangingPunct="1"/>
            <a:r>
              <a:rPr lang="he-IL" altLang="he-IL" b="1" dirty="0"/>
              <a:t>כביש בגדד עקבה עובר במדבר במקביל לסהר הפורה</a:t>
            </a:r>
          </a:p>
        </p:txBody>
      </p:sp>
    </p:spTree>
    <p:extLst>
      <p:ext uri="{BB962C8B-B14F-4D97-AF65-F5344CB8AC3E}">
        <p14:creationId xmlns:p14="http://schemas.microsoft.com/office/powerpoint/2010/main" xmlns="" val="25285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8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nimBg="1"/>
      <p:bldP spid="328708" grpId="0" animBg="1"/>
      <p:bldP spid="328709" grpId="0" animBg="1"/>
      <p:bldP spid="328710" grpId="0" animBg="1"/>
      <p:bldP spid="328711" grpId="0" animBg="1"/>
      <p:bldP spid="328712" grpId="0" animBg="1"/>
      <p:bldP spid="328713" grpId="0" animBg="1"/>
      <p:bldP spid="328714" grpId="0" animBg="1"/>
      <p:bldP spid="328715" grpId="0" animBg="1"/>
      <p:bldP spid="328716" grpId="0" animBg="1"/>
      <p:bldP spid="328717" grpId="0" animBg="1"/>
      <p:bldP spid="328718" grpId="0" animBg="1"/>
      <p:bldP spid="3287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786063"/>
            <a:ext cx="4071938" cy="4071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5357813"/>
            <a:ext cx="3929063" cy="9239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ארץ ישראל כגשר יבשות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הדרכים הראשיות שעוברות בארץ ישראל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דרך הים, דרך המלך, דרך הבשמים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5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orldRo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2663"/>
            <a:ext cx="87137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3203575" y="544512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1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א"י מהווה גשר </a:t>
            </a:r>
            <a:r>
              <a:rPr lang="he-IL" sz="1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אוקיינוסים</a:t>
            </a:r>
            <a:endParaRPr lang="en-US" sz="1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916238" y="2420938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>
                <a:solidFill>
                  <a:srgbClr val="FF3300"/>
                </a:solidFill>
              </a:rPr>
              <a:t>אטלנטי</a:t>
            </a:r>
            <a:endParaRPr lang="en-US" altLang="he-IL" sz="1400">
              <a:solidFill>
                <a:srgbClr val="FF3300"/>
              </a:solidFill>
            </a:endParaRP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5724525" y="4076700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>
                <a:solidFill>
                  <a:srgbClr val="FF3300"/>
                </a:solidFill>
              </a:rPr>
              <a:t>הודי</a:t>
            </a:r>
            <a:endParaRPr lang="en-US" altLang="he-IL" sz="1400">
              <a:solidFill>
                <a:srgbClr val="FF3300"/>
              </a:solidFill>
            </a:endParaRP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8027988" y="256540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>
                <a:solidFill>
                  <a:srgbClr val="FF3300"/>
                </a:solidFill>
              </a:rPr>
              <a:t>שקט</a:t>
            </a:r>
            <a:endParaRPr lang="en-US" altLang="he-IL" sz="1400">
              <a:solidFill>
                <a:srgbClr val="FF33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9750" y="2924175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>
                <a:solidFill>
                  <a:srgbClr val="FF3300"/>
                </a:solidFill>
              </a:rPr>
              <a:t>שקט</a:t>
            </a:r>
            <a:endParaRPr lang="en-US" altLang="he-IL" sz="1400">
              <a:solidFill>
                <a:srgbClr val="FF3300"/>
              </a:solidFill>
            </a:endParaRPr>
          </a:p>
        </p:txBody>
      </p:sp>
      <p:sp>
        <p:nvSpPr>
          <p:cNvPr id="3482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2C82FF-2808-4688-9283-67FC6200464F}" type="slidenum">
              <a:rPr lang="he-IL" altLang="he-IL" sz="1400" b="0" smtClean="0"/>
              <a:pPr eaLnBrk="1" hangingPunct="1"/>
              <a:t>8</a:t>
            </a:fld>
            <a:endParaRPr lang="en-US" altLang="he-IL" sz="1400" b="0" smtClean="0"/>
          </a:p>
        </p:txBody>
      </p:sp>
    </p:spTree>
    <p:extLst>
      <p:ext uri="{BB962C8B-B14F-4D97-AF65-F5344CB8AC3E}">
        <p14:creationId xmlns:p14="http://schemas.microsoft.com/office/powerpoint/2010/main" xmlns="" val="41923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/>
      <p:bldP spid="3297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p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24643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Is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313" y="0"/>
            <a:ext cx="3167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755650" y="1268413"/>
            <a:ext cx="1944688" cy="52562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6732588" y="2997200"/>
            <a:ext cx="576262" cy="3600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497263" y="197077"/>
            <a:ext cx="2305050" cy="646330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he-IL" sz="16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ארץ  ישראל </a:t>
            </a:r>
            <a:r>
              <a:rPr lang="he-IL" sz="16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מהווה </a:t>
            </a:r>
            <a:r>
              <a:rPr lang="he-IL" sz="16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גשר </a:t>
            </a:r>
            <a:r>
              <a:rPr lang="he-IL" sz="16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אוקיינוסים בשתי דרכים:</a:t>
            </a:r>
          </a:p>
          <a:p>
            <a:pPr marL="342900" indent="-342900" algn="r" rtl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he-IL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קו אילת-אשקלון מחבר בין הים התיכון והאוקיינוס האטלנטי לבין מפרץ אילת והאוקיינוסים ההודי והשקט.</a:t>
            </a:r>
          </a:p>
          <a:p>
            <a:pPr marL="342900" indent="-342900" algn="r" rtl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he-IL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ניתן להגיע מהאוקיינוס האטלנטי לחופי הים התיכון בא"י , דרך הסהר הפורה, לחופי המפרץ הפרסי ומשם לאוקיינוסים ההודי והשקט.</a:t>
            </a:r>
            <a:endParaRPr lang="he-IL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spcBef>
                <a:spcPct val="50000"/>
              </a:spcBef>
              <a:defRPr/>
            </a:pPr>
            <a:r>
              <a:rPr lang="he-IL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האם בעידן הטילים, </a:t>
            </a:r>
            <a:r>
              <a:rPr lang="he-IL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הלווינים</a:t>
            </a:r>
            <a:r>
              <a:rPr lang="he-IL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he-IL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והמזלט"ים</a:t>
            </a:r>
            <a:r>
              <a:rPr lang="he-IL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, א"י מהווה עדיין גשר אוקיינוסים?</a:t>
            </a:r>
          </a:p>
          <a:p>
            <a:pPr algn="r" rtl="1">
              <a:spcBef>
                <a:spcPct val="50000"/>
              </a:spcBef>
              <a:defRPr/>
            </a:pPr>
            <a:r>
              <a:rPr lang="he-IL" sz="1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קצא"א</a:t>
            </a:r>
            <a:r>
              <a:rPr lang="he-IL" sz="1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שנבנה והחל לפעול עם חסימת תעלת סואץ במלחמת ששת הימים ומתפקד גם כיום .</a:t>
            </a:r>
          </a:p>
          <a:p>
            <a:pPr algn="r" rtl="1">
              <a:spcBef>
                <a:spcPct val="50000"/>
              </a:spcBef>
              <a:defRPr/>
            </a:pPr>
            <a:r>
              <a:rPr lang="he-IL" sz="1600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קו הגבול ישראל מצרים מדגים את הקשר בין האוקיינוסים</a:t>
            </a:r>
            <a:endParaRPr lang="en-US" sz="1600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84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7E04A6-E37E-4370-9F25-3ED61B1A8942}" type="slidenum">
              <a:rPr lang="he-IL" altLang="he-IL" sz="1400" b="0" smtClean="0"/>
              <a:pPr eaLnBrk="1" hangingPunct="1"/>
              <a:t>9</a:t>
            </a:fld>
            <a:endParaRPr lang="en-US" altLang="he-IL" sz="1400" b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7504" y="4293096"/>
            <a:ext cx="11521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 smtClean="0">
                <a:solidFill>
                  <a:srgbClr val="FFFF00"/>
                </a:solidFill>
              </a:rPr>
              <a:t>קו אילת אשקלון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7247" y="5517232"/>
            <a:ext cx="11521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 smtClean="0">
                <a:solidFill>
                  <a:srgbClr val="FFFF00"/>
                </a:solidFill>
              </a:rPr>
              <a:t>קו אילת אשקלון</a:t>
            </a:r>
            <a:endParaRPr lang="he-I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7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 animBg="1"/>
      <p:bldP spid="3307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‫הצגה על המסך (4:3)</PresentationFormat>
  <Paragraphs>138</Paragraphs>
  <Slides>38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Office Theme</vt:lpstr>
      <vt:lpstr>גבולות ישראל – חלק א'</vt:lpstr>
      <vt:lpstr>ארץ ישראל   המעמד הגיאופוליטי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ארץ ישראל – הגבולות ההיסטוריים</vt:lpstr>
      <vt:lpstr>שקופית 13</vt:lpstr>
      <vt:lpstr>שקופית 14</vt:lpstr>
      <vt:lpstr>גבולות ההבטחה...</vt:lpstr>
      <vt:lpstr>שקופית 16</vt:lpstr>
      <vt:lpstr>שקופית 17</vt:lpstr>
      <vt:lpstr>גבולות א"י במקרא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היכן עובר כאן קו הגבול?</vt:lpstr>
      <vt:lpstr>הצהרת כורש- הבסיס לגבולות שיבת ציון</vt:lpstr>
      <vt:lpstr>שקופית 30</vt:lpstr>
      <vt:lpstr>שקופית 31</vt:lpstr>
      <vt:lpstr>שקופית 32</vt:lpstr>
      <vt:lpstr>שקופית 33</vt:lpstr>
      <vt:lpstr>שקופית 34</vt:lpstr>
      <vt:lpstr>הגדרת גבולות ארץ ישראל  ב"ברייתא דתחומין"</vt:lpstr>
      <vt:lpstr>שקופית 36</vt:lpstr>
      <vt:lpstr>שקופית 37</vt:lpstr>
      <vt:lpstr>שקופית 38</vt:lpstr>
    </vt:vector>
  </TitlesOfParts>
  <Company>University of Haifa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גבולות ישראל – חלק א'</dc:title>
  <dc:creator>Micha Klein</dc:creator>
  <cp:lastModifiedBy>PcHome</cp:lastModifiedBy>
  <cp:revision>2</cp:revision>
  <dcterms:created xsi:type="dcterms:W3CDTF">2013-10-05T20:24:09Z</dcterms:created>
  <dcterms:modified xsi:type="dcterms:W3CDTF">2015-08-22T03:01:35Z</dcterms:modified>
</cp:coreProperties>
</file>