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sldIdLst>
    <p:sldId id="256" r:id="rId2"/>
    <p:sldId id="334" r:id="rId3"/>
    <p:sldId id="330" r:id="rId4"/>
    <p:sldId id="314" r:id="rId5"/>
    <p:sldId id="326" r:id="rId6"/>
    <p:sldId id="298" r:id="rId7"/>
    <p:sldId id="293" r:id="rId8"/>
    <p:sldId id="301" r:id="rId9"/>
    <p:sldId id="329" r:id="rId10"/>
    <p:sldId id="294" r:id="rId11"/>
    <p:sldId id="325" r:id="rId12"/>
    <p:sldId id="290" r:id="rId13"/>
    <p:sldId id="302" r:id="rId14"/>
    <p:sldId id="303" r:id="rId15"/>
    <p:sldId id="324" r:id="rId16"/>
    <p:sldId id="304" r:id="rId17"/>
    <p:sldId id="261" r:id="rId18"/>
    <p:sldId id="316" r:id="rId19"/>
    <p:sldId id="317" r:id="rId20"/>
    <p:sldId id="319" r:id="rId21"/>
    <p:sldId id="332" r:id="rId22"/>
    <p:sldId id="311" r:id="rId23"/>
    <p:sldId id="286" r:id="rId24"/>
    <p:sldId id="272" r:id="rId25"/>
    <p:sldId id="287" r:id="rId26"/>
    <p:sldId id="285" r:id="rId27"/>
    <p:sldId id="270" r:id="rId28"/>
    <p:sldId id="266" r:id="rId29"/>
    <p:sldId id="331" r:id="rId30"/>
    <p:sldId id="296" r:id="rId31"/>
    <p:sldId id="297" r:id="rId32"/>
    <p:sldId id="323" r:id="rId33"/>
    <p:sldId id="320" r:id="rId34"/>
    <p:sldId id="318" r:id="rId35"/>
    <p:sldId id="327" r:id="rId36"/>
    <p:sldId id="258" r:id="rId37"/>
    <p:sldId id="335" r:id="rId38"/>
    <p:sldId id="328" r:id="rId39"/>
    <p:sldId id="300"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660"/>
  </p:normalViewPr>
  <p:slideViewPr>
    <p:cSldViewPr snapToGrid="0">
      <p:cViewPr varScale="1">
        <p:scale>
          <a:sx n="74" d="100"/>
          <a:sy n="74" d="100"/>
        </p:scale>
        <p:origin x="58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9894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9018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pPr/>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16386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he-IL" smtClean="0"/>
              <a:t>לחץ כדי לערוך סגנון כותרת של תבנית בסיס</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pPr/>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1717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pPr/>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9541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he-IL" smtClean="0"/>
              <a:t>לחץ כדי לערוך סגנון כותרת של תבנית בסיס</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1619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he-IL" smtClean="0"/>
              <a:t>לחץ כדי לערוך סגנון כותרת של תבנית בסיס</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05142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0090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he-IL" smtClean="0"/>
              <a:t>לחץ כדי לערוך סגנון כותרת של תבנית בסיס</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135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3840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48A87A34-81AB-432B-8DAE-1953F412C126}" type="datetimeFigureOut">
              <a:rPr lang="en-US" smtClean="0"/>
              <a:pPr/>
              <a:t>3/10/2018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8343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smtClean="0"/>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084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2" name="Content Placeholder 3"/>
          <p:cNvSpPr>
            <a:spLocks noGrp="1"/>
          </p:cNvSpPr>
          <p:nvPr>
            <p:ph sz="quarter" idx="13"/>
          </p:nvPr>
        </p:nvSpPr>
        <p:spPr>
          <a:xfrm>
            <a:off x="913774" y="3051012"/>
            <a:ext cx="5106027" cy="274018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3" name="Content Placeholder 5"/>
          <p:cNvSpPr>
            <a:spLocks noGrp="1"/>
          </p:cNvSpPr>
          <p:nvPr>
            <p:ph sz="quarter" idx="14"/>
          </p:nvPr>
        </p:nvSpPr>
        <p:spPr>
          <a:xfrm>
            <a:off x="6172200" y="3051012"/>
            <a:ext cx="5105401" cy="2740187"/>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3930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1292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0465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he-IL" smtClean="0"/>
              <a:t>לחץ כדי לערוך סגנון כותרת של תבנית בסיס</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8691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smtClean="0"/>
              <a:t>3/10/2018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693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3/10/2018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2547658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ctr" defTabSz="914400" rtl="1"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Nk2rVg7vIJE"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PM5-RB3Usd0&amp;t=165s" TargetMode="External"/><Relationship Id="rId2" Type="http://schemas.openxmlformats.org/officeDocument/2006/relationships/hyperlink" Target="https://www.youtube.com/watch?v=otYOZxcbbs0&amp;t=3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p:nvPr>
        </p:nvSpPr>
        <p:spPr>
          <a:xfrm>
            <a:off x="5295479" y="830133"/>
            <a:ext cx="6620256" cy="670505"/>
          </a:xfrm>
        </p:spPr>
        <p:txBody>
          <a:bodyPr>
            <a:normAutofit/>
          </a:bodyPr>
          <a:lstStyle/>
          <a:p>
            <a:r>
              <a:rPr lang="he-IL" sz="4000" b="1" dirty="0" smtClean="0">
                <a:solidFill>
                  <a:srgbClr val="C00000"/>
                </a:solidFill>
                <a:latin typeface="David" panose="020E0502060401010101" pitchFamily="34" charset="-79"/>
                <a:cs typeface="David" panose="020E0502060401010101" pitchFamily="34" charset="-79"/>
              </a:rPr>
              <a:t>מים- הצעה לשיעור עתיר הבנה</a:t>
            </a:r>
            <a:endParaRPr lang="he-IL" sz="4000" b="1" dirty="0">
              <a:solidFill>
                <a:srgbClr val="C00000"/>
              </a:solidFill>
              <a:latin typeface="David" panose="020E0502060401010101" pitchFamily="34" charset="-79"/>
              <a:cs typeface="David" panose="020E0502060401010101" pitchFamily="34" charset="-79"/>
            </a:endParaRPr>
          </a:p>
        </p:txBody>
      </p:sp>
      <p:pic>
        <p:nvPicPr>
          <p:cNvPr id="4" name="תמונה 3"/>
          <p:cNvPicPr>
            <a:picLocks noChangeAspect="1"/>
          </p:cNvPicPr>
          <p:nvPr/>
        </p:nvPicPr>
        <p:blipFill>
          <a:blip r:embed="rId2"/>
          <a:stretch>
            <a:fillRect/>
          </a:stretch>
        </p:blipFill>
        <p:spPr>
          <a:xfrm>
            <a:off x="757667" y="2365091"/>
            <a:ext cx="5425897" cy="28879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תמונה 4"/>
          <p:cNvPicPr>
            <a:picLocks noChangeAspect="1"/>
          </p:cNvPicPr>
          <p:nvPr/>
        </p:nvPicPr>
        <p:blipFill>
          <a:blip r:embed="rId3"/>
          <a:stretch>
            <a:fillRect/>
          </a:stretch>
        </p:blipFill>
        <p:spPr>
          <a:xfrm>
            <a:off x="7663292" y="2176064"/>
            <a:ext cx="3124469" cy="284939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כותרת 1"/>
          <p:cNvSpPr txBox="1">
            <a:spLocks/>
          </p:cNvSpPr>
          <p:nvPr/>
        </p:nvSpPr>
        <p:spPr>
          <a:xfrm>
            <a:off x="6843047" y="5928494"/>
            <a:ext cx="5072688" cy="670505"/>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he-IL" sz="4000" b="1" dirty="0" smtClean="0">
                <a:solidFill>
                  <a:srgbClr val="C00000"/>
                </a:solidFill>
                <a:latin typeface="David" panose="020E0502060401010101" pitchFamily="34" charset="-79"/>
                <a:cs typeface="David" panose="020E0502060401010101" pitchFamily="34" charset="-79"/>
              </a:rPr>
              <a:t>אין חיים ללא מים!!!</a:t>
            </a:r>
            <a:endParaRPr lang="he-IL" sz="4000" b="1" dirty="0">
              <a:solidFill>
                <a:srgbClr val="C00000"/>
              </a:solidFill>
              <a:latin typeface="David" panose="020E0502060401010101" pitchFamily="34" charset="-79"/>
              <a:cs typeface="David" panose="020E0502060401010101" pitchFamily="34" charset="-79"/>
            </a:endParaRPr>
          </a:p>
        </p:txBody>
      </p:sp>
      <p:sp>
        <p:nvSpPr>
          <p:cNvPr id="7" name="כותרת 1"/>
          <p:cNvSpPr txBox="1">
            <a:spLocks/>
          </p:cNvSpPr>
          <p:nvPr/>
        </p:nvSpPr>
        <p:spPr>
          <a:xfrm>
            <a:off x="288375" y="5928494"/>
            <a:ext cx="4054583" cy="670505"/>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he-IL" sz="2400" b="1" dirty="0" smtClean="0">
                <a:solidFill>
                  <a:srgbClr val="002060"/>
                </a:solidFill>
                <a:latin typeface="David" panose="020E0502060401010101" pitchFamily="34" charset="-79"/>
                <a:cs typeface="David" panose="020E0502060401010101" pitchFamily="34" charset="-79"/>
              </a:rPr>
              <a:t>אילת </a:t>
            </a:r>
            <a:r>
              <a:rPr lang="he-IL" sz="2400" b="1" dirty="0" err="1" smtClean="0">
                <a:solidFill>
                  <a:srgbClr val="002060"/>
                </a:solidFill>
                <a:latin typeface="David" panose="020E0502060401010101" pitchFamily="34" charset="-79"/>
                <a:cs typeface="David" panose="020E0502060401010101" pitchFamily="34" charset="-79"/>
              </a:rPr>
              <a:t>כ"ץ</a:t>
            </a:r>
            <a:r>
              <a:rPr lang="he-IL" sz="2400" b="1" dirty="0" smtClean="0">
                <a:solidFill>
                  <a:srgbClr val="002060"/>
                </a:solidFill>
                <a:latin typeface="David" panose="020E0502060401010101" pitchFamily="34" charset="-79"/>
                <a:cs typeface="David" panose="020E0502060401010101" pitchFamily="34" charset="-79"/>
              </a:rPr>
              <a:t> – פדגוגיה היל"ה/עתיד</a:t>
            </a:r>
            <a:endParaRPr lang="he-IL" sz="2400" b="1"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791377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מעוגל 2"/>
          <p:cNvSpPr/>
          <p:nvPr/>
        </p:nvSpPr>
        <p:spPr>
          <a:xfrm>
            <a:off x="7392473" y="1087589"/>
            <a:ext cx="3168203" cy="3490174"/>
          </a:xfrm>
          <a:prstGeom prst="round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1100" b="1">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100">
              <a:effectLst/>
              <a:ea typeface="Calibri" panose="020F0502020204030204" pitchFamily="34" charset="0"/>
              <a:cs typeface="Arial" panose="020B0604020202020204" pitchFamily="34" charset="0"/>
            </a:endParaRPr>
          </a:p>
        </p:txBody>
      </p:sp>
      <p:pic>
        <p:nvPicPr>
          <p:cNvPr id="4" name="תמונה 3" descr="תמונה קשורה"/>
          <p:cNvPicPr/>
          <p:nvPr/>
        </p:nvPicPr>
        <p:blipFill>
          <a:blip r:embed="rId2">
            <a:extLst>
              <a:ext uri="{28A0092B-C50C-407E-A947-70E740481C1C}">
                <a14:useLocalDpi xmlns:a14="http://schemas.microsoft.com/office/drawing/2010/main" val="0"/>
              </a:ext>
            </a:extLst>
          </a:blip>
          <a:srcRect/>
          <a:stretch>
            <a:fillRect/>
          </a:stretch>
        </p:blipFill>
        <p:spPr bwMode="auto">
          <a:xfrm>
            <a:off x="8084426" y="1812207"/>
            <a:ext cx="1784295" cy="2040937"/>
          </a:xfrm>
          <a:prstGeom prst="rect">
            <a:avLst/>
          </a:prstGeom>
          <a:noFill/>
          <a:ln>
            <a:noFill/>
          </a:ln>
        </p:spPr>
      </p:pic>
      <p:sp>
        <p:nvSpPr>
          <p:cNvPr id="5" name="מלבן 4"/>
          <p:cNvSpPr/>
          <p:nvPr/>
        </p:nvSpPr>
        <p:spPr>
          <a:xfrm>
            <a:off x="768440" y="2148643"/>
            <a:ext cx="6096000" cy="1368067"/>
          </a:xfrm>
          <a:prstGeom prst="rect">
            <a:avLst/>
          </a:prstGeom>
        </p:spPr>
        <p:txBody>
          <a:bodyPr>
            <a:spAutoFit/>
          </a:bodyPr>
          <a:lstStyle/>
          <a:p>
            <a:pPr algn="r" rtl="1">
              <a:lnSpc>
                <a:spcPct val="107000"/>
              </a:lnSpc>
              <a:spcAft>
                <a:spcPts val="800"/>
              </a:spcAft>
            </a:pPr>
            <a:r>
              <a:rPr lang="he-IL" sz="3600" b="1" dirty="0" smtClean="0">
                <a:latin typeface="Calibri" panose="020F0502020204030204" pitchFamily="34" charset="0"/>
                <a:ea typeface="Calibri" panose="020F0502020204030204" pitchFamily="34" charset="0"/>
                <a:cs typeface="David" panose="020E0502060401010101" pitchFamily="34" charset="-79"/>
              </a:rPr>
              <a:t>      בדיקה </a:t>
            </a:r>
            <a:r>
              <a:rPr lang="he-IL" sz="3600" b="1" dirty="0">
                <a:latin typeface="Calibri" panose="020F0502020204030204" pitchFamily="34" charset="0"/>
                <a:ea typeface="Calibri" panose="020F0502020204030204" pitchFamily="34" charset="0"/>
                <a:cs typeface="David" panose="020E0502060401010101" pitchFamily="34" charset="-79"/>
              </a:rPr>
              <a:t>וזיהוי ידע קודם</a:t>
            </a:r>
            <a:endParaRPr lang="en-US" sz="36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3600" b="1" dirty="0">
                <a:latin typeface="Calibri" panose="020F0502020204030204" pitchFamily="34" charset="0"/>
                <a:ea typeface="Calibri" panose="020F0502020204030204" pitchFamily="34" charset="0"/>
                <a:cs typeface="David" panose="020E0502060401010101" pitchFamily="34" charset="-79"/>
              </a:rPr>
              <a:t>     בניית רשת הבנה -הקשרים</a:t>
            </a: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9962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40628" y="566670"/>
            <a:ext cx="247247" cy="1477328"/>
          </a:xfrm>
          <a:prstGeom prst="rect">
            <a:avLst/>
          </a:prstGeom>
          <a:noFill/>
        </p:spPr>
        <p:txBody>
          <a:bodyPr wrap="none" rtlCol="1">
            <a:spAutoFit/>
          </a:bodyPr>
          <a:lstStyle/>
          <a:p>
            <a:pPr algn="r"/>
            <a:endParaRPr lang="he-IL" dirty="0" smtClean="0">
              <a:latin typeface="Gisha" panose="020B0502040204020203" pitchFamily="34" charset="-79"/>
              <a:cs typeface="Gisha" panose="020B0502040204020203" pitchFamily="34" charset="-79"/>
            </a:endParaRPr>
          </a:p>
          <a:p>
            <a:pPr algn="r"/>
            <a:endParaRPr lang="he-IL" dirty="0">
              <a:latin typeface="Gisha" panose="020B0502040204020203" pitchFamily="34" charset="-79"/>
              <a:cs typeface="Gisha" panose="020B0502040204020203" pitchFamily="34" charset="-79"/>
            </a:endParaRPr>
          </a:p>
          <a:p>
            <a:pPr algn="r"/>
            <a:r>
              <a:rPr lang="he-IL" dirty="0" smtClean="0">
                <a:latin typeface="Gisha" panose="020B0502040204020203" pitchFamily="34" charset="-79"/>
                <a:cs typeface="Gisha" panose="020B0502040204020203" pitchFamily="34" charset="-79"/>
              </a:rPr>
              <a:t> </a:t>
            </a:r>
          </a:p>
          <a:p>
            <a:pPr algn="r"/>
            <a:r>
              <a:rPr lang="he-IL" dirty="0" smtClean="0">
                <a:latin typeface="Gisha" panose="020B0502040204020203" pitchFamily="34" charset="-79"/>
                <a:cs typeface="Gisha" panose="020B0502040204020203" pitchFamily="34" charset="-79"/>
              </a:rPr>
              <a:t> </a:t>
            </a:r>
          </a:p>
          <a:p>
            <a:pPr algn="r"/>
            <a:endParaRPr lang="he-IL" dirty="0">
              <a:latin typeface="Gisha" panose="020B0502040204020203" pitchFamily="34" charset="-79"/>
              <a:cs typeface="Gisha" panose="020B0502040204020203" pitchFamily="34" charset="-79"/>
            </a:endParaRPr>
          </a:p>
        </p:txBody>
      </p:sp>
      <p:sp>
        <p:nvSpPr>
          <p:cNvPr id="3" name="AutoShape 4" descr="תמונה קשורה"/>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מלבן מעוגל 4"/>
          <p:cNvSpPr/>
          <p:nvPr/>
        </p:nvSpPr>
        <p:spPr>
          <a:xfrm>
            <a:off x="307975" y="2043998"/>
            <a:ext cx="3786389" cy="1571223"/>
          </a:xfrm>
          <a:prstGeom prst="roundRect">
            <a:avLst/>
          </a:prstGeom>
        </p:spPr>
        <p:style>
          <a:lnRef idx="1">
            <a:schemeClr val="accent3"/>
          </a:lnRef>
          <a:fillRef idx="3">
            <a:schemeClr val="accent3"/>
          </a:fillRef>
          <a:effectRef idx="2">
            <a:schemeClr val="accent3"/>
          </a:effectRef>
          <a:fontRef idx="minor">
            <a:schemeClr val="lt1"/>
          </a:fontRef>
        </p:style>
        <p:txBody>
          <a:bodyPr rtlCol="1" anchor="ctr"/>
          <a:lstStyle/>
          <a:p>
            <a:pPr algn="ctr"/>
            <a:r>
              <a:rPr lang="he-IL" sz="3200" b="1" dirty="0" smtClean="0">
                <a:latin typeface="David" panose="020E0502060401010101" pitchFamily="34" charset="-79"/>
                <a:cs typeface="David" panose="020E0502060401010101" pitchFamily="34" charset="-79"/>
              </a:rPr>
              <a:t>מה אתם יודעים על מים בישראל? </a:t>
            </a:r>
            <a:endParaRPr lang="he-IL" sz="3200" b="1" dirty="0">
              <a:latin typeface="David" panose="020E0502060401010101" pitchFamily="34" charset="-79"/>
              <a:cs typeface="David" panose="020E0502060401010101" pitchFamily="34" charset="-79"/>
            </a:endParaRPr>
          </a:p>
        </p:txBody>
      </p:sp>
      <p:sp>
        <p:nvSpPr>
          <p:cNvPr id="6" name="מלבן 5"/>
          <p:cNvSpPr/>
          <p:nvPr/>
        </p:nvSpPr>
        <p:spPr>
          <a:xfrm>
            <a:off x="4365937" y="160338"/>
            <a:ext cx="7508383" cy="6740307"/>
          </a:xfrm>
          <a:prstGeom prst="rect">
            <a:avLst/>
          </a:prstGeom>
        </p:spPr>
        <p:txBody>
          <a:bodyPr wrap="square">
            <a:spAutoFit/>
          </a:bodyPr>
          <a:lstStyle/>
          <a:p>
            <a:pPr algn="r"/>
            <a:r>
              <a:rPr lang="he-IL" sz="2400" b="1" dirty="0">
                <a:solidFill>
                  <a:srgbClr val="FF0000"/>
                </a:solidFill>
                <a:latin typeface="David" panose="020E0502060401010101" pitchFamily="34" charset="-79"/>
                <a:cs typeface="David" panose="020E0502060401010101" pitchFamily="34" charset="-79"/>
              </a:rPr>
              <a:t>כמה ליטרים של מים </a:t>
            </a:r>
            <a:r>
              <a:rPr lang="he-IL" sz="2400" b="1" dirty="0" smtClean="0">
                <a:solidFill>
                  <a:srgbClr val="FF0000"/>
                </a:solidFill>
                <a:latin typeface="David" panose="020E0502060401010101" pitchFamily="34" charset="-79"/>
                <a:cs typeface="David" panose="020E0502060401010101" pitchFamily="34" charset="-79"/>
              </a:rPr>
              <a:t>צורך אדם בישראל ביום</a:t>
            </a:r>
            <a:r>
              <a:rPr lang="he-IL" sz="2400" b="1" dirty="0">
                <a:solidFill>
                  <a:srgbClr val="FF0000"/>
                </a:solidFill>
                <a:latin typeface="David" panose="020E0502060401010101" pitchFamily="34" charset="-79"/>
                <a:cs typeface="David" panose="020E0502060401010101" pitchFamily="34" charset="-79"/>
              </a:rPr>
              <a:t>?</a:t>
            </a:r>
          </a:p>
          <a:p>
            <a:pPr algn="r"/>
            <a:endParaRPr lang="he-IL" sz="2400" b="1" dirty="0">
              <a:latin typeface="David" panose="020E0502060401010101" pitchFamily="34" charset="-79"/>
              <a:cs typeface="David" panose="020E0502060401010101" pitchFamily="34" charset="-79"/>
            </a:endParaRPr>
          </a:p>
          <a:p>
            <a:pPr algn="r"/>
            <a:r>
              <a:rPr lang="he-IL" sz="2400" b="1" dirty="0">
                <a:latin typeface="David" panose="020E0502060401010101" pitchFamily="34" charset="-79"/>
                <a:cs typeface="David" panose="020E0502060401010101" pitchFamily="34" charset="-79"/>
              </a:rPr>
              <a:t>מהי צריכת המים היומית של משפחה ממוצעת בישראל?</a:t>
            </a:r>
          </a:p>
          <a:p>
            <a:pPr algn="r"/>
            <a:endParaRPr lang="he-IL" sz="2400" b="1" dirty="0">
              <a:latin typeface="David" panose="020E0502060401010101" pitchFamily="34" charset="-79"/>
              <a:cs typeface="David" panose="020E0502060401010101" pitchFamily="34" charset="-79"/>
            </a:endParaRPr>
          </a:p>
          <a:p>
            <a:pPr algn="r"/>
            <a:r>
              <a:rPr lang="he-IL" sz="2400" b="1" dirty="0">
                <a:latin typeface="David" panose="020E0502060401010101" pitchFamily="34" charset="-79"/>
                <a:cs typeface="David" panose="020E0502060401010101" pitchFamily="34" charset="-79"/>
              </a:rPr>
              <a:t>מיהם בזבזני המים הגדולים מבין הבאים: מכונת כביסה, הדחת מים באסלה, </a:t>
            </a:r>
          </a:p>
          <a:p>
            <a:pPr algn="r"/>
            <a:r>
              <a:rPr lang="he-IL" sz="2400" b="1" dirty="0">
                <a:latin typeface="David" panose="020E0502060401010101" pitchFamily="34" charset="-79"/>
                <a:cs typeface="David" panose="020E0502060401010101" pitchFamily="34" charset="-79"/>
              </a:rPr>
              <a:t>רחצה (מקלחת, אמבטיה) מדיח, שטיפת כלים, שתיה, בישול גינון.  </a:t>
            </a:r>
          </a:p>
          <a:p>
            <a:pPr algn="r"/>
            <a:endParaRPr lang="he-IL" sz="2400" b="1" dirty="0">
              <a:latin typeface="David" panose="020E0502060401010101" pitchFamily="34" charset="-79"/>
              <a:cs typeface="David" panose="020E0502060401010101" pitchFamily="34" charset="-79"/>
            </a:endParaRPr>
          </a:p>
          <a:p>
            <a:pPr algn="r"/>
            <a:r>
              <a:rPr lang="he-IL" sz="2400" b="1" dirty="0">
                <a:solidFill>
                  <a:srgbClr val="FF0000"/>
                </a:solidFill>
                <a:latin typeface="David" panose="020E0502060401010101" pitchFamily="34" charset="-79"/>
                <a:cs typeface="David" panose="020E0502060401010101" pitchFamily="34" charset="-79"/>
              </a:rPr>
              <a:t>כמה אתם משלמים על מ"ק מים (1000 ליטר מים?)</a:t>
            </a:r>
          </a:p>
          <a:p>
            <a:pPr algn="r"/>
            <a:endParaRPr lang="he-IL" sz="2400" b="1" dirty="0">
              <a:latin typeface="David" panose="020E0502060401010101" pitchFamily="34" charset="-79"/>
              <a:cs typeface="David" panose="020E0502060401010101" pitchFamily="34" charset="-79"/>
            </a:endParaRPr>
          </a:p>
          <a:p>
            <a:pPr algn="r"/>
            <a:r>
              <a:rPr lang="he-IL" sz="2400" b="1" dirty="0">
                <a:latin typeface="David" panose="020E0502060401010101" pitchFamily="34" charset="-79"/>
                <a:cs typeface="David" panose="020E0502060401010101" pitchFamily="34" charset="-79"/>
              </a:rPr>
              <a:t>כמה יעלה לכם שימוש ב- 1000 ליטר מי ברז?  </a:t>
            </a:r>
          </a:p>
          <a:p>
            <a:pPr algn="r"/>
            <a:endParaRPr lang="he-IL" sz="2400" dirty="0">
              <a:latin typeface="David" panose="020E0502060401010101" pitchFamily="34" charset="-79"/>
              <a:cs typeface="David" panose="020E0502060401010101" pitchFamily="34" charset="-79"/>
            </a:endParaRPr>
          </a:p>
          <a:p>
            <a:pPr algn="r"/>
            <a:r>
              <a:rPr lang="he-IL" sz="2400" dirty="0">
                <a:latin typeface="David" panose="020E0502060401010101" pitchFamily="34" charset="-79"/>
                <a:cs typeface="David" panose="020E0502060401010101" pitchFamily="34" charset="-79"/>
              </a:rPr>
              <a:t> </a:t>
            </a:r>
            <a:r>
              <a:rPr lang="he-IL" sz="2400" b="1" dirty="0" smtClean="0">
                <a:latin typeface="David" panose="020E0502060401010101" pitchFamily="34" charset="-79"/>
                <a:cs typeface="David" panose="020E0502060401010101" pitchFamily="34" charset="-79"/>
              </a:rPr>
              <a:t>מי שותה יותר, גברים או נשים?</a:t>
            </a:r>
          </a:p>
          <a:p>
            <a:pPr algn="r"/>
            <a:endParaRPr lang="he-IL" sz="2400" b="1" dirty="0">
              <a:latin typeface="David" panose="020E0502060401010101" pitchFamily="34" charset="-79"/>
              <a:cs typeface="David" panose="020E0502060401010101" pitchFamily="34" charset="-79"/>
            </a:endParaRPr>
          </a:p>
          <a:p>
            <a:pPr algn="r"/>
            <a:r>
              <a:rPr lang="he-IL" sz="2400" b="1" dirty="0" smtClean="0">
                <a:latin typeface="David" panose="020E0502060401010101" pitchFamily="34" charset="-79"/>
                <a:cs typeface="David" panose="020E0502060401010101" pitchFamily="34" charset="-79"/>
              </a:rPr>
              <a:t>מהיכן אתם מקבלים מים?</a:t>
            </a:r>
          </a:p>
          <a:p>
            <a:pPr algn="r"/>
            <a:r>
              <a:rPr lang="he-IL" sz="2400" b="1" dirty="0" smtClean="0">
                <a:latin typeface="David" panose="020E0502060401010101" pitchFamily="34" charset="-79"/>
                <a:cs typeface="David" panose="020E0502060401010101" pitchFamily="34" charset="-79"/>
              </a:rPr>
              <a:t> </a:t>
            </a:r>
          </a:p>
          <a:p>
            <a:pPr algn="r"/>
            <a:r>
              <a:rPr lang="he-IL" sz="2400" b="1" dirty="0" smtClean="0">
                <a:latin typeface="David" panose="020E0502060401010101" pitchFamily="34" charset="-79"/>
                <a:cs typeface="David" panose="020E0502060401010101" pitchFamily="34" charset="-79"/>
              </a:rPr>
              <a:t>האם </a:t>
            </a:r>
            <a:r>
              <a:rPr lang="he-IL" sz="2400" b="1" dirty="0">
                <a:latin typeface="David" panose="020E0502060401010101" pitchFamily="34" charset="-79"/>
                <a:cs typeface="David" panose="020E0502060401010101" pitchFamily="34" charset="-79"/>
              </a:rPr>
              <a:t>אתם מוטרדים ממצב המים בישראל?</a:t>
            </a:r>
          </a:p>
        </p:txBody>
      </p:sp>
      <p:sp>
        <p:nvSpPr>
          <p:cNvPr id="4" name="אליפסה 3"/>
          <p:cNvSpPr/>
          <p:nvPr/>
        </p:nvSpPr>
        <p:spPr>
          <a:xfrm>
            <a:off x="765991" y="4262908"/>
            <a:ext cx="2870356" cy="191895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smtClean="0">
                <a:solidFill>
                  <a:srgbClr val="002060"/>
                </a:solidFill>
                <a:latin typeface="David" panose="020E0502060401010101" pitchFamily="34" charset="-79"/>
                <a:cs typeface="David" panose="020E0502060401010101" pitchFamily="34" charset="-79"/>
              </a:rPr>
              <a:t>תשובות בטקסטים הלא מילוליים בהמשך</a:t>
            </a:r>
            <a:endParaRPr lang="he-IL" sz="2800" b="1" dirty="0">
              <a:solidFill>
                <a:srgbClr val="00206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84834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תוצאת תמונה עבור צריכת מים יומית"/>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749" y="775487"/>
            <a:ext cx="5456208" cy="5269708"/>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p:cNvPicPr>
            <a:picLocks noChangeAspect="1"/>
          </p:cNvPicPr>
          <p:nvPr/>
        </p:nvPicPr>
        <p:blipFill>
          <a:blip r:embed="rId3"/>
          <a:stretch>
            <a:fillRect/>
          </a:stretch>
        </p:blipFill>
        <p:spPr>
          <a:xfrm>
            <a:off x="179043" y="1918195"/>
            <a:ext cx="6113316" cy="3363010"/>
          </a:xfrm>
          <a:prstGeom prst="rect">
            <a:avLst/>
          </a:prstGeom>
        </p:spPr>
      </p:pic>
    </p:spTree>
    <p:extLst>
      <p:ext uri="{BB962C8B-B14F-4D97-AF65-F5344CB8AC3E}">
        <p14:creationId xmlns:p14="http://schemas.microsoft.com/office/powerpoint/2010/main" val="4061829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145" y="467272"/>
            <a:ext cx="5743328" cy="4211773"/>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p:cNvPicPr>
            <a:picLocks noChangeAspect="1"/>
          </p:cNvPicPr>
          <p:nvPr/>
        </p:nvPicPr>
        <p:blipFill>
          <a:blip r:embed="rId3"/>
          <a:stretch>
            <a:fillRect/>
          </a:stretch>
        </p:blipFill>
        <p:spPr>
          <a:xfrm>
            <a:off x="466940" y="2078248"/>
            <a:ext cx="5483100" cy="4288917"/>
          </a:xfrm>
          <a:prstGeom prst="rect">
            <a:avLst/>
          </a:prstGeom>
        </p:spPr>
      </p:pic>
    </p:spTree>
    <p:extLst>
      <p:ext uri="{BB962C8B-B14F-4D97-AF65-F5344CB8AC3E}">
        <p14:creationId xmlns:p14="http://schemas.microsoft.com/office/powerpoint/2010/main" val="2245037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5894" y="296213"/>
            <a:ext cx="3960802" cy="35738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תוצאת תמונה עבור צריכת מים יומי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2741" y="4211392"/>
            <a:ext cx="5046730" cy="19724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תמונה קשור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63" y="3271148"/>
            <a:ext cx="5869299" cy="3297479"/>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p:cNvSpPr/>
          <p:nvPr/>
        </p:nvSpPr>
        <p:spPr>
          <a:xfrm>
            <a:off x="410695" y="994087"/>
            <a:ext cx="7315199" cy="1384995"/>
          </a:xfrm>
          <a:prstGeom prst="rect">
            <a:avLst/>
          </a:prstGeom>
        </p:spPr>
        <p:txBody>
          <a:bodyPr wrap="square">
            <a:spAutoFit/>
          </a:bodyPr>
          <a:lstStyle/>
          <a:p>
            <a:pPr fontAlgn="base"/>
            <a:r>
              <a:rPr lang="he-IL" sz="2800" b="1" dirty="0">
                <a:solidFill>
                  <a:srgbClr val="002D62"/>
                </a:solidFill>
                <a:latin typeface="David" panose="020E0502060401010101" pitchFamily="34" charset="-79"/>
                <a:cs typeface="David" panose="020E0502060401010101" pitchFamily="34" charset="-79"/>
              </a:rPr>
              <a:t>הישראלי הממוצע פותח את הברז 19 פעמים ביממה, וצריכת-המים היומית שלו עומדת על </a:t>
            </a:r>
            <a:r>
              <a:rPr lang="he-IL" sz="2800" b="1" dirty="0" smtClean="0">
                <a:solidFill>
                  <a:srgbClr val="002D62"/>
                </a:solidFill>
                <a:latin typeface="David" panose="020E0502060401010101" pitchFamily="34" charset="-79"/>
                <a:cs typeface="David" panose="020E0502060401010101" pitchFamily="34" charset="-79"/>
              </a:rPr>
              <a:t>130-160 </a:t>
            </a:r>
            <a:r>
              <a:rPr lang="he-IL" sz="2800" b="1" dirty="0">
                <a:solidFill>
                  <a:srgbClr val="002D62"/>
                </a:solidFill>
                <a:latin typeface="David" panose="020E0502060401010101" pitchFamily="34" charset="-79"/>
                <a:cs typeface="David" panose="020E0502060401010101" pitchFamily="34" charset="-79"/>
              </a:rPr>
              <a:t>ליטר. </a:t>
            </a:r>
            <a:endParaRPr lang="he-IL" sz="2800" b="1" dirty="0" smtClean="0">
              <a:solidFill>
                <a:srgbClr val="002D62"/>
              </a:solidFill>
              <a:latin typeface="David" panose="020E0502060401010101" pitchFamily="34" charset="-79"/>
              <a:cs typeface="David" panose="020E0502060401010101" pitchFamily="34" charset="-79"/>
            </a:endParaRPr>
          </a:p>
          <a:p>
            <a:pPr fontAlgn="base"/>
            <a:r>
              <a:rPr lang="he-IL" sz="2800" b="1" i="0" u="none" strike="noStrike" dirty="0" smtClean="0">
                <a:solidFill>
                  <a:srgbClr val="002D62"/>
                </a:solidFill>
                <a:effectLst/>
                <a:latin typeface="David" panose="020E0502060401010101" pitchFamily="34" charset="-79"/>
                <a:cs typeface="David" panose="020E0502060401010101" pitchFamily="34" charset="-79"/>
              </a:rPr>
              <a:t>שהם כ-110 בקבוקי מים של ליטר וחצי</a:t>
            </a:r>
            <a:endParaRPr lang="he-IL" sz="2800" b="1" i="0" u="none" strike="noStrike" dirty="0">
              <a:solidFill>
                <a:srgbClr val="002D62"/>
              </a:solidFill>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1391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674" y="386366"/>
            <a:ext cx="10906008" cy="540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1204579" y="6150217"/>
            <a:ext cx="9866805" cy="461665"/>
          </a:xfrm>
          <a:prstGeom prst="rect">
            <a:avLst/>
          </a:prstGeom>
          <a:solidFill>
            <a:srgbClr val="FFC000"/>
          </a:solidFill>
          <a:ln>
            <a:noFill/>
          </a:ln>
          <a:effectLst/>
        </p:spPr>
        <p:txBody>
          <a:bodyPr vert="horz" wrap="none" lIns="91440" tIns="45720" rIns="91440" bIns="45720" numCol="1" anchor="ctr" anchorCtr="0" compatLnSpc="1">
            <a:prstTxWarp prst="textNoShape">
              <a:avLst/>
            </a:prstTxWarp>
            <a:spAutoFit/>
          </a:body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he-IL" altLang="he-IL" sz="2400" b="1" i="0" u="none" strike="noStrike" cap="none" normalizeH="0" baseline="0" dirty="0" smtClean="0">
                <a:ln>
                  <a:noFill/>
                </a:ln>
                <a:solidFill>
                  <a:schemeClr val="tx1"/>
                </a:solidFill>
                <a:effectLst/>
                <a:latin typeface="David" panose="020E0502060401010101" pitchFamily="34" charset="-79"/>
                <a:ea typeface="Times New Roman" panose="02020603050405020304" pitchFamily="18" charset="0"/>
                <a:cs typeface="David" panose="020E0502060401010101" pitchFamily="34" charset="-79"/>
              </a:rPr>
              <a:t>ב-1948 כאשר ירושלים הייתה במצור כל משפחה נאלצה להסתדר עם 10 ליטר בלבד.....</a:t>
            </a:r>
            <a:endParaRPr kumimoji="0" lang="he-IL" altLang="he-IL" sz="2400" b="1" i="0" u="none" strike="noStrike" cap="none" normalizeH="0" baseline="0" dirty="0" smtClean="0">
              <a:ln>
                <a:noFill/>
              </a:ln>
              <a:solidFill>
                <a:schemeClr val="tx1"/>
              </a:solidFill>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99407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5096711" y="206064"/>
            <a:ext cx="6898211" cy="2621320"/>
          </a:xfrm>
          <a:prstGeom prst="rect">
            <a:avLst/>
          </a:prstGeom>
        </p:spPr>
      </p:pic>
      <p:pic>
        <p:nvPicPr>
          <p:cNvPr id="8194" name="Picture 2" descr="תוצאת תמונה עבור צריכת מים לנפש בעול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85" y="3381176"/>
            <a:ext cx="7602810"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085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335886" y="0"/>
            <a:ext cx="5812665" cy="6716869"/>
          </a:xfrm>
          <a:prstGeom prst="rect">
            <a:avLst/>
          </a:prstGeom>
        </p:spPr>
      </p:pic>
      <p:sp>
        <p:nvSpPr>
          <p:cNvPr id="3" name="אליפסה 2"/>
          <p:cNvSpPr/>
          <p:nvPr/>
        </p:nvSpPr>
        <p:spPr>
          <a:xfrm>
            <a:off x="1107584" y="2495549"/>
            <a:ext cx="2163651" cy="1725769"/>
          </a:xfrm>
          <a:prstGeom prst="ellipse">
            <a:avLst/>
          </a:prstGeom>
          <a:solidFill>
            <a:schemeClr val="accent2">
              <a:lumMod val="40000"/>
              <a:lumOff val="6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smtClean="0">
                <a:solidFill>
                  <a:schemeClr val="tx1"/>
                </a:solidFill>
                <a:latin typeface="David" panose="020E0502060401010101" pitchFamily="34" charset="-79"/>
                <a:cs typeface="David" panose="020E0502060401010101" pitchFamily="34" charset="-79"/>
              </a:rPr>
              <a:t>מים בנתונים</a:t>
            </a:r>
            <a:endParaRPr lang="he-IL" sz="2800" b="1"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25700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018209" y="192067"/>
            <a:ext cx="7263684" cy="6353955"/>
          </a:xfrm>
          <a:prstGeom prst="rect">
            <a:avLst/>
          </a:prstGeom>
        </p:spPr>
      </p:pic>
      <p:sp>
        <p:nvSpPr>
          <p:cNvPr id="4" name="אליפסה 3"/>
          <p:cNvSpPr/>
          <p:nvPr/>
        </p:nvSpPr>
        <p:spPr>
          <a:xfrm>
            <a:off x="886497" y="2506159"/>
            <a:ext cx="2163651" cy="1725769"/>
          </a:xfrm>
          <a:prstGeom prst="ellipse">
            <a:avLst/>
          </a:prstGeom>
          <a:solidFill>
            <a:schemeClr val="accent2">
              <a:lumMod val="40000"/>
              <a:lumOff val="6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smtClean="0">
                <a:solidFill>
                  <a:schemeClr val="tx1"/>
                </a:solidFill>
                <a:latin typeface="David" panose="020E0502060401010101" pitchFamily="34" charset="-79"/>
                <a:cs typeface="David" panose="020E0502060401010101" pitchFamily="34" charset="-79"/>
              </a:rPr>
              <a:t>מים בנתונים</a:t>
            </a:r>
            <a:endParaRPr lang="he-IL" sz="2800" b="1" dirty="0">
              <a:solidFill>
                <a:schemeClr val="tx1"/>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847921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2343956" y="283334"/>
            <a:ext cx="8023538" cy="234395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smtClean="0">
                <a:solidFill>
                  <a:schemeClr val="tx1"/>
                </a:solidFill>
                <a:latin typeface="David" panose="020E0502060401010101" pitchFamily="34" charset="-79"/>
                <a:cs typeface="David" panose="020E0502060401010101" pitchFamily="34" charset="-79"/>
              </a:rPr>
              <a:t> </a:t>
            </a:r>
            <a:r>
              <a:rPr lang="en-US" sz="4000" b="1" dirty="0">
                <a:solidFill>
                  <a:schemeClr val="tx1"/>
                </a:solidFill>
                <a:latin typeface="David" panose="020E0502060401010101" pitchFamily="34" charset="-79"/>
                <a:cs typeface="David" panose="020E0502060401010101" pitchFamily="34" charset="-79"/>
              </a:rPr>
              <a:t>QR </a:t>
            </a:r>
            <a:endParaRPr lang="he-IL" sz="4000" b="1" dirty="0" smtClean="0">
              <a:solidFill>
                <a:schemeClr val="tx1"/>
              </a:solidFill>
              <a:latin typeface="David" panose="020E0502060401010101" pitchFamily="34" charset="-79"/>
              <a:cs typeface="David" panose="020E0502060401010101" pitchFamily="34" charset="-79"/>
            </a:endParaRPr>
          </a:p>
          <a:p>
            <a:pPr algn="ctr"/>
            <a:r>
              <a:rPr lang="he-IL" sz="4000" b="1" dirty="0" smtClean="0">
                <a:solidFill>
                  <a:schemeClr val="tx1"/>
                </a:solidFill>
                <a:latin typeface="David" panose="020E0502060401010101" pitchFamily="34" charset="-79"/>
                <a:cs typeface="David" panose="020E0502060401010101" pitchFamily="34" charset="-79"/>
              </a:rPr>
              <a:t>עבודה </a:t>
            </a:r>
            <a:r>
              <a:rPr lang="he-IL" sz="4000" b="1" dirty="0">
                <a:solidFill>
                  <a:schemeClr val="tx1"/>
                </a:solidFill>
                <a:latin typeface="David" panose="020E0502060401010101" pitchFamily="34" charset="-79"/>
                <a:cs typeface="David" panose="020E0502060401010101" pitchFamily="34" charset="-79"/>
              </a:rPr>
              <a:t>אישית </a:t>
            </a:r>
            <a:r>
              <a:rPr lang="he-IL" sz="4000" b="1" dirty="0" smtClean="0">
                <a:solidFill>
                  <a:schemeClr val="tx1"/>
                </a:solidFill>
                <a:latin typeface="David" panose="020E0502060401010101" pitchFamily="34" charset="-79"/>
                <a:cs typeface="David" panose="020E0502060401010101" pitchFamily="34" charset="-79"/>
              </a:rPr>
              <a:t>וקבוצתית עם קוד קיו-אר בנושא התפלת מים בישראל</a:t>
            </a:r>
            <a:endParaRPr lang="he-IL" sz="4000" b="1" dirty="0">
              <a:solidFill>
                <a:schemeClr val="tx1"/>
              </a:solidFill>
              <a:latin typeface="David" panose="020E0502060401010101" pitchFamily="34" charset="-79"/>
              <a:cs typeface="David" panose="020E0502060401010101" pitchFamily="34" charset="-79"/>
            </a:endParaRPr>
          </a:p>
        </p:txBody>
      </p:sp>
      <p:sp>
        <p:nvSpPr>
          <p:cNvPr id="4" name="מלבן מעוגל 3"/>
          <p:cNvSpPr/>
          <p:nvPr/>
        </p:nvSpPr>
        <p:spPr>
          <a:xfrm>
            <a:off x="6355725" y="3471452"/>
            <a:ext cx="5025578" cy="320342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1100" b="1">
                <a:solidFill>
                  <a:srgbClr val="000000"/>
                </a:solidFill>
                <a:effectLst/>
                <a:ea typeface="Calibri" panose="020F0502020204030204" pitchFamily="34" charset="0"/>
                <a:cs typeface="Arial" panose="020B0604020202020204" pitchFamily="34" charset="0"/>
              </a:rPr>
              <a:t> </a:t>
            </a:r>
            <a:endParaRPr lang="en-US" sz="1100">
              <a:effectLst/>
              <a:ea typeface="Calibri" panose="020F0502020204030204" pitchFamily="34" charset="0"/>
              <a:cs typeface="Arial" panose="020B0604020202020204" pitchFamily="34" charset="0"/>
            </a:endParaRPr>
          </a:p>
        </p:txBody>
      </p:sp>
      <p:pic>
        <p:nvPicPr>
          <p:cNvPr id="5" name="תמונה 4" descr="תוצאת תמונה עבור ילדים משחקים בקוביות"/>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4849" y="3850784"/>
            <a:ext cx="2975676" cy="1866677"/>
          </a:xfrm>
          <a:prstGeom prst="rect">
            <a:avLst/>
          </a:prstGeom>
          <a:noFill/>
          <a:ln>
            <a:noFill/>
          </a:ln>
        </p:spPr>
      </p:pic>
      <p:sp>
        <p:nvSpPr>
          <p:cNvPr id="6" name="מלבן 5"/>
          <p:cNvSpPr/>
          <p:nvPr/>
        </p:nvSpPr>
        <p:spPr>
          <a:xfrm>
            <a:off x="450762" y="3471452"/>
            <a:ext cx="5615188" cy="3034805"/>
          </a:xfrm>
          <a:prstGeom prst="rect">
            <a:avLst/>
          </a:prstGeom>
        </p:spPr>
        <p:txBody>
          <a:bodyPr wrap="square">
            <a:spAutoFit/>
          </a:bodyPr>
          <a:lstStyle/>
          <a:p>
            <a:pPr algn="r" rtl="1">
              <a:lnSpc>
                <a:spcPct val="107000"/>
              </a:lnSpc>
              <a:spcAft>
                <a:spcPts val="800"/>
              </a:spcAft>
            </a:pPr>
            <a:r>
              <a:rPr lang="he-IL" sz="3200" b="1" dirty="0" smtClean="0">
                <a:latin typeface="Calibri" panose="020F0502020204030204" pitchFamily="34" charset="0"/>
                <a:ea typeface="Calibri" panose="020F0502020204030204" pitchFamily="34" charset="0"/>
                <a:cs typeface="David" panose="020E0502060401010101" pitchFamily="34" charset="-79"/>
              </a:rPr>
              <a:t>"קנה </a:t>
            </a:r>
            <a:r>
              <a:rPr lang="he-IL" sz="3200" b="1" dirty="0">
                <a:latin typeface="Calibri" panose="020F0502020204030204" pitchFamily="34" charset="0"/>
                <a:ea typeface="Calibri" panose="020F0502020204030204" pitchFamily="34" charset="0"/>
                <a:cs typeface="David" panose="020E0502060401010101" pitchFamily="34" charset="-79"/>
              </a:rPr>
              <a:t>ובנה" </a:t>
            </a:r>
            <a:endParaRPr lang="en-US" sz="32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3200" b="1" dirty="0" smtClean="0">
                <a:latin typeface="Calibri" panose="020F0502020204030204" pitchFamily="34" charset="0"/>
                <a:ea typeface="Calibri" panose="020F0502020204030204" pitchFamily="34" charset="0"/>
                <a:cs typeface="David" panose="020E0502060401010101" pitchFamily="34" charset="-79"/>
              </a:rPr>
              <a:t>קניית </a:t>
            </a:r>
            <a:r>
              <a:rPr lang="he-IL" sz="3200" b="1" dirty="0">
                <a:latin typeface="Calibri" panose="020F0502020204030204" pitchFamily="34" charset="0"/>
                <a:ea typeface="Calibri" panose="020F0502020204030204" pitchFamily="34" charset="0"/>
                <a:cs typeface="David" panose="020E0502060401010101" pitchFamily="34" charset="-79"/>
              </a:rPr>
              <a:t>ידע </a:t>
            </a:r>
            <a:r>
              <a:rPr lang="he-IL" sz="3200" b="1" dirty="0" smtClean="0">
                <a:latin typeface="Calibri" panose="020F0502020204030204" pitchFamily="34" charset="0"/>
                <a:ea typeface="Calibri" panose="020F0502020204030204" pitchFamily="34" charset="0"/>
                <a:cs typeface="David" panose="020E0502060401010101" pitchFamily="34" charset="-79"/>
              </a:rPr>
              <a:t>מהמורה/מקור חיצוני. </a:t>
            </a:r>
            <a:endParaRPr lang="en-US" sz="32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3200" b="1" dirty="0" smtClean="0">
                <a:latin typeface="Calibri" panose="020F0502020204030204" pitchFamily="34" charset="0"/>
                <a:ea typeface="Calibri" panose="020F0502020204030204" pitchFamily="34" charset="0"/>
                <a:cs typeface="David" panose="020E0502060401010101" pitchFamily="34" charset="-79"/>
              </a:rPr>
              <a:t>הבניה נעשית באופן אישי מערב ופעיל. </a:t>
            </a:r>
          </a:p>
          <a:p>
            <a:pPr algn="r" rtl="1">
              <a:lnSpc>
                <a:spcPct val="107000"/>
              </a:lnSpc>
              <a:spcAft>
                <a:spcPts val="800"/>
              </a:spcAft>
            </a:pPr>
            <a:r>
              <a:rPr lang="he-IL" sz="3200" b="1" dirty="0" smtClean="0">
                <a:effectLst/>
                <a:latin typeface="Calibri" panose="020F0502020204030204" pitchFamily="34" charset="0"/>
                <a:ea typeface="Calibri" panose="020F0502020204030204" pitchFamily="34" charset="0"/>
                <a:cs typeface="David" panose="020E0502060401010101" pitchFamily="34" charset="-79"/>
              </a:rPr>
              <a:t>הבנה אינה עוברת מראש לראש. </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015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תוצאת תמונה עבור משוב בלמידה"/>
          <p:cNvPicPr>
            <a:picLocks noChangeAspect="1" noChangeArrowheads="1"/>
          </p:cNvPicPr>
          <p:nvPr/>
        </p:nvPicPr>
        <p:blipFill rotWithShape="1">
          <a:blip r:embed="rId2">
            <a:extLst>
              <a:ext uri="{28A0092B-C50C-407E-A947-70E740481C1C}">
                <a14:useLocalDpi xmlns:a14="http://schemas.microsoft.com/office/drawing/2010/main" val="0"/>
              </a:ext>
            </a:extLst>
          </a:blip>
          <a:srcRect l="18167" r="16696"/>
          <a:stretch/>
        </p:blipFill>
        <p:spPr bwMode="auto">
          <a:xfrm>
            <a:off x="92164" y="2507073"/>
            <a:ext cx="3707104" cy="3790419"/>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descr="C:\Users\User\Documents\אקולטורציה וחינוך להבנה אוגדן\מצגת מעגל ההבנה מעודכן.gif"/>
          <p:cNvPicPr/>
          <p:nvPr/>
        </p:nvPicPr>
        <p:blipFill rotWithShape="1">
          <a:blip r:embed="rId3">
            <a:extLst>
              <a:ext uri="{28A0092B-C50C-407E-A947-70E740481C1C}">
                <a14:useLocalDpi xmlns:a14="http://schemas.microsoft.com/office/drawing/2010/main" val="0"/>
              </a:ext>
            </a:extLst>
          </a:blip>
          <a:srcRect l="2994" t="7322" r="6425" b="7810"/>
          <a:stretch/>
        </p:blipFill>
        <p:spPr bwMode="auto">
          <a:xfrm>
            <a:off x="3644720" y="682580"/>
            <a:ext cx="8409905" cy="53444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17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2419082" y="422854"/>
            <a:ext cx="8023538" cy="195973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smtClean="0">
                <a:solidFill>
                  <a:schemeClr val="tx1"/>
                </a:solidFill>
                <a:latin typeface="David" panose="020E0502060401010101" pitchFamily="34" charset="-79"/>
                <a:cs typeface="David" panose="020E0502060401010101" pitchFamily="34" charset="-79"/>
              </a:rPr>
              <a:t> </a:t>
            </a:r>
            <a:r>
              <a:rPr lang="en-US" sz="4000" b="1" dirty="0">
                <a:solidFill>
                  <a:schemeClr val="tx1"/>
                </a:solidFill>
                <a:latin typeface="David" panose="020E0502060401010101" pitchFamily="34" charset="-79"/>
                <a:cs typeface="David" panose="020E0502060401010101" pitchFamily="34" charset="-79"/>
              </a:rPr>
              <a:t>QR </a:t>
            </a:r>
            <a:endParaRPr lang="he-IL" sz="4000" b="1" dirty="0" smtClean="0">
              <a:solidFill>
                <a:schemeClr val="tx1"/>
              </a:solidFill>
              <a:latin typeface="David" panose="020E0502060401010101" pitchFamily="34" charset="-79"/>
              <a:cs typeface="David" panose="020E0502060401010101" pitchFamily="34" charset="-79"/>
            </a:endParaRPr>
          </a:p>
          <a:p>
            <a:pPr algn="ctr"/>
            <a:r>
              <a:rPr lang="he-IL" sz="4000" b="1" dirty="0" smtClean="0">
                <a:solidFill>
                  <a:schemeClr val="tx1"/>
                </a:solidFill>
                <a:latin typeface="David" panose="020E0502060401010101" pitchFamily="34" charset="-79"/>
                <a:cs typeface="David" panose="020E0502060401010101" pitchFamily="34" charset="-79"/>
              </a:rPr>
              <a:t>עבודה </a:t>
            </a:r>
            <a:r>
              <a:rPr lang="he-IL" sz="4000" b="1" dirty="0">
                <a:solidFill>
                  <a:schemeClr val="tx1"/>
                </a:solidFill>
                <a:latin typeface="David" panose="020E0502060401010101" pitchFamily="34" charset="-79"/>
                <a:cs typeface="David" panose="020E0502060401010101" pitchFamily="34" charset="-79"/>
              </a:rPr>
              <a:t>אישית </a:t>
            </a:r>
            <a:r>
              <a:rPr lang="he-IL" sz="4000" b="1" dirty="0" smtClean="0">
                <a:solidFill>
                  <a:schemeClr val="tx1"/>
                </a:solidFill>
                <a:latin typeface="David" panose="020E0502060401010101" pitchFamily="34" charset="-79"/>
                <a:cs typeface="David" panose="020E0502060401010101" pitchFamily="34" charset="-79"/>
              </a:rPr>
              <a:t>וקבוצתית עם קוד קיו-אר בנושא התפלת מים בישראל </a:t>
            </a:r>
          </a:p>
        </p:txBody>
      </p:sp>
      <p:sp>
        <p:nvSpPr>
          <p:cNvPr id="4" name="מלבן מעוגל 3"/>
          <p:cNvSpPr/>
          <p:nvPr/>
        </p:nvSpPr>
        <p:spPr>
          <a:xfrm>
            <a:off x="583842" y="3103271"/>
            <a:ext cx="2975020" cy="2252729"/>
          </a:xfrm>
          <a:prstGeom prst="roundRect">
            <a:avLst/>
          </a:prstGeom>
          <a:solidFill>
            <a:schemeClr val="accent3">
              <a:lumMod val="60000"/>
              <a:lumOff val="4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he-IL" sz="2800" b="1" dirty="0" smtClean="0">
                <a:solidFill>
                  <a:srgbClr val="002060"/>
                </a:solidFill>
                <a:latin typeface="David" panose="020E0502060401010101" pitchFamily="34" charset="-79"/>
                <a:cs typeface="David" panose="020E0502060401010101" pitchFamily="34" charset="-79"/>
              </a:rPr>
              <a:t>מהי התחושה המלווה את התלמיד ואת המורה  בלמידה מסוג זה? </a:t>
            </a:r>
            <a:endParaRPr lang="he-IL" sz="2800" b="1" dirty="0">
              <a:solidFill>
                <a:srgbClr val="002060"/>
              </a:solidFill>
              <a:latin typeface="David" panose="020E0502060401010101" pitchFamily="34" charset="-79"/>
              <a:cs typeface="David" panose="020E0502060401010101" pitchFamily="34" charset="-79"/>
            </a:endParaRPr>
          </a:p>
        </p:txBody>
      </p:sp>
      <p:sp>
        <p:nvSpPr>
          <p:cNvPr id="5" name="מלבן מעוגל 4"/>
          <p:cNvSpPr/>
          <p:nvPr/>
        </p:nvSpPr>
        <p:spPr>
          <a:xfrm>
            <a:off x="7588874" y="2793642"/>
            <a:ext cx="4286519" cy="1435994"/>
          </a:xfrm>
          <a:prstGeom prst="roundRect">
            <a:avLst/>
          </a:prstGeom>
          <a:solidFill>
            <a:srgbClr val="92D050"/>
          </a:solidFill>
        </p:spPr>
        <p:style>
          <a:lnRef idx="3">
            <a:schemeClr val="lt1"/>
          </a:lnRef>
          <a:fillRef idx="1">
            <a:schemeClr val="accent4"/>
          </a:fillRef>
          <a:effectRef idx="1">
            <a:schemeClr val="accent4"/>
          </a:effectRef>
          <a:fontRef idx="minor">
            <a:schemeClr val="lt1"/>
          </a:fontRef>
        </p:style>
        <p:txBody>
          <a:bodyPr rtlCol="1" anchor="ctr"/>
          <a:lstStyle/>
          <a:p>
            <a:pPr algn="ctr"/>
            <a:r>
              <a:rPr lang="he-IL" sz="2800" b="1" dirty="0" smtClean="0">
                <a:latin typeface="David" panose="020E0502060401010101" pitchFamily="34" charset="-79"/>
                <a:cs typeface="David" panose="020E0502060401010101" pitchFamily="34" charset="-79"/>
              </a:rPr>
              <a:t>אילו עקרונות פדגוגיים באים לידי ביטוי בלמידה מסוג זה? </a:t>
            </a:r>
            <a:endParaRPr lang="he-IL" sz="2800" b="1" dirty="0">
              <a:latin typeface="David" panose="020E0502060401010101" pitchFamily="34" charset="-79"/>
              <a:cs typeface="David" panose="020E0502060401010101" pitchFamily="34" charset="-79"/>
            </a:endParaRPr>
          </a:p>
        </p:txBody>
      </p:sp>
      <p:sp>
        <p:nvSpPr>
          <p:cNvPr id="6" name="מלבן מעוגל 5"/>
          <p:cNvSpPr/>
          <p:nvPr/>
        </p:nvSpPr>
        <p:spPr>
          <a:xfrm>
            <a:off x="4254322" y="4524774"/>
            <a:ext cx="4756596" cy="1129052"/>
          </a:xfrm>
          <a:prstGeom prst="roundRect">
            <a:avLst/>
          </a:prstGeom>
        </p:spPr>
        <p:style>
          <a:lnRef idx="3">
            <a:schemeClr val="lt1"/>
          </a:lnRef>
          <a:fillRef idx="1">
            <a:schemeClr val="accent4"/>
          </a:fillRef>
          <a:effectRef idx="1">
            <a:schemeClr val="accent4"/>
          </a:effectRef>
          <a:fontRef idx="minor">
            <a:schemeClr val="lt1"/>
          </a:fontRef>
        </p:style>
        <p:txBody>
          <a:bodyPr rtlCol="1" anchor="ctr"/>
          <a:lstStyle/>
          <a:p>
            <a:pPr algn="ctr"/>
            <a:r>
              <a:rPr lang="he-IL" sz="2800" b="1" dirty="0" smtClean="0">
                <a:latin typeface="David" panose="020E0502060401010101" pitchFamily="34" charset="-79"/>
                <a:cs typeface="David" panose="020E0502060401010101" pitchFamily="34" charset="-79"/>
              </a:rPr>
              <a:t>אילו עקרונות של חינוך להבנה ניתן לזהות בפעילות כזו?</a:t>
            </a:r>
            <a:r>
              <a:rPr lang="he-IL" dirty="0" smtClean="0"/>
              <a:t> </a:t>
            </a:r>
            <a:endParaRPr lang="he-IL" dirty="0"/>
          </a:p>
        </p:txBody>
      </p:sp>
    </p:spTree>
    <p:extLst>
      <p:ext uri="{BB962C8B-B14F-4D97-AF65-F5344CB8AC3E}">
        <p14:creationId xmlns:p14="http://schemas.microsoft.com/office/powerpoint/2010/main" val="340698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4662152" y="386366"/>
            <a:ext cx="3309870" cy="145531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4000" b="1" dirty="0" smtClean="0">
                <a:latin typeface="David" panose="020E0502060401010101" pitchFamily="34" charset="-79"/>
                <a:cs typeface="David" panose="020E0502060401010101" pitchFamily="34" charset="-79"/>
              </a:rPr>
              <a:t>התפלת מים</a:t>
            </a:r>
            <a:r>
              <a:rPr lang="he-IL" sz="4000" b="1" dirty="0" smtClean="0"/>
              <a:t> </a:t>
            </a:r>
            <a:endParaRPr lang="he-IL" sz="4000" b="1" dirty="0"/>
          </a:p>
        </p:txBody>
      </p:sp>
    </p:spTree>
    <p:extLst>
      <p:ext uri="{BB962C8B-B14F-4D97-AF65-F5344CB8AC3E}">
        <p14:creationId xmlns:p14="http://schemas.microsoft.com/office/powerpoint/2010/main" val="1690157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7324" y="180246"/>
            <a:ext cx="5170029" cy="36190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תוצאת תמונה עבור צריכת מים לנפש בעול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778" y="3799268"/>
            <a:ext cx="5210175" cy="29527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תוצאת תמונה עבור צריכת מים לנפש בעול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85" y="180246"/>
            <a:ext cx="5364656" cy="361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6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3188368" y="296214"/>
            <a:ext cx="8634438" cy="6429966"/>
          </a:xfrm>
          <a:prstGeom prst="rect">
            <a:avLst/>
          </a:prstGeom>
        </p:spPr>
      </p:pic>
      <p:pic>
        <p:nvPicPr>
          <p:cNvPr id="3" name="תמונה 2"/>
          <p:cNvPicPr>
            <a:picLocks noChangeAspect="1"/>
          </p:cNvPicPr>
          <p:nvPr/>
        </p:nvPicPr>
        <p:blipFill rotWithShape="1">
          <a:blip r:embed="rId3"/>
          <a:srcRect l="12401" r="14016"/>
          <a:stretch/>
        </p:blipFill>
        <p:spPr>
          <a:xfrm>
            <a:off x="167424" y="1304039"/>
            <a:ext cx="3580327" cy="4710624"/>
          </a:xfrm>
          <a:prstGeom prst="rect">
            <a:avLst/>
          </a:prstGeom>
        </p:spPr>
      </p:pic>
    </p:spTree>
    <p:extLst>
      <p:ext uri="{BB962C8B-B14F-4D97-AF65-F5344CB8AC3E}">
        <p14:creationId xmlns:p14="http://schemas.microsoft.com/office/powerpoint/2010/main" val="1126018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657100" y="875764"/>
            <a:ext cx="10882362" cy="5040314"/>
          </a:xfrm>
          <a:prstGeom prst="rect">
            <a:avLst/>
          </a:prstGeom>
        </p:spPr>
      </p:pic>
    </p:spTree>
    <p:extLst>
      <p:ext uri="{BB962C8B-B14F-4D97-AF65-F5344CB8AC3E}">
        <p14:creationId xmlns:p14="http://schemas.microsoft.com/office/powerpoint/2010/main" val="2603252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196133" y="978794"/>
            <a:ext cx="5354661" cy="5074276"/>
          </a:xfrm>
          <a:prstGeom prst="rect">
            <a:avLst/>
          </a:prstGeom>
          <a:ln>
            <a:noFill/>
          </a:ln>
          <a:effectLst>
            <a:softEdge rad="112500"/>
          </a:effectLst>
        </p:spPr>
      </p:pic>
      <p:pic>
        <p:nvPicPr>
          <p:cNvPr id="4" name="תמונה 3"/>
          <p:cNvPicPr>
            <a:picLocks noChangeAspect="1"/>
          </p:cNvPicPr>
          <p:nvPr/>
        </p:nvPicPr>
        <p:blipFill>
          <a:blip r:embed="rId3"/>
          <a:stretch>
            <a:fillRect/>
          </a:stretch>
        </p:blipFill>
        <p:spPr>
          <a:xfrm>
            <a:off x="5823397" y="888642"/>
            <a:ext cx="6050925" cy="5164428"/>
          </a:xfrm>
          <a:prstGeom prst="rect">
            <a:avLst/>
          </a:prstGeom>
        </p:spPr>
      </p:pic>
    </p:spTree>
    <p:extLst>
      <p:ext uri="{BB962C8B-B14F-4D97-AF65-F5344CB8AC3E}">
        <p14:creationId xmlns:p14="http://schemas.microsoft.com/office/powerpoint/2010/main" val="3050543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1442435" y="347731"/>
            <a:ext cx="10500880" cy="3090929"/>
          </a:xfrm>
          <a:prstGeom prst="rect">
            <a:avLst/>
          </a:prstGeom>
        </p:spPr>
      </p:pic>
      <p:pic>
        <p:nvPicPr>
          <p:cNvPr id="4" name="תמונה 3"/>
          <p:cNvPicPr>
            <a:picLocks noChangeAspect="1"/>
          </p:cNvPicPr>
          <p:nvPr/>
        </p:nvPicPr>
        <p:blipFill>
          <a:blip r:embed="rId3"/>
          <a:stretch>
            <a:fillRect/>
          </a:stretch>
        </p:blipFill>
        <p:spPr>
          <a:xfrm>
            <a:off x="1283595" y="3787522"/>
            <a:ext cx="4305836" cy="2872800"/>
          </a:xfrm>
          <a:prstGeom prst="rect">
            <a:avLst/>
          </a:prstGeom>
          <a:ln>
            <a:noFill/>
          </a:ln>
          <a:effectLst>
            <a:softEdge rad="112500"/>
          </a:effectLst>
        </p:spPr>
      </p:pic>
    </p:spTree>
    <p:extLst>
      <p:ext uri="{BB962C8B-B14F-4D97-AF65-F5344CB8AC3E}">
        <p14:creationId xmlns:p14="http://schemas.microsoft.com/office/powerpoint/2010/main" val="2225495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101" y="837128"/>
            <a:ext cx="8761164" cy="506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082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004552" y="214219"/>
            <a:ext cx="10831133" cy="2339102"/>
          </a:xfrm>
          <a:prstGeom prst="rect">
            <a:avLst/>
          </a:prstGeom>
        </p:spPr>
        <p:txBody>
          <a:bodyPr wrap="square">
            <a:spAutoFit/>
          </a:bodyPr>
          <a:lstStyle/>
          <a:p>
            <a:pPr algn="r"/>
            <a:r>
              <a:rPr lang="he-IL" sz="3200" b="1" dirty="0">
                <a:solidFill>
                  <a:srgbClr val="C00000"/>
                </a:solidFill>
                <a:latin typeface="David" panose="020E0502060401010101" pitchFamily="34" charset="-79"/>
                <a:cs typeface="David" panose="020E0502060401010101" pitchFamily="34" charset="-79"/>
              </a:rPr>
              <a:t>כמה זה עולה לנו?</a:t>
            </a:r>
          </a:p>
          <a:p>
            <a:pPr algn="r"/>
            <a:endParaRPr lang="he-IL" dirty="0"/>
          </a:p>
          <a:p>
            <a:pPr algn="r"/>
            <a:r>
              <a:rPr lang="he-IL" sz="2400" b="1" dirty="0">
                <a:latin typeface="David" panose="020E0502060401010101" pitchFamily="34" charset="-79"/>
                <a:cs typeface="David" panose="020E0502060401010101" pitchFamily="34" charset="-79"/>
              </a:rPr>
              <a:t>ההתפלה אינה מתנה משמיים, מבהירים המומחים. העלות הריאלית של מ"ק מי ים מותפלים היא כיום 2.1־3.1 שקלים – תלוי ביעילות של מתקן ההתפלה </a:t>
            </a:r>
            <a:r>
              <a:rPr lang="he-IL" sz="2400" b="1" dirty="0" smtClean="0">
                <a:latin typeface="David" panose="020E0502060401010101" pitchFamily="34" charset="-79"/>
                <a:cs typeface="David" panose="020E0502060401010101" pitchFamily="34" charset="-79"/>
              </a:rPr>
              <a:t>עלות </a:t>
            </a:r>
            <a:r>
              <a:rPr lang="he-IL" sz="2400" b="1" dirty="0">
                <a:latin typeface="David" panose="020E0502060401010101" pitchFamily="34" charset="-79"/>
                <a:cs typeface="David" panose="020E0502060401010101" pitchFamily="34" charset="-79"/>
              </a:rPr>
              <a:t>ממוצעת של מ"ק מים המסופק על ידי מקורות ממאגרי מים טבעיים היא 1.6־2 שקלים. הפער, שנאמד מדי שנה ב־500 מיליון שקל, מכוסה על ידי תעריף המים הציבורי ומהווה כ־16% מהתעריף לצרכן.</a:t>
            </a:r>
          </a:p>
        </p:txBody>
      </p:sp>
      <p:sp>
        <p:nvSpPr>
          <p:cNvPr id="4" name="מלבן 3"/>
          <p:cNvSpPr/>
          <p:nvPr/>
        </p:nvSpPr>
        <p:spPr>
          <a:xfrm>
            <a:off x="682580" y="2654661"/>
            <a:ext cx="11165984" cy="2677656"/>
          </a:xfrm>
          <a:prstGeom prst="rect">
            <a:avLst/>
          </a:prstGeom>
        </p:spPr>
        <p:txBody>
          <a:bodyPr wrap="square">
            <a:spAutoFit/>
          </a:bodyPr>
          <a:lstStyle/>
          <a:p>
            <a:pPr algn="r"/>
            <a:r>
              <a:rPr lang="he-IL" sz="2400" b="1" dirty="0">
                <a:latin typeface="David" panose="020E0502060401010101" pitchFamily="34" charset="-79"/>
                <a:cs typeface="David" panose="020E0502060401010101" pitchFamily="34" charset="-79"/>
              </a:rPr>
              <a:t>לפי תחזית רשות המים, עד 2040 כ־70% מהמים שייצרכו בישראל יהיו מלאכותיים – ואין זה עניין של מה בכך: מה המשמעות של התנתקות האדם מהתלות בטבע לצורך השגת מים? כיצד משפיע מעבר זה על טיב המים, על היקף הצריכה שלהם, על בריאות האדם ועל איכות הסביבה והיקף צריכת האנרגיה? אילו השלכות כלכליות יהיו בישראל למעבר ל"ייצור" מים שעיקרו בקו החוף – ולא בפנים הארץ? מה תהיה ההשפעה על התעריף? אילו השלכות גיאופוליטיות יהיו לכך שבעוד שלישראל יש ידע וקו חוף להקמת מפעלי מים כאלה – לשכנותיה ממזרח ולפלסטינים, המשוועים למים, אין לא זה ולא זה?</a:t>
            </a:r>
          </a:p>
        </p:txBody>
      </p:sp>
      <p:sp>
        <p:nvSpPr>
          <p:cNvPr id="5" name="מלבן 4"/>
          <p:cNvSpPr/>
          <p:nvPr/>
        </p:nvSpPr>
        <p:spPr>
          <a:xfrm>
            <a:off x="682580" y="5433657"/>
            <a:ext cx="6478073" cy="985270"/>
          </a:xfrm>
          <a:prstGeom prst="rect">
            <a:avLst/>
          </a:prstGeom>
        </p:spPr>
        <p:txBody>
          <a:bodyPr wrap="square">
            <a:spAutoFit/>
          </a:bodyPr>
          <a:lstStyle/>
          <a:p>
            <a:pPr algn="r" rtl="1">
              <a:lnSpc>
                <a:spcPct val="107000"/>
              </a:lnSpc>
              <a:spcAft>
                <a:spcPts val="800"/>
              </a:spcAft>
            </a:pPr>
            <a:r>
              <a:rPr lang="en-US" sz="24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2"/>
              </a:rPr>
              <a:t>https://www.youtube.com/watch?v=Nk2rVg7vIJE</a:t>
            </a:r>
            <a:endParaRPr lang="en-US" sz="24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2400" b="1" dirty="0">
                <a:latin typeface="Calibri" panose="020F0502020204030204" pitchFamily="34" charset="0"/>
                <a:ea typeface="Calibri" panose="020F0502020204030204" pitchFamily="34" charset="0"/>
              </a:rPr>
              <a:t>התפלה כמה זה עולה לנו </a:t>
            </a:r>
            <a:r>
              <a:rPr lang="he-IL" sz="2400" b="1" dirty="0" smtClean="0">
                <a:latin typeface="Calibri" panose="020F0502020204030204" pitchFamily="34" charset="0"/>
                <a:ea typeface="Calibri" panose="020F0502020204030204" pitchFamily="34" charset="0"/>
              </a:rPr>
              <a:t>? </a:t>
            </a:r>
            <a:endParaRPr lang="en-US" sz="24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1633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6731903" y="1862713"/>
            <a:ext cx="5339347" cy="646331"/>
          </a:xfrm>
          <a:prstGeom prst="rect">
            <a:avLst/>
          </a:prstGeom>
        </p:spPr>
        <p:txBody>
          <a:bodyPr wrap="none">
            <a:spAutoFit/>
          </a:bodyPr>
          <a:lstStyle/>
          <a:p>
            <a:r>
              <a:rPr lang="en-US" dirty="0">
                <a:hlinkClick r:id="rId2"/>
              </a:rPr>
              <a:t>https://</a:t>
            </a:r>
            <a:r>
              <a:rPr lang="en-US" dirty="0" smtClean="0">
                <a:hlinkClick r:id="rId2"/>
              </a:rPr>
              <a:t>www.youtube.com/watch?v=otYOZxcbbs0&amp;t=3s</a:t>
            </a:r>
            <a:endParaRPr lang="he-IL" dirty="0" smtClean="0"/>
          </a:p>
          <a:p>
            <a:endParaRPr lang="he-IL" dirty="0"/>
          </a:p>
        </p:txBody>
      </p:sp>
      <p:sp>
        <p:nvSpPr>
          <p:cNvPr id="3" name="מלבן 2"/>
          <p:cNvSpPr/>
          <p:nvPr/>
        </p:nvSpPr>
        <p:spPr>
          <a:xfrm>
            <a:off x="167425" y="2509044"/>
            <a:ext cx="11903825" cy="1754326"/>
          </a:xfrm>
          <a:prstGeom prst="rect">
            <a:avLst/>
          </a:prstGeom>
        </p:spPr>
        <p:txBody>
          <a:bodyPr wrap="square">
            <a:spAutoFit/>
          </a:bodyPr>
          <a:lstStyle/>
          <a:p>
            <a:pPr algn="r"/>
            <a:r>
              <a:rPr lang="he-IL" dirty="0"/>
              <a:t>טכנולוגיית </a:t>
            </a:r>
            <a:r>
              <a:rPr lang="he-IL" dirty="0" smtClean="0"/>
              <a:t>התפלת </a:t>
            </a:r>
            <a:r>
              <a:rPr lang="he-IL" dirty="0"/>
              <a:t>המים בישראל עוברת מפכה של ממש בשנים האחרונות, על אף שהמזרח התיכון עובר את הבצורת הקשה ביותר שלו מזה 900 שנים בישראל אין מחסור במים שפירים. למעשה בשנת 2015 80% מכל המים השפירים הם מי התפלה, ועד 2020 100% מהמים בישראל יהיו מותפלים.</a:t>
            </a:r>
          </a:p>
          <a:p>
            <a:pPr algn="r"/>
            <a:r>
              <a:rPr lang="he-IL" dirty="0"/>
              <a:t>לישראל יש כבר 39 תחנות להתפלת מים, מהן 5 ימיות.</a:t>
            </a:r>
          </a:p>
          <a:p>
            <a:pPr algn="r"/>
            <a:r>
              <a:rPr lang="he-IL" dirty="0"/>
              <a:t>למאמר המלא:</a:t>
            </a:r>
          </a:p>
          <a:p>
            <a:r>
              <a:rPr lang="en-US" dirty="0"/>
              <a:t>http://leumanut.com/</a:t>
            </a:r>
            <a:r>
              <a:rPr lang="he-IL" dirty="0"/>
              <a:t>התפלת-מים-בישראל/</a:t>
            </a:r>
          </a:p>
        </p:txBody>
      </p:sp>
      <p:sp>
        <p:nvSpPr>
          <p:cNvPr id="4" name="מלבן 3"/>
          <p:cNvSpPr/>
          <p:nvPr/>
        </p:nvSpPr>
        <p:spPr>
          <a:xfrm>
            <a:off x="356619" y="5918777"/>
            <a:ext cx="5674439" cy="646331"/>
          </a:xfrm>
          <a:prstGeom prst="rect">
            <a:avLst/>
          </a:prstGeom>
        </p:spPr>
        <p:txBody>
          <a:bodyPr wrap="none">
            <a:spAutoFit/>
          </a:bodyPr>
          <a:lstStyle/>
          <a:p>
            <a:r>
              <a:rPr lang="en-US" dirty="0">
                <a:hlinkClick r:id="rId3"/>
              </a:rPr>
              <a:t>https://</a:t>
            </a:r>
            <a:r>
              <a:rPr lang="en-US" dirty="0" smtClean="0">
                <a:hlinkClick r:id="rId3"/>
              </a:rPr>
              <a:t>www.youtube.com/watch?v=PM5-RB3Usd0&amp;t=165s</a:t>
            </a:r>
            <a:endParaRPr lang="en-US" dirty="0" smtClean="0"/>
          </a:p>
          <a:p>
            <a:r>
              <a:rPr lang="he-IL" dirty="0" smtClean="0"/>
              <a:t>3 דקות על מים בישראל </a:t>
            </a:r>
            <a:endParaRPr lang="he-IL" dirty="0"/>
          </a:p>
        </p:txBody>
      </p:sp>
    </p:spTree>
    <p:extLst>
      <p:ext uri="{BB962C8B-B14F-4D97-AF65-F5344CB8AC3E}">
        <p14:creationId xmlns:p14="http://schemas.microsoft.com/office/powerpoint/2010/main" val="2161563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1596981" y="661121"/>
            <a:ext cx="8408388" cy="670505"/>
          </a:xfrm>
          <a:prstGeom prst="rect">
            <a:avLst/>
          </a:prstGeom>
        </p:spPr>
        <p:txBody>
          <a:bodyPr vert="horz" lIns="91440" tIns="45720" rIns="91440" bIns="45720" rtlCol="0" anchor="b">
            <a:normAutofit fontScale="67500" lnSpcReduction="20000"/>
          </a:bodyPr>
          <a:lstStyle>
            <a:lvl1pPr algn="ctr" defTabSz="914400" rtl="1"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he-IL" sz="4000" b="1" dirty="0" smtClean="0">
                <a:solidFill>
                  <a:srgbClr val="C00000"/>
                </a:solidFill>
                <a:latin typeface="Gisha" panose="020B0502040204020203" pitchFamily="34" charset="-79"/>
                <a:cs typeface="Gisha" panose="020B0502040204020203" pitchFamily="34" charset="-79"/>
              </a:rPr>
              <a:t>אילו ציטוטים/ביטויים  עם המילה מים אתם מכירים.....</a:t>
            </a:r>
            <a:endParaRPr lang="he-IL" sz="4000" b="1" dirty="0">
              <a:solidFill>
                <a:srgbClr val="C00000"/>
              </a:solidFill>
              <a:latin typeface="Gisha" panose="020B0502040204020203" pitchFamily="34" charset="-79"/>
              <a:cs typeface="Gisha" panose="020B0502040204020203" pitchFamily="34" charset="-79"/>
            </a:endParaRPr>
          </a:p>
        </p:txBody>
      </p:sp>
      <p:pic>
        <p:nvPicPr>
          <p:cNvPr id="3" name="תמונה 2"/>
          <p:cNvPicPr>
            <a:picLocks noChangeAspect="1"/>
          </p:cNvPicPr>
          <p:nvPr/>
        </p:nvPicPr>
        <p:blipFill>
          <a:blip r:embed="rId2"/>
          <a:stretch>
            <a:fillRect/>
          </a:stretch>
        </p:blipFill>
        <p:spPr>
          <a:xfrm>
            <a:off x="2491975" y="1648497"/>
            <a:ext cx="7214778" cy="4753847"/>
          </a:xfrm>
          <a:prstGeom prst="rect">
            <a:avLst/>
          </a:prstGeom>
          <a:ln>
            <a:noFill/>
          </a:ln>
          <a:effectLst>
            <a:softEdge rad="112500"/>
          </a:effectLst>
        </p:spPr>
      </p:pic>
    </p:spTree>
    <p:extLst>
      <p:ext uri="{BB962C8B-B14F-4D97-AF65-F5344CB8AC3E}">
        <p14:creationId xmlns:p14="http://schemas.microsoft.com/office/powerpoint/2010/main" val="4139317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6864438" y="229979"/>
            <a:ext cx="4330118" cy="269108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1600" b="1">
                <a:solidFill>
                  <a:srgbClr val="000000"/>
                </a:solidFill>
                <a:effectLst/>
                <a:latin typeface="David" panose="020E0502060401010101" pitchFamily="34" charset="-79"/>
                <a:ea typeface="Calibri" panose="020F0502020204030204" pitchFamily="34" charset="0"/>
                <a:cs typeface="Arial" panose="020B0604020202020204" pitchFamily="34" charset="0"/>
              </a:rPr>
              <a:t> </a:t>
            </a:r>
            <a:endParaRPr lang="en-US" sz="1100">
              <a:effectLst/>
              <a:ea typeface="Calibri" panose="020F0502020204030204" pitchFamily="34" charset="0"/>
              <a:cs typeface="Arial" panose="020B0604020202020204" pitchFamily="34" charset="0"/>
            </a:endParaRPr>
          </a:p>
        </p:txBody>
      </p:sp>
      <p:pic>
        <p:nvPicPr>
          <p:cNvPr id="3" name="תמונה 2" descr="תוצאת תמונה עבור ביצועי הבנה"/>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1179" y="691166"/>
            <a:ext cx="1506158" cy="1768705"/>
          </a:xfrm>
          <a:prstGeom prst="rect">
            <a:avLst/>
          </a:prstGeom>
          <a:noFill/>
          <a:ln>
            <a:noFill/>
          </a:ln>
        </p:spPr>
      </p:pic>
      <p:sp>
        <p:nvSpPr>
          <p:cNvPr id="4" name="מלבן 3"/>
          <p:cNvSpPr/>
          <p:nvPr/>
        </p:nvSpPr>
        <p:spPr>
          <a:xfrm>
            <a:off x="1262129" y="691166"/>
            <a:ext cx="5215943" cy="1380506"/>
          </a:xfrm>
          <a:prstGeom prst="rect">
            <a:avLst/>
          </a:prstGeom>
        </p:spPr>
        <p:txBody>
          <a:bodyPr wrap="square">
            <a:spAutoFit/>
          </a:bodyPr>
          <a:lstStyle/>
          <a:p>
            <a:pPr algn="r" rtl="1">
              <a:lnSpc>
                <a:spcPct val="107000"/>
              </a:lnSpc>
              <a:spcAft>
                <a:spcPts val="800"/>
              </a:spcAft>
            </a:pPr>
            <a:r>
              <a:rPr lang="he-IL" sz="3600" b="1" dirty="0">
                <a:solidFill>
                  <a:srgbClr val="000000"/>
                </a:solidFill>
                <a:latin typeface="Calibri" panose="020F0502020204030204" pitchFamily="34" charset="0"/>
                <a:ea typeface="Calibri" panose="020F0502020204030204" pitchFamily="34" charset="0"/>
                <a:cs typeface="David" panose="020E0502060401010101" pitchFamily="34" charset="-79"/>
              </a:rPr>
              <a:t>ביצועי הבנה </a:t>
            </a:r>
            <a:endParaRPr lang="en-US" sz="3600"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he-IL" sz="3600" b="1" dirty="0" smtClean="0">
                <a:latin typeface="Calibri" panose="020F0502020204030204" pitchFamily="34" charset="0"/>
                <a:ea typeface="Calibri" panose="020F0502020204030204" pitchFamily="34" charset="0"/>
                <a:cs typeface="David" panose="020E0502060401010101" pitchFamily="34" charset="-79"/>
              </a:rPr>
              <a:t>לעבוד </a:t>
            </a:r>
            <a:r>
              <a:rPr lang="he-IL" sz="3600" b="1" dirty="0">
                <a:latin typeface="Calibri" panose="020F0502020204030204" pitchFamily="34" charset="0"/>
                <a:ea typeface="Calibri" panose="020F0502020204030204" pitchFamily="34" charset="0"/>
                <a:cs typeface="David" panose="020E0502060401010101" pitchFamily="34" charset="-79"/>
              </a:rPr>
              <a:t>ולפעול עם ידע </a:t>
            </a:r>
            <a:endParaRPr lang="en-US" sz="3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תמונה 4" descr="http://vcampus.teachers2016.cet.ac.il/pluginfile.php/45333/mod_data/intro/%D7%98%D7%91%D7%9C%D7%AA%20%D7%91%D7%99%D7%A6%D7%95%D7%A2%D7%99%20%D7%94%D7%91%D7%A0%D7%94%20%D7%9E%D7%A2%D7%95%D7%93%D7%9B%D7%A0%D7%A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432" y="3173406"/>
            <a:ext cx="6362702" cy="3150121"/>
          </a:xfrm>
          <a:prstGeom prst="rect">
            <a:avLst/>
          </a:prstGeom>
          <a:noFill/>
          <a:ln>
            <a:noFill/>
          </a:ln>
        </p:spPr>
      </p:pic>
      <p:pic>
        <p:nvPicPr>
          <p:cNvPr id="6" name="Picture 2" descr="תוצאת תמונה עבור משוב בלמיד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767" y="3173406"/>
            <a:ext cx="5077909" cy="315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422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6078829" y="592427"/>
            <a:ext cx="4597758" cy="367047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pPr algn="ctr" rtl="1">
              <a:lnSpc>
                <a:spcPct val="107000"/>
              </a:lnSpc>
              <a:spcAft>
                <a:spcPts val="800"/>
              </a:spcAft>
            </a:pPr>
            <a:r>
              <a:rPr lang="en-US" sz="1100" b="1">
                <a:solidFill>
                  <a:srgbClr val="000000"/>
                </a:solidFill>
                <a:effectLst/>
                <a:ea typeface="Calibri" panose="020F0502020204030204" pitchFamily="34" charset="0"/>
                <a:cs typeface="Arial" panose="020B0604020202020204" pitchFamily="34" charset="0"/>
              </a:rPr>
              <a:t> </a:t>
            </a:r>
            <a:endParaRPr lang="en-US" sz="1100">
              <a:effectLst/>
              <a:ea typeface="Calibri" panose="020F0502020204030204" pitchFamily="34" charset="0"/>
              <a:cs typeface="Arial" panose="020B0604020202020204" pitchFamily="34" charset="0"/>
            </a:endParaRPr>
          </a:p>
        </p:txBody>
      </p:sp>
      <p:pic>
        <p:nvPicPr>
          <p:cNvPr id="3" name="תמונה 2" descr="תוצאת תמונה עבור רגשונים"/>
          <p:cNvPicPr/>
          <p:nvPr/>
        </p:nvPicPr>
        <p:blipFill>
          <a:blip r:embed="rId2">
            <a:extLst>
              <a:ext uri="{28A0092B-C50C-407E-A947-70E740481C1C}">
                <a14:useLocalDpi xmlns:a14="http://schemas.microsoft.com/office/drawing/2010/main" val="0"/>
              </a:ext>
            </a:extLst>
          </a:blip>
          <a:srcRect/>
          <a:stretch>
            <a:fillRect/>
          </a:stretch>
        </p:blipFill>
        <p:spPr bwMode="auto">
          <a:xfrm>
            <a:off x="6851562" y="1209449"/>
            <a:ext cx="3148196" cy="2409514"/>
          </a:xfrm>
          <a:prstGeom prst="rect">
            <a:avLst/>
          </a:prstGeom>
          <a:noFill/>
          <a:ln>
            <a:noFill/>
          </a:ln>
        </p:spPr>
      </p:pic>
      <p:sp>
        <p:nvSpPr>
          <p:cNvPr id="4" name="מלבן 3"/>
          <p:cNvSpPr/>
          <p:nvPr/>
        </p:nvSpPr>
        <p:spPr>
          <a:xfrm>
            <a:off x="563339" y="4686745"/>
            <a:ext cx="7047122" cy="1237775"/>
          </a:xfrm>
          <a:prstGeom prst="rect">
            <a:avLst/>
          </a:prstGeom>
        </p:spPr>
        <p:txBody>
          <a:bodyPr wrap="none">
            <a:spAutoFit/>
          </a:bodyPr>
          <a:lstStyle/>
          <a:p>
            <a:pPr algn="ctr" rtl="1">
              <a:lnSpc>
                <a:spcPct val="107000"/>
              </a:lnSpc>
              <a:spcAft>
                <a:spcPts val="800"/>
              </a:spcAft>
            </a:pPr>
            <a:r>
              <a:rPr lang="he-IL" sz="3200" b="1" dirty="0">
                <a:latin typeface="Calibri" panose="020F0502020204030204" pitchFamily="34" charset="0"/>
                <a:ea typeface="Calibri" panose="020F0502020204030204" pitchFamily="34" charset="0"/>
                <a:cs typeface="David" panose="020E0502060401010101" pitchFamily="34" charset="-79"/>
              </a:rPr>
              <a:t>משוב </a:t>
            </a:r>
            <a:r>
              <a:rPr lang="he-IL" sz="3200" b="1" dirty="0" smtClean="0">
                <a:latin typeface="Calibri" panose="020F0502020204030204" pitchFamily="34" charset="0"/>
                <a:ea typeface="Calibri" panose="020F0502020204030204" pitchFamily="34" charset="0"/>
                <a:cs typeface="David" panose="020E0502060401010101" pitchFamily="34" charset="-79"/>
              </a:rPr>
              <a:t>כמקדם הנעה ללמידה והעמקת ההבנה</a:t>
            </a:r>
          </a:p>
          <a:p>
            <a:pPr algn="ctr" rtl="1">
              <a:lnSpc>
                <a:spcPct val="107000"/>
              </a:lnSpc>
              <a:spcAft>
                <a:spcPts val="800"/>
              </a:spcAft>
            </a:pPr>
            <a:r>
              <a:rPr lang="he-IL" sz="3200" b="1" dirty="0" smtClean="0">
                <a:latin typeface="Calibri" panose="020F0502020204030204" pitchFamily="34" charset="0"/>
                <a:ea typeface="Calibri" panose="020F0502020204030204" pitchFamily="34" charset="0"/>
                <a:cs typeface="David" panose="020E0502060401010101" pitchFamily="34" charset="-79"/>
              </a:rPr>
              <a:t>סיום שיעור המתכתב עם השאלה הפורייה</a:t>
            </a:r>
            <a:endParaRPr lang="en-US" sz="32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1262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3245476" y="0"/>
            <a:ext cx="8577328" cy="3000821"/>
          </a:xfrm>
          <a:prstGeom prst="rect">
            <a:avLst/>
          </a:prstGeom>
        </p:spPr>
        <p:txBody>
          <a:bodyPr wrap="square">
            <a:spAutoFit/>
          </a:bodyPr>
          <a:lstStyle/>
          <a:p>
            <a:pPr algn="r" rtl="1">
              <a:lnSpc>
                <a:spcPct val="150000"/>
              </a:lnSpc>
              <a:spcAft>
                <a:spcPts val="0"/>
              </a:spcAft>
            </a:pPr>
            <a:r>
              <a:rPr lang="he-IL" dirty="0">
                <a:latin typeface="Calibri" panose="020F0502020204030204" pitchFamily="34" charset="0"/>
                <a:ea typeface="Times New Roman" panose="02020603050405020304" pitchFamily="18" charset="0"/>
              </a:rPr>
              <a:t>המשוב של המורה על תשובות של התלמידים בכיתה מעריך תכנים שונים: </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הנכונות האובייקטיבית</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של התשובה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נכון מאוד")</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הנכונות הסובייקטיבית של התשובה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"לא לכך התכוונתי")</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את מידת הרלוונטיות של התשובה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שאלתי על נקודת המבט של משה ולא של העם כולו") </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התהליך שמשתקף בתשובה ("זו הדרך לפתור את הבעיה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Arial" panose="020B0604020202020204" pitchFamily="34" charset="0"/>
                <a:ea typeface="Times New Roman" panose="02020603050405020304" pitchFamily="18" charset="0"/>
              </a:rPr>
              <a:t>את</a:t>
            </a:r>
            <a:r>
              <a:rPr lang="he-IL" dirty="0">
                <a:latin typeface="Calibri" panose="020F0502020204030204" pitchFamily="34" charset="0"/>
                <a:ea typeface="Times New Roman" panose="02020603050405020304" pitchFamily="18" charset="0"/>
              </a:rPr>
              <a:t> בכיוון הנכון</a:t>
            </a:r>
            <a:r>
              <a:rPr lang="en-US" dirty="0">
                <a:latin typeface="Arial" panose="020B0604020202020204" pitchFamily="34" charset="0"/>
                <a:ea typeface="Times New Roman" panose="02020603050405020304" pitchFamily="18" charset="0"/>
                <a:cs typeface="Arial" panose="020B0604020202020204" pitchFamily="34" charset="0"/>
              </a:rPr>
              <a:t>!"</a:t>
            </a:r>
            <a:r>
              <a:rPr lang="he-IL" dirty="0">
                <a:latin typeface="Calibri" panose="020F0502020204030204" pitchFamily="34" charset="0"/>
                <a:ea typeface="Times New Roman" panose="02020603050405020304" pitchFamily="18"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היצירתיות והמקוריות של התשובה ("על זה לא חשבתי. זה רעיון מעניין")</a:t>
            </a:r>
            <a:endParaRPr lang="en-US" sz="1400" dirty="0">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0"/>
              </a:spcAft>
            </a:pPr>
            <a:r>
              <a:rPr lang="he-IL" dirty="0">
                <a:latin typeface="Calibri" panose="020F0502020204030204" pitchFamily="34" charset="0"/>
                <a:ea typeface="Times New Roman" panose="02020603050405020304" pitchFamily="18" charset="0"/>
              </a:rPr>
              <a:t>את ביצוע ההבנה ("זו באמת דוגמה יפה מאוד</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זו השוואה טובה</a:t>
            </a:r>
            <a:r>
              <a:rPr lang="en-US" dirty="0">
                <a:latin typeface="Arial" panose="020B0604020202020204" pitchFamily="34" charset="0"/>
                <a:ea typeface="Times New Roman" panose="02020603050405020304" pitchFamily="18" charset="0"/>
                <a:cs typeface="Arial" panose="020B0604020202020204" pitchFamily="34" charset="0"/>
              </a:rPr>
              <a:t>", "</a:t>
            </a:r>
            <a:r>
              <a:rPr lang="he-IL" dirty="0">
                <a:latin typeface="Calibri" panose="020F0502020204030204" pitchFamily="34" charset="0"/>
                <a:ea typeface="Times New Roman" panose="02020603050405020304" pitchFamily="18" charset="0"/>
              </a:rPr>
              <a:t>זו הבחנה מעניינת") ועוד</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אליפסה 2"/>
          <p:cNvSpPr/>
          <p:nvPr/>
        </p:nvSpPr>
        <p:spPr>
          <a:xfrm>
            <a:off x="461746" y="1458132"/>
            <a:ext cx="2386886" cy="1290223"/>
          </a:xfrm>
          <a:prstGeom prst="ellipse">
            <a:avLst/>
          </a:prstGeom>
          <a:solidFill>
            <a:schemeClr val="bg2">
              <a:lumMod val="40000"/>
              <a:lumOff val="60000"/>
            </a:schemeClr>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800" b="1" dirty="0" smtClean="0">
                <a:solidFill>
                  <a:srgbClr val="C00000"/>
                </a:solidFill>
                <a:latin typeface="David" panose="020E0502060401010101" pitchFamily="34" charset="-79"/>
                <a:cs typeface="David" panose="020E0502060401010101" pitchFamily="34" charset="-79"/>
              </a:rPr>
              <a:t>משוב</a:t>
            </a:r>
            <a:endParaRPr lang="he-IL" sz="2800" b="1" dirty="0">
              <a:solidFill>
                <a:srgbClr val="C00000"/>
              </a:solidFill>
              <a:latin typeface="David" panose="020E0502060401010101" pitchFamily="34" charset="-79"/>
              <a:cs typeface="David" panose="020E0502060401010101" pitchFamily="34" charset="-79"/>
            </a:endParaRPr>
          </a:p>
        </p:txBody>
      </p:sp>
      <p:sp>
        <p:nvSpPr>
          <p:cNvPr id="4" name="מלבן 3"/>
          <p:cNvSpPr/>
          <p:nvPr/>
        </p:nvSpPr>
        <p:spPr>
          <a:xfrm>
            <a:off x="929176" y="4349224"/>
            <a:ext cx="10959918" cy="2400657"/>
          </a:xfrm>
          <a:prstGeom prst="rect">
            <a:avLst/>
          </a:prstGeom>
        </p:spPr>
        <p:txBody>
          <a:bodyPr wrap="square">
            <a:spAutoFit/>
          </a:bodyPr>
          <a:lstStyle/>
          <a:p>
            <a:pPr algn="r" rtl="1">
              <a:lnSpc>
                <a:spcPct val="150000"/>
              </a:lnSpc>
              <a:spcAft>
                <a:spcPts val="0"/>
              </a:spcAft>
            </a:pPr>
            <a:r>
              <a:rPr lang="he-IL" sz="2000" b="1" dirty="0">
                <a:solidFill>
                  <a:srgbClr val="C00000"/>
                </a:solidFill>
                <a:latin typeface="David" panose="020E0502060401010101" pitchFamily="34" charset="-79"/>
                <a:ea typeface="Times New Roman" panose="02020603050405020304" pitchFamily="18" charset="0"/>
                <a:cs typeface="David" panose="020E0502060401010101" pitchFamily="34" charset="-79"/>
              </a:rPr>
              <a:t>השהו תגובה </a:t>
            </a:r>
            <a:r>
              <a:rPr lang="he-IL" sz="2000" b="1" dirty="0" smtClean="0">
                <a:solidFill>
                  <a:srgbClr val="C00000"/>
                </a:solidFill>
                <a:latin typeface="David" panose="020E0502060401010101" pitchFamily="34" charset="-79"/>
                <a:ea typeface="Times New Roman" panose="02020603050405020304" pitchFamily="18" charset="0"/>
                <a:cs typeface="David" panose="020E0502060401010101" pitchFamily="34" charset="-79"/>
              </a:rPr>
              <a:t>- </a:t>
            </a:r>
            <a:r>
              <a:rPr lang="he-IL" sz="2000" b="1" dirty="0" smtClean="0">
                <a:latin typeface="David" panose="020E0502060401010101" pitchFamily="34" charset="-79"/>
                <a:ea typeface="Times New Roman" panose="02020603050405020304" pitchFamily="18" charset="0"/>
                <a:cs typeface="David" panose="020E0502060401010101" pitchFamily="34" charset="-79"/>
              </a:rPr>
              <a:t>אל </a:t>
            </a:r>
            <a:r>
              <a:rPr lang="he-IL" sz="2000" b="1" dirty="0">
                <a:latin typeface="David" panose="020E0502060401010101" pitchFamily="34" charset="-79"/>
                <a:ea typeface="Times New Roman" panose="02020603050405020304" pitchFamily="18" charset="0"/>
                <a:cs typeface="David" panose="020E0502060401010101" pitchFamily="34" charset="-79"/>
              </a:rPr>
              <a:t>תמהרו להגיב</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השתהו קצת על מה שתלמיד אמר</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אתם יכולים לומר</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תן לי לחשוב על זה רגע</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או אפילו</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הסבר לי שוב</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אני רוצה </a:t>
            </a:r>
            <a:r>
              <a:rPr lang="he-IL" sz="2000" b="1" dirty="0" smtClean="0">
                <a:latin typeface="David" panose="020E0502060401010101" pitchFamily="34" charset="-79"/>
                <a:ea typeface="Times New Roman" panose="02020603050405020304" pitchFamily="18" charset="0"/>
                <a:cs typeface="David" panose="020E0502060401010101" pitchFamily="34" charset="-79"/>
              </a:rPr>
              <a:t>להבין.</a:t>
            </a:r>
          </a:p>
          <a:p>
            <a:pPr algn="r" rtl="1">
              <a:lnSpc>
                <a:spcPct val="150000"/>
              </a:lnSpc>
              <a:spcAft>
                <a:spcPts val="0"/>
              </a:spcAft>
            </a:pPr>
            <a:r>
              <a:rPr lang="he-IL" sz="2000" b="1" dirty="0" smtClean="0">
                <a:solidFill>
                  <a:srgbClr val="C00000"/>
                </a:solidFill>
                <a:latin typeface="David" panose="020E0502060401010101" pitchFamily="34" charset="-79"/>
                <a:ea typeface="Times New Roman" panose="02020603050405020304" pitchFamily="18" charset="0"/>
                <a:cs typeface="David" panose="020E0502060401010101" pitchFamily="34" charset="-79"/>
              </a:rPr>
              <a:t>חגגו </a:t>
            </a:r>
            <a:r>
              <a:rPr lang="he-IL" sz="2000" b="1" dirty="0">
                <a:solidFill>
                  <a:srgbClr val="C00000"/>
                </a:solidFill>
                <a:latin typeface="David" panose="020E0502060401010101" pitchFamily="34" charset="-79"/>
                <a:ea typeface="Times New Roman" panose="02020603050405020304" pitchFamily="18" charset="0"/>
                <a:cs typeface="David" panose="020E0502060401010101" pitchFamily="34" charset="-79"/>
              </a:rPr>
              <a:t>ביצועי הבנה </a:t>
            </a:r>
            <a:r>
              <a:rPr lang="he-IL" sz="2000" b="1" dirty="0" smtClean="0">
                <a:solidFill>
                  <a:srgbClr val="C00000"/>
                </a:solidFill>
                <a:latin typeface="David" panose="020E0502060401010101" pitchFamily="34" charset="-79"/>
                <a:ea typeface="Times New Roman" panose="02020603050405020304" pitchFamily="18" charset="0"/>
                <a:cs typeface="David" panose="020E0502060401010101" pitchFamily="34" charset="-79"/>
              </a:rPr>
              <a:t>- </a:t>
            </a:r>
            <a:r>
              <a:rPr lang="he-IL" sz="2000" b="1" dirty="0" smtClean="0">
                <a:latin typeface="David" panose="020E0502060401010101" pitchFamily="34" charset="-79"/>
                <a:ea typeface="Times New Roman" panose="02020603050405020304" pitchFamily="18" charset="0"/>
                <a:cs typeface="David" panose="020E0502060401010101" pitchFamily="34" charset="-79"/>
              </a:rPr>
              <a:t>עודדו </a:t>
            </a:r>
            <a:r>
              <a:rPr lang="he-IL" sz="2000" b="1" dirty="0">
                <a:latin typeface="David" panose="020E0502060401010101" pitchFamily="34" charset="-79"/>
                <a:ea typeface="Times New Roman" panose="02020603050405020304" pitchFamily="18" charset="0"/>
                <a:cs typeface="David" panose="020E0502060401010101" pitchFamily="34" charset="-79"/>
              </a:rPr>
              <a:t>את התלמידים לעשות ביצועי הבנה וחגגו אותם </a:t>
            </a:r>
            <a:r>
              <a:rPr lang="he-IL" sz="2000" b="1" dirty="0" err="1">
                <a:latin typeface="David" panose="020E0502060401010101" pitchFamily="34" charset="-79"/>
                <a:ea typeface="Times New Roman" panose="02020603050405020304" pitchFamily="18" charset="0"/>
                <a:cs typeface="David" panose="020E0502060401010101" pitchFamily="34" charset="-79"/>
              </a:rPr>
              <a:t>במשובים</a:t>
            </a:r>
            <a:r>
              <a:rPr lang="he-IL" sz="2000" b="1" dirty="0">
                <a:latin typeface="David" panose="020E0502060401010101" pitchFamily="34" charset="-79"/>
                <a:ea typeface="Times New Roman" panose="02020603050405020304" pitchFamily="18" charset="0"/>
                <a:cs typeface="David" panose="020E0502060401010101" pitchFamily="34" charset="-79"/>
              </a:rPr>
              <a:t> שלכם</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כל הכבוד יעל</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חשבת באופן ביקורתי על מה שאמרתי</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יפה יניב</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הבאת נימוקים לדבריך</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דוגמה נהדרת יוסי</a:t>
            </a:r>
            <a:r>
              <a:rPr lang="en-US" sz="2000" b="1" dirty="0">
                <a:latin typeface="David" panose="020E0502060401010101" pitchFamily="34" charset="-79"/>
                <a:ea typeface="Times New Roman" panose="02020603050405020304" pitchFamily="18" charset="0"/>
                <a:cs typeface="David" panose="020E0502060401010101" pitchFamily="34" charset="-79"/>
              </a:rPr>
              <a:t>" </a:t>
            </a:r>
            <a:r>
              <a:rPr lang="he-IL" sz="2000" b="1" dirty="0">
                <a:latin typeface="David" panose="020E0502060401010101" pitchFamily="34" charset="-79"/>
                <a:ea typeface="Times New Roman" panose="02020603050405020304" pitchFamily="18" charset="0"/>
                <a:cs typeface="David" panose="020E0502060401010101" pitchFamily="34" charset="-79"/>
              </a:rPr>
              <a:t>במקרים כאלה יש היתר לתת משובים שיפוטיים טובים</a:t>
            </a:r>
            <a:r>
              <a:rPr lang="he-IL" sz="2000" b="1" dirty="0" smtClean="0">
                <a:latin typeface="David" panose="020E0502060401010101" pitchFamily="34" charset="-79"/>
                <a:ea typeface="Times New Roman" panose="02020603050405020304" pitchFamily="18" charset="0"/>
                <a:cs typeface="David" panose="020E0502060401010101" pitchFamily="34" charset="-79"/>
              </a:rPr>
              <a:t>.</a:t>
            </a:r>
            <a:endParaRPr lang="en-US" sz="2000" b="1" dirty="0">
              <a:latin typeface="David" panose="020E0502060401010101" pitchFamily="34" charset="-79"/>
              <a:ea typeface="Calibri" panose="020F0502020204030204" pitchFamily="34" charset="0"/>
              <a:cs typeface="David" panose="020E0502060401010101" pitchFamily="34" charset="-79"/>
            </a:endParaRPr>
          </a:p>
        </p:txBody>
      </p:sp>
      <p:pic>
        <p:nvPicPr>
          <p:cNvPr id="5" name="תמונה 4"/>
          <p:cNvPicPr>
            <a:picLocks noChangeAspect="1"/>
          </p:cNvPicPr>
          <p:nvPr/>
        </p:nvPicPr>
        <p:blipFill>
          <a:blip r:embed="rId2"/>
          <a:stretch>
            <a:fillRect/>
          </a:stretch>
        </p:blipFill>
        <p:spPr>
          <a:xfrm>
            <a:off x="461746" y="3098237"/>
            <a:ext cx="11427348" cy="1250987"/>
          </a:xfrm>
          <a:prstGeom prst="rect">
            <a:avLst/>
          </a:prstGeom>
        </p:spPr>
      </p:pic>
    </p:spTree>
    <p:extLst>
      <p:ext uri="{BB962C8B-B14F-4D97-AF65-F5344CB8AC3E}">
        <p14:creationId xmlns:p14="http://schemas.microsoft.com/office/powerpoint/2010/main" val="3203209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470077" y="775622"/>
            <a:ext cx="11500834" cy="2585323"/>
          </a:xfrm>
          <a:prstGeom prst="rect">
            <a:avLst/>
          </a:prstGeom>
          <a:ln w="76200">
            <a:solidFill>
              <a:srgbClr val="C00000"/>
            </a:solidFill>
          </a:ln>
        </p:spPr>
        <p:txBody>
          <a:bodyPr wrap="square">
            <a:spAutoFit/>
          </a:bodyPr>
          <a:lstStyle/>
          <a:p>
            <a:pPr algn="r" rtl="1">
              <a:lnSpc>
                <a:spcPct val="150000"/>
              </a:lnSpc>
              <a:spcAft>
                <a:spcPts val="0"/>
              </a:spcAft>
            </a:pPr>
            <a:r>
              <a:rPr lang="he-IL" b="1" dirty="0">
                <a:solidFill>
                  <a:srgbClr val="C00000"/>
                </a:solidFill>
                <a:latin typeface="Calibri" panose="020F0502020204030204" pitchFamily="34" charset="0"/>
                <a:ea typeface="Times New Roman" panose="02020603050405020304" pitchFamily="18" charset="0"/>
              </a:rPr>
              <a:t>מהי למידה? למידה היא תהליך המוביל לשינוי הנובע מהתנסות ומגדיל את הפוטנציאל ללמידה בעתיד</a:t>
            </a:r>
            <a:r>
              <a:rPr lang="he-IL" b="1" dirty="0" smtClean="0">
                <a:solidFill>
                  <a:srgbClr val="C00000"/>
                </a:solidFill>
                <a:latin typeface="Calibri" panose="020F0502020204030204" pitchFamily="34" charset="0"/>
                <a:ea typeface="Times New Roman" panose="02020603050405020304" pitchFamily="18" charset="0"/>
              </a:rPr>
              <a:t>.</a:t>
            </a:r>
            <a:r>
              <a:rPr lang="he-IL" b="1" dirty="0">
                <a:solidFill>
                  <a:srgbClr val="C00000"/>
                </a:solidFill>
                <a:latin typeface="Calibri" panose="020F0502020204030204" pitchFamily="34" charset="0"/>
                <a:ea typeface="Times New Roman" panose="02020603050405020304" pitchFamily="18" charset="0"/>
              </a:rPr>
              <a:t/>
            </a:r>
            <a:br>
              <a:rPr lang="he-IL" b="1" dirty="0">
                <a:solidFill>
                  <a:srgbClr val="C00000"/>
                </a:solidFill>
                <a:latin typeface="Calibri" panose="020F0502020204030204" pitchFamily="34" charset="0"/>
                <a:ea typeface="Times New Roman" panose="02020603050405020304" pitchFamily="18" charset="0"/>
              </a:rPr>
            </a:br>
            <a:r>
              <a:rPr lang="he-IL" dirty="0">
                <a:latin typeface="Calibri" panose="020F0502020204030204" pitchFamily="34" charset="0"/>
                <a:ea typeface="Times New Roman" panose="02020603050405020304" pitchFamily="18" charset="0"/>
              </a:rPr>
              <a:t>1. למידה היא תהליך, לא תוצר. וכיוון שהיא מתרחשת בתודעה הנסתרת מן העין, אפשר להקיש על התרחשותה רק מתוך ביצועי </a:t>
            </a:r>
            <a:r>
              <a:rPr lang="he-IL" dirty="0" smtClean="0">
                <a:latin typeface="Calibri" panose="020F0502020204030204" pitchFamily="34" charset="0"/>
                <a:ea typeface="Times New Roman" panose="02020603050405020304" pitchFamily="18" charset="0"/>
              </a:rPr>
              <a:t>התלמידים.</a:t>
            </a:r>
            <a:r>
              <a:rPr lang="he-IL" dirty="0">
                <a:latin typeface="Calibri" panose="020F0502020204030204" pitchFamily="34" charset="0"/>
                <a:ea typeface="Times New Roman" panose="02020603050405020304" pitchFamily="18" charset="0"/>
              </a:rPr>
              <a:t/>
            </a:r>
            <a:br>
              <a:rPr lang="he-IL" dirty="0">
                <a:latin typeface="Calibri" panose="020F0502020204030204" pitchFamily="34" charset="0"/>
                <a:ea typeface="Times New Roman" panose="02020603050405020304" pitchFamily="18" charset="0"/>
              </a:rPr>
            </a:br>
            <a:r>
              <a:rPr lang="he-IL" dirty="0">
                <a:latin typeface="Calibri" panose="020F0502020204030204" pitchFamily="34" charset="0"/>
                <a:ea typeface="Times New Roman" panose="02020603050405020304" pitchFamily="18" charset="0"/>
              </a:rPr>
              <a:t>2. למידה כרוכה בשינוי - בידיעות, באמונות, בגישות, בהתנהגות. השינוי מתרחש על פני זמן והוא שינוי מתמיד, לא חולף.</a:t>
            </a:r>
            <a:br>
              <a:rPr lang="he-IL" dirty="0">
                <a:latin typeface="Calibri" panose="020F0502020204030204" pitchFamily="34" charset="0"/>
                <a:ea typeface="Times New Roman" panose="02020603050405020304" pitchFamily="18" charset="0"/>
              </a:rPr>
            </a:br>
            <a:r>
              <a:rPr lang="he-IL" dirty="0">
                <a:latin typeface="Calibri" panose="020F0502020204030204" pitchFamily="34" charset="0"/>
                <a:ea typeface="Times New Roman" panose="02020603050405020304" pitchFamily="18" charset="0"/>
              </a:rPr>
              <a:t>3. למידה אינה דבר הנעשה לתלמידים מבחוץ, אלא משהו שנעשה על ידם לעצמם; למידה היא הפרשנות שהתלמידים נותנים באופן מודע ולא מודע להתנסויות שלהם.</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לבן 3"/>
          <p:cNvSpPr/>
          <p:nvPr/>
        </p:nvSpPr>
        <p:spPr>
          <a:xfrm>
            <a:off x="1133340" y="3910250"/>
            <a:ext cx="10174309" cy="2400657"/>
          </a:xfrm>
          <a:prstGeom prst="rect">
            <a:avLst/>
          </a:prstGeom>
          <a:ln w="76200">
            <a:solidFill>
              <a:srgbClr val="00B050"/>
            </a:solidFill>
          </a:ln>
        </p:spPr>
        <p:txBody>
          <a:bodyPr wrap="square">
            <a:spAutoFit/>
          </a:bodyPr>
          <a:lstStyle/>
          <a:p>
            <a:pPr marL="342900" lvl="0" indent="-342900" algn="r" rtl="1">
              <a:lnSpc>
                <a:spcPct val="150000"/>
              </a:lnSpc>
              <a:spcAft>
                <a:spcPts val="0"/>
              </a:spcAft>
              <a:buFont typeface="Wingdings" panose="05000000000000000000" pitchFamily="2" charset="2"/>
              <a:buChar char="q"/>
            </a:pPr>
            <a:r>
              <a:rPr lang="he-IL" sz="2000" b="1" dirty="0">
                <a:latin typeface="David" panose="020E0502060401010101" pitchFamily="34" charset="-79"/>
                <a:ea typeface="Calibri" panose="020F0502020204030204" pitchFamily="34" charset="0"/>
                <a:cs typeface="David" panose="020E0502060401010101" pitchFamily="34" charset="-79"/>
              </a:rPr>
              <a:t>באיזו מידה נושא השיעור, הרעיון שסביבו נבנה השיעור, מתמקד ב"רעיון גדול וחשוב", שיש לו ערך ורלוונטיות ללומדים גם מחוץ לכותלי הכיתה</a:t>
            </a:r>
            <a:r>
              <a:rPr lang="en-US" sz="2000" b="1" dirty="0">
                <a:latin typeface="David" panose="020E0502060401010101" pitchFamily="34" charset="-79"/>
                <a:ea typeface="Calibri" panose="020F0502020204030204" pitchFamily="34" charset="0"/>
                <a:cs typeface="David" panose="020E0502060401010101" pitchFamily="34" charset="-79"/>
              </a:rPr>
              <a:t>?</a:t>
            </a:r>
          </a:p>
          <a:p>
            <a:pPr marL="342900" lvl="0" indent="-342900" algn="r" rtl="1">
              <a:lnSpc>
                <a:spcPct val="150000"/>
              </a:lnSpc>
              <a:spcAft>
                <a:spcPts val="0"/>
              </a:spcAft>
              <a:buFont typeface="Wingdings" panose="05000000000000000000" pitchFamily="2" charset="2"/>
              <a:buChar char="q"/>
            </a:pPr>
            <a:r>
              <a:rPr lang="he-IL" sz="2000" b="1" dirty="0">
                <a:latin typeface="David" panose="020E0502060401010101" pitchFamily="34" charset="-79"/>
                <a:ea typeface="Calibri" panose="020F0502020204030204" pitchFamily="34" charset="0"/>
                <a:cs typeface="David" panose="020E0502060401010101" pitchFamily="34" charset="-79"/>
              </a:rPr>
              <a:t>באיזו מידה הנושא הנלמד בשיעור עומד בלב-לבו של תחום</a:t>
            </a:r>
            <a:r>
              <a:rPr lang="en-US" sz="2000" b="1" dirty="0">
                <a:latin typeface="David" panose="020E0502060401010101" pitchFamily="34" charset="-79"/>
                <a:ea typeface="Calibri" panose="020F0502020204030204" pitchFamily="34" charset="0"/>
                <a:cs typeface="David" panose="020E0502060401010101" pitchFamily="34" charset="-79"/>
              </a:rPr>
              <a:t>- </a:t>
            </a:r>
            <a:r>
              <a:rPr lang="he-IL" sz="2000" b="1" dirty="0">
                <a:latin typeface="David" panose="020E0502060401010101" pitchFamily="34" charset="-79"/>
                <a:ea typeface="Calibri" panose="020F0502020204030204" pitchFamily="34" charset="0"/>
                <a:cs typeface="David" panose="020E0502060401010101" pitchFamily="34" charset="-79"/>
              </a:rPr>
              <a:t>הידע</a:t>
            </a:r>
            <a:r>
              <a:rPr lang="en-US" sz="2000" b="1" dirty="0">
                <a:latin typeface="David" panose="020E0502060401010101" pitchFamily="34" charset="-79"/>
                <a:ea typeface="Calibri" panose="020F0502020204030204" pitchFamily="34" charset="0"/>
                <a:cs typeface="David" panose="020E0502060401010101" pitchFamily="34" charset="-79"/>
              </a:rPr>
              <a:t>?</a:t>
            </a:r>
          </a:p>
          <a:p>
            <a:pPr marL="342900" lvl="0" indent="-342900" algn="r" rtl="1">
              <a:lnSpc>
                <a:spcPct val="150000"/>
              </a:lnSpc>
              <a:spcAft>
                <a:spcPts val="0"/>
              </a:spcAft>
              <a:buFont typeface="Wingdings" panose="05000000000000000000" pitchFamily="2" charset="2"/>
              <a:buChar char="q"/>
            </a:pPr>
            <a:r>
              <a:rPr lang="he-IL" sz="2000" b="1" dirty="0">
                <a:latin typeface="David" panose="020E0502060401010101" pitchFamily="34" charset="-79"/>
                <a:ea typeface="Calibri" panose="020F0502020204030204" pitchFamily="34" charset="0"/>
                <a:cs typeface="David" panose="020E0502060401010101" pitchFamily="34" charset="-79"/>
              </a:rPr>
              <a:t>מה אתם רוצים לקדם בשיעור? עם מה יצאו הלומדים? </a:t>
            </a:r>
            <a:endParaRPr lang="en-US" sz="2000" b="1" dirty="0">
              <a:latin typeface="David" panose="020E0502060401010101" pitchFamily="34" charset="-79"/>
              <a:ea typeface="Calibri" panose="020F0502020204030204" pitchFamily="34" charset="0"/>
              <a:cs typeface="David" panose="020E0502060401010101" pitchFamily="34" charset="-79"/>
            </a:endParaRPr>
          </a:p>
          <a:p>
            <a:pPr marL="342900" lvl="0" indent="-342900" algn="r" rtl="1">
              <a:lnSpc>
                <a:spcPct val="150000"/>
              </a:lnSpc>
              <a:spcAft>
                <a:spcPts val="800"/>
              </a:spcAft>
              <a:buFont typeface="Wingdings" panose="05000000000000000000" pitchFamily="2" charset="2"/>
              <a:buChar char="q"/>
            </a:pPr>
            <a:r>
              <a:rPr lang="he-IL" sz="2000" b="1" dirty="0">
                <a:latin typeface="David" panose="020E0502060401010101" pitchFamily="34" charset="-79"/>
                <a:ea typeface="Calibri" panose="020F0502020204030204" pitchFamily="34" charset="0"/>
                <a:cs typeface="David" panose="020E0502060401010101" pitchFamily="34" charset="-79"/>
              </a:rPr>
              <a:t>עד כמה השיעור יכול </a:t>
            </a:r>
            <a:r>
              <a:rPr lang="en-US" sz="2000" b="1" dirty="0">
                <a:latin typeface="David" panose="020E0502060401010101" pitchFamily="34" charset="-79"/>
                <a:ea typeface="Calibri" panose="020F0502020204030204" pitchFamily="34" charset="0"/>
                <a:cs typeface="David" panose="020E0502060401010101" pitchFamily="34" charset="-79"/>
              </a:rPr>
              <a:t>"</a:t>
            </a:r>
            <a:r>
              <a:rPr lang="he-IL" sz="2000" b="1" dirty="0">
                <a:latin typeface="David" panose="020E0502060401010101" pitchFamily="34" charset="-79"/>
                <a:ea typeface="Calibri" panose="020F0502020204030204" pitchFamily="34" charset="0"/>
                <a:cs typeface="David" panose="020E0502060401010101" pitchFamily="34" charset="-79"/>
              </a:rPr>
              <a:t>להדליק" את הלומדים לערער ולחשוב מחדש על הדברים, ולעורר בהם עניין</a:t>
            </a:r>
            <a:r>
              <a:rPr lang="en-US" dirty="0">
                <a:latin typeface="Arial" panose="020B0604020202020204" pitchFamily="34"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457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תוצאת תמונה עבור משוב בלמידה"/>
          <p:cNvPicPr>
            <a:picLocks noChangeAspect="1" noChangeArrowheads="1"/>
          </p:cNvPicPr>
          <p:nvPr/>
        </p:nvPicPr>
        <p:blipFill rotWithShape="1">
          <a:blip r:embed="rId2">
            <a:extLst>
              <a:ext uri="{28A0092B-C50C-407E-A947-70E740481C1C}">
                <a14:useLocalDpi xmlns:a14="http://schemas.microsoft.com/office/drawing/2010/main" val="0"/>
              </a:ext>
            </a:extLst>
          </a:blip>
          <a:srcRect l="18167" r="16696"/>
          <a:stretch/>
        </p:blipFill>
        <p:spPr bwMode="auto">
          <a:xfrm>
            <a:off x="7252819" y="1120488"/>
            <a:ext cx="4718332" cy="4824374"/>
          </a:xfrm>
          <a:prstGeom prst="rect">
            <a:avLst/>
          </a:prstGeom>
          <a:noFill/>
          <a:extLst>
            <a:ext uri="{909E8E84-426E-40DD-AFC4-6F175D3DCCD1}">
              <a14:hiddenFill xmlns:a14="http://schemas.microsoft.com/office/drawing/2010/main">
                <a:solidFill>
                  <a:srgbClr val="FFFFFF"/>
                </a:solidFill>
              </a14:hiddenFill>
            </a:ext>
          </a:extLst>
        </p:spPr>
      </p:pic>
      <p:pic>
        <p:nvPicPr>
          <p:cNvPr id="3" name="תמונה 2" descr="C:\Users\User\Documents\אקולטורציה וחינוך להבנה אוגדן\מצגת מעגל ההבנה מעודכן.gif"/>
          <p:cNvPicPr/>
          <p:nvPr/>
        </p:nvPicPr>
        <p:blipFill rotWithShape="1">
          <a:blip r:embed="rId3">
            <a:extLst>
              <a:ext uri="{28A0092B-C50C-407E-A947-70E740481C1C}">
                <a14:useLocalDpi xmlns:a14="http://schemas.microsoft.com/office/drawing/2010/main" val="0"/>
              </a:ext>
            </a:extLst>
          </a:blip>
          <a:srcRect l="2994" t="7322" r="6425" b="7810"/>
          <a:stretch/>
        </p:blipFill>
        <p:spPr bwMode="auto">
          <a:xfrm>
            <a:off x="231816" y="1390918"/>
            <a:ext cx="7237930" cy="45539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7192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0" y="0"/>
            <a:ext cx="12192000" cy="736847"/>
          </a:xfrm>
          <a:prstGeom prst="rect">
            <a:avLst/>
          </a:prstGeom>
          <a:solidFill>
            <a:srgbClr val="6BE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Box 3"/>
          <p:cNvSpPr txBox="1"/>
          <p:nvPr/>
        </p:nvSpPr>
        <p:spPr>
          <a:xfrm>
            <a:off x="1367161" y="28961"/>
            <a:ext cx="10704766" cy="707886"/>
          </a:xfrm>
          <a:prstGeom prst="rect">
            <a:avLst/>
          </a:prstGeom>
          <a:noFill/>
        </p:spPr>
        <p:txBody>
          <a:bodyPr wrap="square" rtlCol="1">
            <a:spAutoFit/>
          </a:bodyPr>
          <a:lstStyle/>
          <a:p>
            <a:r>
              <a:rPr lang="he-IL" sz="4000" b="1" dirty="0" smtClean="0">
                <a:solidFill>
                  <a:srgbClr val="43413C"/>
                </a:solidFill>
              </a:rPr>
              <a:t>סיכום</a:t>
            </a:r>
            <a:endParaRPr lang="he-IL" sz="4000" b="1" dirty="0">
              <a:solidFill>
                <a:srgbClr val="43413C"/>
              </a:solidFill>
            </a:endParaRPr>
          </a:p>
        </p:txBody>
      </p:sp>
      <p:pic>
        <p:nvPicPr>
          <p:cNvPr id="5" name="תמונה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602" y="736847"/>
            <a:ext cx="10758390" cy="6121153"/>
          </a:xfrm>
          <a:prstGeom prst="rect">
            <a:avLst/>
          </a:prstGeom>
        </p:spPr>
      </p:pic>
      <p:sp>
        <p:nvSpPr>
          <p:cNvPr id="6" name="מלבן 5"/>
          <p:cNvSpPr/>
          <p:nvPr/>
        </p:nvSpPr>
        <p:spPr>
          <a:xfrm>
            <a:off x="11576482" y="736846"/>
            <a:ext cx="615518" cy="612115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000000"/>
              </a:solidFill>
            </a:endParaRPr>
          </a:p>
        </p:txBody>
      </p:sp>
      <p:sp>
        <p:nvSpPr>
          <p:cNvPr id="9" name="מלבן 8"/>
          <p:cNvSpPr/>
          <p:nvPr/>
        </p:nvSpPr>
        <p:spPr>
          <a:xfrm>
            <a:off x="0" y="736845"/>
            <a:ext cx="853602" cy="612115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000000"/>
              </a:solidFill>
            </a:endParaRPr>
          </a:p>
        </p:txBody>
      </p:sp>
    </p:spTree>
    <p:extLst>
      <p:ext uri="{BB962C8B-B14F-4D97-AF65-F5344CB8AC3E}">
        <p14:creationId xmlns:p14="http://schemas.microsoft.com/office/powerpoint/2010/main" val="19231910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1375" y="235364"/>
            <a:ext cx="9556882" cy="1077218"/>
          </a:xfrm>
          <a:prstGeom prst="rect">
            <a:avLst/>
          </a:prstGeom>
          <a:noFill/>
        </p:spPr>
        <p:txBody>
          <a:bodyPr wrap="square" rtlCol="1">
            <a:spAutoFit/>
          </a:bodyPr>
          <a:lstStyle/>
          <a:p>
            <a:pPr algn="ctr"/>
            <a:r>
              <a:rPr lang="he-IL" sz="3200" b="1" dirty="0" smtClean="0">
                <a:solidFill>
                  <a:srgbClr val="C00000"/>
                </a:solidFill>
                <a:latin typeface="David" panose="020E0502060401010101" pitchFamily="34" charset="-79"/>
                <a:cs typeface="David" panose="020E0502060401010101" pitchFamily="34" charset="-79"/>
              </a:rPr>
              <a:t>לסיכום – לאור הנלמד עד כה, הביעו דעתכם, האם לישראל יש בעיית מים?  </a:t>
            </a:r>
            <a:endParaRPr lang="he-IL" sz="3200" b="1" dirty="0">
              <a:solidFill>
                <a:srgbClr val="C00000"/>
              </a:solidFill>
              <a:latin typeface="David" panose="020E0502060401010101" pitchFamily="34" charset="-79"/>
              <a:cs typeface="David" panose="020E0502060401010101" pitchFamily="34" charset="-79"/>
            </a:endParaRPr>
          </a:p>
        </p:txBody>
      </p:sp>
      <p:pic>
        <p:nvPicPr>
          <p:cNvPr id="5" name="תמונה 4"/>
          <p:cNvPicPr>
            <a:picLocks noChangeAspect="1"/>
          </p:cNvPicPr>
          <p:nvPr/>
        </p:nvPicPr>
        <p:blipFill>
          <a:blip r:embed="rId2"/>
          <a:stretch>
            <a:fillRect/>
          </a:stretch>
        </p:blipFill>
        <p:spPr>
          <a:xfrm>
            <a:off x="701628" y="1658614"/>
            <a:ext cx="5505988" cy="3445176"/>
          </a:xfrm>
          <a:prstGeom prst="rect">
            <a:avLst/>
          </a:prstGeom>
          <a:ln>
            <a:noFill/>
          </a:ln>
          <a:effectLst>
            <a:softEdge rad="112500"/>
          </a:effectLst>
        </p:spPr>
      </p:pic>
      <p:pic>
        <p:nvPicPr>
          <p:cNvPr id="6" name="תמונה 5"/>
          <p:cNvPicPr>
            <a:picLocks noChangeAspect="1"/>
          </p:cNvPicPr>
          <p:nvPr/>
        </p:nvPicPr>
        <p:blipFill>
          <a:blip r:embed="rId3"/>
          <a:stretch>
            <a:fillRect/>
          </a:stretch>
        </p:blipFill>
        <p:spPr>
          <a:xfrm>
            <a:off x="7899243" y="1658614"/>
            <a:ext cx="4292757" cy="2484992"/>
          </a:xfrm>
          <a:prstGeom prst="rect">
            <a:avLst/>
          </a:prstGeom>
          <a:ln>
            <a:noFill/>
          </a:ln>
          <a:effectLst>
            <a:softEdge rad="112500"/>
          </a:effectLst>
        </p:spPr>
      </p:pic>
      <p:pic>
        <p:nvPicPr>
          <p:cNvPr id="7" name="תמונה 6"/>
          <p:cNvPicPr>
            <a:picLocks noChangeAspect="1"/>
          </p:cNvPicPr>
          <p:nvPr/>
        </p:nvPicPr>
        <p:blipFill>
          <a:blip r:embed="rId4"/>
          <a:stretch>
            <a:fillRect/>
          </a:stretch>
        </p:blipFill>
        <p:spPr>
          <a:xfrm>
            <a:off x="6320236" y="4206297"/>
            <a:ext cx="3480687" cy="2487050"/>
          </a:xfrm>
          <a:prstGeom prst="rect">
            <a:avLst/>
          </a:prstGeom>
        </p:spPr>
      </p:pic>
      <p:sp>
        <p:nvSpPr>
          <p:cNvPr id="8" name="TextBox 7"/>
          <p:cNvSpPr txBox="1"/>
          <p:nvPr/>
        </p:nvSpPr>
        <p:spPr>
          <a:xfrm>
            <a:off x="402822" y="5449822"/>
            <a:ext cx="5804794" cy="523220"/>
          </a:xfrm>
          <a:prstGeom prst="rect">
            <a:avLst/>
          </a:prstGeom>
          <a:noFill/>
        </p:spPr>
        <p:txBody>
          <a:bodyPr wrap="none" rtlCol="1">
            <a:spAutoFit/>
          </a:bodyPr>
          <a:lstStyle/>
          <a:p>
            <a:r>
              <a:rPr lang="he-IL" sz="2800" b="1" dirty="0" smtClean="0">
                <a:solidFill>
                  <a:srgbClr val="C00000"/>
                </a:solidFill>
                <a:latin typeface="David" panose="020E0502060401010101" pitchFamily="34" charset="-79"/>
                <a:cs typeface="David" panose="020E0502060401010101" pitchFamily="34" charset="-79"/>
              </a:rPr>
              <a:t>מה משדרות התמונות? ומה אתם אומרים? </a:t>
            </a:r>
            <a:endParaRPr lang="he-IL" sz="2800" b="1" dirty="0">
              <a:solidFill>
                <a:srgbClr val="C00000"/>
              </a:solidFill>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521516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1485780" y="505666"/>
            <a:ext cx="2901205" cy="262211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pic>
        <p:nvPicPr>
          <p:cNvPr id="3" name="תמונה 2" descr="תוצאת תמונה עבור סימן שאלה"/>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0426" y="815724"/>
            <a:ext cx="1300767" cy="1867436"/>
          </a:xfrm>
          <a:prstGeom prst="rect">
            <a:avLst/>
          </a:prstGeom>
          <a:noFill/>
          <a:ln>
            <a:noFill/>
          </a:ln>
        </p:spPr>
      </p:pic>
      <p:sp>
        <p:nvSpPr>
          <p:cNvPr id="4" name="מלבן 3"/>
          <p:cNvSpPr/>
          <p:nvPr/>
        </p:nvSpPr>
        <p:spPr>
          <a:xfrm>
            <a:off x="4955219" y="326301"/>
            <a:ext cx="6117464" cy="1137619"/>
          </a:xfrm>
          <a:prstGeom prst="rect">
            <a:avLst/>
          </a:prstGeom>
        </p:spPr>
        <p:txBody>
          <a:bodyPr wrap="square">
            <a:spAutoFit/>
          </a:bodyPr>
          <a:lstStyle/>
          <a:p>
            <a:pPr algn="r" rtl="1">
              <a:lnSpc>
                <a:spcPct val="107000"/>
              </a:lnSpc>
              <a:spcAft>
                <a:spcPts val="800"/>
              </a:spcAft>
            </a:pPr>
            <a:r>
              <a:rPr lang="he-IL" sz="3200" b="1" dirty="0" smtClean="0">
                <a:latin typeface="David" panose="020E0502060401010101" pitchFamily="34" charset="-79"/>
                <a:ea typeface="Calibri" panose="020F0502020204030204" pitchFamily="34" charset="0"/>
                <a:cs typeface="David" panose="020E0502060401010101" pitchFamily="34" charset="-79"/>
              </a:rPr>
              <a:t>מהו הרעיון גדול/רעיונות גדולים של יחידת לימוד זו העוסקת במים בישראל? </a:t>
            </a:r>
            <a:endParaRPr lang="en-US" sz="3200" dirty="0">
              <a:effectLst/>
              <a:latin typeface="David" panose="020E0502060401010101" pitchFamily="34" charset="-79"/>
              <a:ea typeface="Calibri" panose="020F0502020204030204" pitchFamily="34" charset="0"/>
              <a:cs typeface="David" panose="020E0502060401010101" pitchFamily="34" charset="-79"/>
            </a:endParaRPr>
          </a:p>
        </p:txBody>
      </p:sp>
      <p:sp>
        <p:nvSpPr>
          <p:cNvPr id="5" name="מלבן 4"/>
          <p:cNvSpPr/>
          <p:nvPr/>
        </p:nvSpPr>
        <p:spPr>
          <a:xfrm>
            <a:off x="914587" y="3823638"/>
            <a:ext cx="7396577" cy="369332"/>
          </a:xfrm>
          <a:prstGeom prst="rect">
            <a:avLst/>
          </a:prstGeom>
        </p:spPr>
        <p:txBody>
          <a:bodyPr wrap="none">
            <a:spAutoFit/>
          </a:bodyPr>
          <a:lstStyle/>
          <a:p>
            <a:r>
              <a:rPr lang="he-IL" dirty="0" smtClean="0"/>
              <a:t>על הקשר בין אדם וסובב- על כך שלכל פעולה אנושית יש תוצאה והשפעה סביבתית</a:t>
            </a:r>
            <a:endParaRPr lang="he-IL" dirty="0"/>
          </a:p>
        </p:txBody>
      </p:sp>
      <p:sp>
        <p:nvSpPr>
          <p:cNvPr id="8" name="מלבן 7"/>
          <p:cNvSpPr/>
          <p:nvPr/>
        </p:nvSpPr>
        <p:spPr>
          <a:xfrm>
            <a:off x="3284113" y="5261230"/>
            <a:ext cx="4842456" cy="369332"/>
          </a:xfrm>
          <a:prstGeom prst="rect">
            <a:avLst/>
          </a:prstGeom>
        </p:spPr>
        <p:txBody>
          <a:bodyPr wrap="square">
            <a:spAutoFit/>
          </a:bodyPr>
          <a:lstStyle/>
          <a:p>
            <a:r>
              <a:rPr lang="he-IL" dirty="0" smtClean="0"/>
              <a:t>על כך שהטכנולוגיה יכולה לספק פתרונות </a:t>
            </a:r>
            <a:endParaRPr lang="he-IL" dirty="0"/>
          </a:p>
        </p:txBody>
      </p:sp>
      <p:sp>
        <p:nvSpPr>
          <p:cNvPr id="9" name="מלבן 8"/>
          <p:cNvSpPr/>
          <p:nvPr/>
        </p:nvSpPr>
        <p:spPr>
          <a:xfrm>
            <a:off x="4386985" y="4377034"/>
            <a:ext cx="7554148" cy="646331"/>
          </a:xfrm>
          <a:prstGeom prst="rect">
            <a:avLst/>
          </a:prstGeom>
        </p:spPr>
        <p:txBody>
          <a:bodyPr wrap="square">
            <a:spAutoFit/>
          </a:bodyPr>
          <a:lstStyle/>
          <a:p>
            <a:pPr algn="r"/>
            <a:r>
              <a:rPr lang="he-IL" dirty="0" smtClean="0"/>
              <a:t>על פיתוח </a:t>
            </a:r>
            <a:r>
              <a:rPr lang="he-IL" dirty="0"/>
              <a:t>מודעות לצורך בפיתוח בר </a:t>
            </a:r>
            <a:r>
              <a:rPr lang="he-IL" dirty="0" smtClean="0"/>
              <a:t>קיימא</a:t>
            </a:r>
          </a:p>
          <a:p>
            <a:pPr algn="r"/>
            <a:r>
              <a:rPr lang="he-IL" dirty="0" smtClean="0"/>
              <a:t>הבנה שלכל אחד יש אחריות אישית בשמירה </a:t>
            </a:r>
            <a:r>
              <a:rPr lang="he-IL" dirty="0"/>
              <a:t>ובהגנה על </a:t>
            </a:r>
            <a:r>
              <a:rPr lang="he-IL" dirty="0" smtClean="0"/>
              <a:t>הטבע </a:t>
            </a:r>
            <a:r>
              <a:rPr lang="he-IL" dirty="0"/>
              <a:t>ועל איכות הסביבה.</a:t>
            </a:r>
          </a:p>
        </p:txBody>
      </p:sp>
      <p:sp>
        <p:nvSpPr>
          <p:cNvPr id="10" name="מלבן 9"/>
          <p:cNvSpPr/>
          <p:nvPr/>
        </p:nvSpPr>
        <p:spPr>
          <a:xfrm>
            <a:off x="4236876" y="3270242"/>
            <a:ext cx="7697941" cy="369332"/>
          </a:xfrm>
          <a:prstGeom prst="rect">
            <a:avLst/>
          </a:prstGeom>
        </p:spPr>
        <p:txBody>
          <a:bodyPr wrap="none">
            <a:spAutoFit/>
          </a:bodyPr>
          <a:lstStyle/>
          <a:p>
            <a:r>
              <a:rPr lang="he-IL" dirty="0" smtClean="0"/>
              <a:t>על כך שמשאבי המים על </a:t>
            </a:r>
            <a:r>
              <a:rPr lang="he-IL" dirty="0"/>
              <a:t>פני כדור </a:t>
            </a:r>
            <a:r>
              <a:rPr lang="he-IL" dirty="0" smtClean="0"/>
              <a:t>הארץ מוגבלים, כמו שאר המשאבים- אוויר, אדמה..</a:t>
            </a:r>
            <a:endParaRPr lang="he-IL" dirty="0"/>
          </a:p>
        </p:txBody>
      </p:sp>
    </p:spTree>
    <p:extLst>
      <p:ext uri="{BB962C8B-B14F-4D97-AF65-F5344CB8AC3E}">
        <p14:creationId xmlns:p14="http://schemas.microsoft.com/office/powerpoint/2010/main" val="1057951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7425877" y="540698"/>
            <a:ext cx="3843135" cy="5692677"/>
          </a:xfrm>
          <a:prstGeom prst="rect">
            <a:avLst/>
          </a:prstGeom>
        </p:spPr>
      </p:pic>
      <p:sp>
        <p:nvSpPr>
          <p:cNvPr id="3" name="אליפסה 2"/>
          <p:cNvSpPr/>
          <p:nvPr/>
        </p:nvSpPr>
        <p:spPr>
          <a:xfrm>
            <a:off x="3477296" y="4505457"/>
            <a:ext cx="3271234" cy="1249250"/>
          </a:xfrm>
          <a:prstGeom prst="ellipse">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2800" b="1" dirty="0" smtClean="0">
                <a:latin typeface="David" panose="020E0502060401010101" pitchFamily="34" charset="-79"/>
                <a:cs typeface="David" panose="020E0502060401010101" pitchFamily="34" charset="-79"/>
              </a:rPr>
              <a:t>משהו חדש שאני לוקח איתי</a:t>
            </a:r>
            <a:r>
              <a:rPr lang="he-IL" sz="2800" dirty="0" smtClean="0">
                <a:latin typeface="David" panose="020E0502060401010101" pitchFamily="34" charset="-79"/>
                <a:cs typeface="David" panose="020E0502060401010101" pitchFamily="34" charset="-79"/>
              </a:rPr>
              <a:t> </a:t>
            </a:r>
            <a:endParaRPr lang="he-IL" sz="2800" dirty="0">
              <a:latin typeface="David" panose="020E0502060401010101" pitchFamily="34" charset="-79"/>
              <a:cs typeface="David" panose="020E0502060401010101" pitchFamily="34" charset="-79"/>
            </a:endParaRPr>
          </a:p>
        </p:txBody>
      </p:sp>
      <p:sp>
        <p:nvSpPr>
          <p:cNvPr id="4" name="אליפסה 3"/>
          <p:cNvSpPr/>
          <p:nvPr/>
        </p:nvSpPr>
        <p:spPr>
          <a:xfrm>
            <a:off x="3477296" y="2831205"/>
            <a:ext cx="3271234" cy="1083971"/>
          </a:xfrm>
          <a:prstGeom prst="ellipse">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he-IL" sz="2800" b="1" dirty="0" smtClean="0">
                <a:latin typeface="David" panose="020E0502060401010101" pitchFamily="34" charset="-79"/>
                <a:cs typeface="David" panose="020E0502060401010101" pitchFamily="34" charset="-79"/>
              </a:rPr>
              <a:t>אני רק שאלה</a:t>
            </a:r>
            <a:endParaRPr lang="he-IL" sz="2800" b="1" dirty="0">
              <a:latin typeface="David" panose="020E0502060401010101" pitchFamily="34" charset="-79"/>
              <a:cs typeface="David" panose="020E0502060401010101" pitchFamily="34" charset="-79"/>
            </a:endParaRPr>
          </a:p>
        </p:txBody>
      </p:sp>
      <p:sp>
        <p:nvSpPr>
          <p:cNvPr id="5" name="אליפסה 4"/>
          <p:cNvSpPr/>
          <p:nvPr/>
        </p:nvSpPr>
        <p:spPr>
          <a:xfrm>
            <a:off x="3477296" y="1064654"/>
            <a:ext cx="3271234" cy="1176270"/>
          </a:xfrm>
          <a:prstGeom prst="ellipse">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2800" b="1" dirty="0" smtClean="0">
                <a:latin typeface="David" panose="020E0502060401010101" pitchFamily="34" charset="-79"/>
                <a:cs typeface="David" panose="020E0502060401010101" pitchFamily="34" charset="-79"/>
              </a:rPr>
              <a:t>משהו לתיקון, לשיפור</a:t>
            </a:r>
            <a:endParaRPr lang="he-IL" sz="28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706683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p:cNvSpPr/>
          <p:nvPr/>
        </p:nvSpPr>
        <p:spPr>
          <a:xfrm>
            <a:off x="1146220" y="613019"/>
            <a:ext cx="10030495" cy="1077218"/>
          </a:xfrm>
          <a:prstGeom prst="rect">
            <a:avLst/>
          </a:prstGeom>
        </p:spPr>
        <p:txBody>
          <a:bodyPr wrap="square">
            <a:spAutoFit/>
          </a:bodyPr>
          <a:lstStyle/>
          <a:p>
            <a:pPr algn="r"/>
            <a:r>
              <a:rPr lang="he-IL" sz="3200" b="1" dirty="0">
                <a:solidFill>
                  <a:schemeClr val="accent4">
                    <a:lumMod val="75000"/>
                  </a:schemeClr>
                </a:solidFill>
                <a:latin typeface="David" panose="020E0502060401010101" pitchFamily="34" charset="-79"/>
                <a:cs typeface="David" panose="020E0502060401010101" pitchFamily="34" charset="-79"/>
              </a:rPr>
              <a:t>"אתה לא יכול ללמד אדם שום דבר. </a:t>
            </a:r>
            <a:r>
              <a:rPr lang="he-IL" sz="3200" b="1" dirty="0" smtClean="0">
                <a:solidFill>
                  <a:schemeClr val="accent4">
                    <a:lumMod val="75000"/>
                  </a:schemeClr>
                </a:solidFill>
                <a:latin typeface="David" panose="020E0502060401010101" pitchFamily="34" charset="-79"/>
                <a:cs typeface="David" panose="020E0502060401010101" pitchFamily="34" charset="-79"/>
              </a:rPr>
              <a:t> אתה </a:t>
            </a:r>
            <a:r>
              <a:rPr lang="he-IL" sz="3200" b="1" dirty="0">
                <a:solidFill>
                  <a:schemeClr val="accent4">
                    <a:lumMod val="75000"/>
                  </a:schemeClr>
                </a:solidFill>
                <a:latin typeface="David" panose="020E0502060401010101" pitchFamily="34" charset="-79"/>
                <a:cs typeface="David" panose="020E0502060401010101" pitchFamily="34" charset="-79"/>
              </a:rPr>
              <a:t>רק יכול לעזור לו למצוא את זה בתוך עצמו."  גלילאו</a:t>
            </a:r>
          </a:p>
        </p:txBody>
      </p:sp>
      <p:pic>
        <p:nvPicPr>
          <p:cNvPr id="4" name="תמונה 3"/>
          <p:cNvPicPr>
            <a:picLocks noChangeAspect="1"/>
          </p:cNvPicPr>
          <p:nvPr/>
        </p:nvPicPr>
        <p:blipFill>
          <a:blip r:embed="rId2"/>
          <a:stretch>
            <a:fillRect/>
          </a:stretch>
        </p:blipFill>
        <p:spPr>
          <a:xfrm>
            <a:off x="700698" y="3044012"/>
            <a:ext cx="5133431" cy="3422287"/>
          </a:xfrm>
          <a:prstGeom prst="rect">
            <a:avLst/>
          </a:prstGeom>
          <a:ln>
            <a:noFill/>
          </a:ln>
          <a:effectLst>
            <a:softEdge rad="112500"/>
          </a:effectLst>
        </p:spPr>
      </p:pic>
      <p:pic>
        <p:nvPicPr>
          <p:cNvPr id="1026" name="Picture 2" descr="תמונה קשורה"/>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95" y="3515932"/>
            <a:ext cx="4817941" cy="2630107"/>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p:cNvSpPr/>
          <p:nvPr/>
        </p:nvSpPr>
        <p:spPr>
          <a:xfrm>
            <a:off x="306109" y="2105514"/>
            <a:ext cx="11710715" cy="523220"/>
          </a:xfrm>
          <a:prstGeom prst="rect">
            <a:avLst/>
          </a:prstGeom>
          <a:solidFill>
            <a:srgbClr val="FFC000"/>
          </a:solidFill>
        </p:spPr>
        <p:txBody>
          <a:bodyPr wrap="square">
            <a:spAutoFit/>
          </a:bodyPr>
          <a:lstStyle/>
          <a:p>
            <a:r>
              <a:rPr lang="he-IL" sz="2800" b="1" dirty="0">
                <a:latin typeface="David" panose="020E0502060401010101" pitchFamily="34" charset="-79"/>
                <a:ea typeface="Calibri" panose="020F0502020204030204" pitchFamily="34" charset="0"/>
                <a:cs typeface="David" panose="020E0502060401010101" pitchFamily="34" charset="-79"/>
              </a:rPr>
              <a:t>הבנה היא תשוקה. ככל שאדם מבין יותר הוא רוצה להבין עוד יותר. הבנה הולכת להבנה</a:t>
            </a:r>
            <a:r>
              <a:rPr lang="he-IL" dirty="0">
                <a:ea typeface="Calibri" panose="020F0502020204030204" pitchFamily="34" charset="0"/>
              </a:rPr>
              <a:t>. </a:t>
            </a:r>
            <a:endParaRPr lang="he-IL" dirty="0"/>
          </a:p>
        </p:txBody>
      </p:sp>
    </p:spTree>
    <p:extLst>
      <p:ext uri="{BB962C8B-B14F-4D97-AF65-F5344CB8AC3E}">
        <p14:creationId xmlns:p14="http://schemas.microsoft.com/office/powerpoint/2010/main" val="2624239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txBox="1">
            <a:spLocks/>
          </p:cNvSpPr>
          <p:nvPr/>
        </p:nvSpPr>
        <p:spPr>
          <a:xfrm>
            <a:off x="3309986" y="470085"/>
            <a:ext cx="6620256" cy="670505"/>
          </a:xfrm>
          <a:prstGeom prst="rect">
            <a:avLst/>
          </a:prstGeom>
        </p:spPr>
        <p:txBody>
          <a:bodyPr vert="horz" lIns="91440" tIns="45720" rIns="91440" bIns="45720" rtlCol="0" anchor="b">
            <a:normAutofit fontScale="97500"/>
          </a:bodyPr>
          <a:lstStyle>
            <a:lvl1pPr algn="ctr" defTabSz="914400" rtl="1" eaLnBrk="1" latinLnBrk="0" hangingPunct="1">
              <a:lnSpc>
                <a:spcPct val="90000"/>
              </a:lnSpc>
              <a:spcBef>
                <a:spcPct val="0"/>
              </a:spcBef>
              <a:buNone/>
              <a:defRPr sz="4800" kern="1200" cap="all" baseline="0">
                <a:solidFill>
                  <a:schemeClr val="tx1"/>
                </a:solidFill>
                <a:effectLst/>
                <a:latin typeface="+mj-lt"/>
                <a:ea typeface="+mj-ea"/>
                <a:cs typeface="+mj-cs"/>
              </a:defRPr>
            </a:lvl1pPr>
          </a:lstStyle>
          <a:p>
            <a:r>
              <a:rPr lang="he-IL" sz="4000" b="1" dirty="0" smtClean="0">
                <a:solidFill>
                  <a:srgbClr val="C00000"/>
                </a:solidFill>
                <a:latin typeface="Gisha" panose="020B0502040204020203" pitchFamily="34" charset="-79"/>
                <a:cs typeface="Gisha" panose="020B0502040204020203" pitchFamily="34" charset="-79"/>
              </a:rPr>
              <a:t>ציטוטים עם המילה מים.....</a:t>
            </a:r>
            <a:endParaRPr lang="he-IL" sz="4000" b="1" dirty="0">
              <a:solidFill>
                <a:srgbClr val="C00000"/>
              </a:solidFill>
              <a:latin typeface="Gisha" panose="020B0502040204020203" pitchFamily="34" charset="-79"/>
              <a:cs typeface="Gisha" panose="020B0502040204020203" pitchFamily="34" charset="-79"/>
            </a:endParaRPr>
          </a:p>
        </p:txBody>
      </p:sp>
      <p:sp>
        <p:nvSpPr>
          <p:cNvPr id="3" name="מלבן 2"/>
          <p:cNvSpPr/>
          <p:nvPr/>
        </p:nvSpPr>
        <p:spPr>
          <a:xfrm>
            <a:off x="7459881" y="6161615"/>
            <a:ext cx="4549643" cy="461665"/>
          </a:xfrm>
          <a:prstGeom prst="rect">
            <a:avLst/>
          </a:prstGeom>
        </p:spPr>
        <p:txBody>
          <a:bodyPr wrap="none">
            <a:spAutoFit/>
          </a:bodyPr>
          <a:lstStyle/>
          <a:p>
            <a:r>
              <a:rPr lang="he-IL" sz="2400" b="1" dirty="0">
                <a:latin typeface="David" panose="020E0502060401010101" pitchFamily="34" charset="-79"/>
                <a:ea typeface="Calibri" panose="020F0502020204030204" pitchFamily="34" charset="0"/>
                <a:cs typeface="David" panose="020E0502060401010101" pitchFamily="34" charset="-79"/>
              </a:rPr>
              <a:t>מלח מַיִם מלח מַיִם - ביטוי נגד עין הרע</a:t>
            </a:r>
            <a:endParaRPr lang="he-IL" sz="2400" b="1" dirty="0">
              <a:latin typeface="David" panose="020E0502060401010101" pitchFamily="34" charset="-79"/>
              <a:cs typeface="David" panose="020E0502060401010101" pitchFamily="34" charset="-79"/>
            </a:endParaRPr>
          </a:p>
        </p:txBody>
      </p:sp>
      <p:sp>
        <p:nvSpPr>
          <p:cNvPr id="4" name="מלבן 3"/>
          <p:cNvSpPr/>
          <p:nvPr/>
        </p:nvSpPr>
        <p:spPr>
          <a:xfrm>
            <a:off x="9897863" y="1450424"/>
            <a:ext cx="2026517" cy="461665"/>
          </a:xfrm>
          <a:prstGeom prst="rect">
            <a:avLst/>
          </a:prstGeom>
        </p:spPr>
        <p:txBody>
          <a:bodyPr wrap="none">
            <a:spAutoFit/>
          </a:bodyPr>
          <a:lstStyle/>
          <a:p>
            <a:r>
              <a:rPr lang="he-IL" sz="2400" b="1" dirty="0" smtClean="0">
                <a:solidFill>
                  <a:srgbClr val="C00000"/>
                </a:solidFill>
                <a:latin typeface="David" panose="020E0502060401010101" pitchFamily="34" charset="-79"/>
                <a:ea typeface="Calibri" panose="020F0502020204030204" pitchFamily="34" charset="0"/>
                <a:cs typeface="David" panose="020E0502060401010101" pitchFamily="34" charset="-79"/>
              </a:rPr>
              <a:t>"מילא </a:t>
            </a:r>
            <a:r>
              <a:rPr lang="he-IL" sz="2400" b="1" dirty="0">
                <a:solidFill>
                  <a:srgbClr val="C00000"/>
                </a:solidFill>
                <a:latin typeface="David" panose="020E0502060401010101" pitchFamily="34" charset="-79"/>
                <a:ea typeface="Calibri" panose="020F0502020204030204" pitchFamily="34" charset="0"/>
                <a:cs typeface="David" panose="020E0502060401010101" pitchFamily="34" charset="-79"/>
              </a:rPr>
              <a:t>פִּיוֹ </a:t>
            </a:r>
            <a:r>
              <a:rPr lang="he-IL" sz="2400" b="1" dirty="0" smtClean="0">
                <a:solidFill>
                  <a:srgbClr val="C00000"/>
                </a:solidFill>
                <a:latin typeface="David" panose="020E0502060401010101" pitchFamily="34" charset="-79"/>
                <a:ea typeface="Calibri" panose="020F0502020204030204" pitchFamily="34" charset="0"/>
                <a:cs typeface="David" panose="020E0502060401010101" pitchFamily="34" charset="-79"/>
              </a:rPr>
              <a:t>מַיִם"</a:t>
            </a:r>
            <a:endParaRPr lang="he-IL" sz="2400" b="1" dirty="0">
              <a:solidFill>
                <a:srgbClr val="C00000"/>
              </a:solidFill>
              <a:latin typeface="David" panose="020E0502060401010101" pitchFamily="34" charset="-79"/>
              <a:cs typeface="David" panose="020E0502060401010101" pitchFamily="34" charset="-79"/>
            </a:endParaRPr>
          </a:p>
        </p:txBody>
      </p:sp>
      <p:sp>
        <p:nvSpPr>
          <p:cNvPr id="5" name="מלבן 4"/>
          <p:cNvSpPr/>
          <p:nvPr/>
        </p:nvSpPr>
        <p:spPr>
          <a:xfrm>
            <a:off x="8643063" y="2467256"/>
            <a:ext cx="2137124" cy="461665"/>
          </a:xfrm>
          <a:prstGeom prst="rect">
            <a:avLst/>
          </a:prstGeom>
        </p:spPr>
        <p:txBody>
          <a:bodyPr wrap="none">
            <a:spAutoFit/>
          </a:bodyPr>
          <a:lstStyle/>
          <a:p>
            <a:r>
              <a:rPr lang="he-IL" sz="2400" b="1" dirty="0" smtClean="0">
                <a:solidFill>
                  <a:schemeClr val="accent1"/>
                </a:solidFill>
                <a:latin typeface="David" panose="020E0502060401010101" pitchFamily="34" charset="-79"/>
                <a:ea typeface="Calibri" panose="020F0502020204030204" pitchFamily="34" charset="0"/>
                <a:cs typeface="David" panose="020E0502060401010101" pitchFamily="34" charset="-79"/>
              </a:rPr>
              <a:t>"לֹא </a:t>
            </a:r>
            <a:r>
              <a:rPr lang="he-IL" sz="2400" b="1" dirty="0">
                <a:solidFill>
                  <a:schemeClr val="accent1"/>
                </a:solidFill>
                <a:latin typeface="David" panose="020E0502060401010101" pitchFamily="34" charset="-79"/>
                <a:ea typeface="Calibri" panose="020F0502020204030204" pitchFamily="34" charset="0"/>
                <a:cs typeface="David" panose="020E0502060401010101" pitchFamily="34" charset="-79"/>
              </a:rPr>
              <a:t>מַחֲזִיק </a:t>
            </a:r>
            <a:r>
              <a:rPr lang="he-IL" sz="2400" b="1" dirty="0" smtClean="0">
                <a:solidFill>
                  <a:schemeClr val="accent1"/>
                </a:solidFill>
                <a:latin typeface="David" panose="020E0502060401010101" pitchFamily="34" charset="-79"/>
                <a:ea typeface="Calibri" panose="020F0502020204030204" pitchFamily="34" charset="0"/>
                <a:cs typeface="David" panose="020E0502060401010101" pitchFamily="34" charset="-79"/>
              </a:rPr>
              <a:t>מַיִם"</a:t>
            </a:r>
            <a:endParaRPr lang="he-IL" sz="2400" b="1" dirty="0">
              <a:solidFill>
                <a:schemeClr val="accent1"/>
              </a:solidFill>
              <a:latin typeface="David" panose="020E0502060401010101" pitchFamily="34" charset="-79"/>
              <a:cs typeface="David" panose="020E0502060401010101" pitchFamily="34" charset="-79"/>
            </a:endParaRPr>
          </a:p>
        </p:txBody>
      </p:sp>
      <p:sp>
        <p:nvSpPr>
          <p:cNvPr id="6" name="מלבן 5"/>
          <p:cNvSpPr/>
          <p:nvPr/>
        </p:nvSpPr>
        <p:spPr>
          <a:xfrm>
            <a:off x="3914123" y="2351552"/>
            <a:ext cx="3009950" cy="461665"/>
          </a:xfrm>
          <a:prstGeom prst="rect">
            <a:avLst/>
          </a:prstGeom>
        </p:spPr>
        <p:txBody>
          <a:bodyPr wrap="square">
            <a:spAutoFit/>
          </a:bodyPr>
          <a:lstStyle/>
          <a:p>
            <a:r>
              <a:rPr lang="he-IL" sz="2400" b="1" dirty="0">
                <a:solidFill>
                  <a:schemeClr val="accent5">
                    <a:lumMod val="75000"/>
                  </a:schemeClr>
                </a:solidFill>
                <a:latin typeface="David" panose="020E0502060401010101" pitchFamily="34" charset="-79"/>
                <a:ea typeface="Calibri" panose="020F0502020204030204" pitchFamily="34" charset="0"/>
                <a:cs typeface="David" panose="020E0502060401010101" pitchFamily="34" charset="-79"/>
              </a:rPr>
              <a:t>חוֹטֵבֵי עֵצִים </a:t>
            </a:r>
            <a:r>
              <a:rPr lang="he-IL" sz="2400" b="1" dirty="0" err="1">
                <a:solidFill>
                  <a:schemeClr val="accent5">
                    <a:lumMod val="75000"/>
                  </a:schemeClr>
                </a:solidFill>
                <a:latin typeface="David" panose="020E0502060401010101" pitchFamily="34" charset="-79"/>
                <a:ea typeface="Calibri" panose="020F0502020204030204" pitchFamily="34" charset="0"/>
                <a:cs typeface="David" panose="020E0502060401010101" pitchFamily="34" charset="-79"/>
              </a:rPr>
              <a:t>וְשׁוֹאֲבֵי</a:t>
            </a:r>
            <a:r>
              <a:rPr lang="he-IL" sz="2400" b="1" dirty="0">
                <a:solidFill>
                  <a:schemeClr val="accent5">
                    <a:lumMod val="75000"/>
                  </a:schemeClr>
                </a:solidFill>
                <a:latin typeface="David" panose="020E0502060401010101" pitchFamily="34" charset="-79"/>
                <a:ea typeface="Calibri" panose="020F0502020204030204" pitchFamily="34" charset="0"/>
                <a:cs typeface="David" panose="020E0502060401010101" pitchFamily="34" charset="-79"/>
              </a:rPr>
              <a:t> </a:t>
            </a:r>
            <a:r>
              <a:rPr lang="he-IL" sz="2400" b="1" dirty="0" smtClean="0">
                <a:solidFill>
                  <a:schemeClr val="accent5">
                    <a:lumMod val="75000"/>
                  </a:schemeClr>
                </a:solidFill>
                <a:latin typeface="David" panose="020E0502060401010101" pitchFamily="34" charset="-79"/>
                <a:ea typeface="Calibri" panose="020F0502020204030204" pitchFamily="34" charset="0"/>
                <a:cs typeface="David" panose="020E0502060401010101" pitchFamily="34" charset="-79"/>
              </a:rPr>
              <a:t>מַיִם</a:t>
            </a:r>
            <a:endParaRPr lang="he-IL" sz="2400" b="1" dirty="0">
              <a:solidFill>
                <a:schemeClr val="accent5">
                  <a:lumMod val="75000"/>
                </a:schemeClr>
              </a:solidFill>
              <a:latin typeface="David" panose="020E0502060401010101" pitchFamily="34" charset="-79"/>
              <a:cs typeface="David" panose="020E0502060401010101" pitchFamily="34" charset="-79"/>
            </a:endParaRPr>
          </a:p>
        </p:txBody>
      </p:sp>
      <p:sp>
        <p:nvSpPr>
          <p:cNvPr id="7" name="מלבן 6"/>
          <p:cNvSpPr/>
          <p:nvPr/>
        </p:nvSpPr>
        <p:spPr>
          <a:xfrm>
            <a:off x="5419098" y="3247822"/>
            <a:ext cx="2544286" cy="461665"/>
          </a:xfrm>
          <a:prstGeom prst="rect">
            <a:avLst/>
          </a:prstGeom>
        </p:spPr>
        <p:txBody>
          <a:bodyPr wrap="none">
            <a:spAutoFit/>
          </a:bodyPr>
          <a:lstStyle/>
          <a:p>
            <a:r>
              <a:rPr lang="he-IL" sz="2400" b="1" dirty="0" smtClean="0">
                <a:latin typeface="David" panose="020E0502060401010101" pitchFamily="34" charset="-79"/>
                <a:ea typeface="Calibri" panose="020F0502020204030204" pitchFamily="34" charset="0"/>
                <a:cs typeface="David" panose="020E0502060401010101" pitchFamily="34" charset="-79"/>
              </a:rPr>
              <a:t>"הִגִּיעוּ </a:t>
            </a:r>
            <a:r>
              <a:rPr lang="he-IL" sz="2400" b="1" dirty="0">
                <a:latin typeface="David" panose="020E0502060401010101" pitchFamily="34" charset="-79"/>
                <a:ea typeface="Calibri" panose="020F0502020204030204" pitchFamily="34" charset="0"/>
                <a:cs typeface="David" panose="020E0502060401010101" pitchFamily="34" charset="-79"/>
              </a:rPr>
              <a:t>מַיִם עַד </a:t>
            </a:r>
            <a:r>
              <a:rPr lang="he-IL" sz="2400" b="1" dirty="0" smtClean="0">
                <a:latin typeface="David" panose="020E0502060401010101" pitchFamily="34" charset="-79"/>
                <a:ea typeface="Calibri" panose="020F0502020204030204" pitchFamily="34" charset="0"/>
                <a:cs typeface="David" panose="020E0502060401010101" pitchFamily="34" charset="-79"/>
              </a:rPr>
              <a:t>נֶפֶשׁ"</a:t>
            </a:r>
            <a:endParaRPr lang="he-IL" sz="2400" b="1" dirty="0">
              <a:latin typeface="David" panose="020E0502060401010101" pitchFamily="34" charset="-79"/>
              <a:cs typeface="David" panose="020E0502060401010101" pitchFamily="34" charset="-79"/>
            </a:endParaRPr>
          </a:p>
        </p:txBody>
      </p:sp>
      <p:sp>
        <p:nvSpPr>
          <p:cNvPr id="8" name="מלבן 7"/>
          <p:cNvSpPr/>
          <p:nvPr/>
        </p:nvSpPr>
        <p:spPr>
          <a:xfrm>
            <a:off x="8701162" y="3478654"/>
            <a:ext cx="3281317" cy="1476623"/>
          </a:xfrm>
          <a:prstGeom prst="rect">
            <a:avLst/>
          </a:prstGeom>
        </p:spPr>
        <p:txBody>
          <a:bodyPr wrap="square">
            <a:spAutoFit/>
          </a:bodyPr>
          <a:lstStyle/>
          <a:p>
            <a:pPr lvl="0" algn="r" rtl="1">
              <a:lnSpc>
                <a:spcPct val="107000"/>
              </a:lnSpc>
              <a:spcAft>
                <a:spcPts val="800"/>
              </a:spcAft>
              <a:buSzPts val="1000"/>
              <a:tabLst>
                <a:tab pos="457200" algn="l"/>
              </a:tabLst>
            </a:pPr>
            <a:r>
              <a:rPr lang="he-IL" sz="2400" b="1" dirty="0" smtClean="0">
                <a:solidFill>
                  <a:srgbClr val="FF0000"/>
                </a:solidFill>
                <a:latin typeface="Calibri" panose="020F0502020204030204" pitchFamily="34" charset="0"/>
                <a:ea typeface="Calibri" panose="020F0502020204030204" pitchFamily="34" charset="0"/>
                <a:cs typeface="David" panose="020E0502060401010101" pitchFamily="34" charset="-79"/>
              </a:rPr>
              <a:t>"סערה </a:t>
            </a:r>
            <a:r>
              <a:rPr lang="he-IL" sz="2400" b="1" dirty="0">
                <a:solidFill>
                  <a:srgbClr val="FF0000"/>
                </a:solidFill>
                <a:latin typeface="Calibri" panose="020F0502020204030204" pitchFamily="34" charset="0"/>
                <a:ea typeface="Calibri" panose="020F0502020204030204" pitchFamily="34" charset="0"/>
                <a:cs typeface="David" panose="020E0502060401010101" pitchFamily="34" charset="-79"/>
              </a:rPr>
              <a:t>בכוס מים</a:t>
            </a:r>
            <a:r>
              <a:rPr lang="en-US" sz="2400" b="1" dirty="0">
                <a:solidFill>
                  <a:srgbClr val="FF0000"/>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smtClean="0">
                <a:solidFill>
                  <a:srgbClr val="FF0000"/>
                </a:solidFill>
                <a:latin typeface="Calibri" panose="020F0502020204030204" pitchFamily="34" charset="0"/>
                <a:ea typeface="Calibri" panose="020F0502020204030204" pitchFamily="34" charset="0"/>
                <a:cs typeface="David" panose="020E0502060401010101" pitchFamily="34" charset="-79"/>
              </a:rPr>
              <a:t>"על </a:t>
            </a:r>
            <a:r>
              <a:rPr lang="he-IL" sz="2400" b="1" dirty="0">
                <a:solidFill>
                  <a:srgbClr val="FF0000"/>
                </a:solidFill>
                <a:latin typeface="Calibri" panose="020F0502020204030204" pitchFamily="34" charset="0"/>
                <a:ea typeface="Calibri" panose="020F0502020204030204" pitchFamily="34" charset="0"/>
                <a:cs typeface="David" panose="020E0502060401010101" pitchFamily="34" charset="-79"/>
              </a:rPr>
              <a:t>מי מנוחות</a:t>
            </a:r>
            <a:r>
              <a:rPr lang="en-US" sz="2400" b="1" dirty="0">
                <a:solidFill>
                  <a:srgbClr val="FF0000"/>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smtClean="0">
                <a:solidFill>
                  <a:srgbClr val="FF0000"/>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rgbClr val="FF0000"/>
                </a:solidFill>
                <a:latin typeface="Calibri" panose="020F0502020204030204" pitchFamily="34" charset="0"/>
                <a:ea typeface="Calibri" panose="020F0502020204030204" pitchFamily="34" charset="0"/>
                <a:cs typeface="David" panose="020E0502060401010101" pitchFamily="34" charset="-79"/>
              </a:rPr>
              <a:t>שלח </a:t>
            </a:r>
            <a:r>
              <a:rPr lang="he-IL" sz="2400" b="1" dirty="0">
                <a:solidFill>
                  <a:srgbClr val="FF0000"/>
                </a:solidFill>
                <a:latin typeface="Calibri" panose="020F0502020204030204" pitchFamily="34" charset="0"/>
                <a:ea typeface="Calibri" panose="020F0502020204030204" pitchFamily="34" charset="0"/>
                <a:cs typeface="David" panose="020E0502060401010101" pitchFamily="34" charset="-79"/>
              </a:rPr>
              <a:t>לחמך על פני המים</a:t>
            </a:r>
            <a:r>
              <a:rPr lang="en-US" dirty="0">
                <a:latin typeface="David" panose="020E0502060401010101" pitchFamily="34" charset="-79"/>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מלבן 8"/>
          <p:cNvSpPr/>
          <p:nvPr/>
        </p:nvSpPr>
        <p:spPr>
          <a:xfrm>
            <a:off x="1304299" y="1357796"/>
            <a:ext cx="3775578" cy="461665"/>
          </a:xfrm>
          <a:prstGeom prst="rect">
            <a:avLst/>
          </a:prstGeom>
        </p:spPr>
        <p:txBody>
          <a:bodyPr wrap="square">
            <a:spAutoFit/>
          </a:bodyPr>
          <a:lstStyle/>
          <a:p>
            <a:r>
              <a:rPr lang="en-US" sz="2400" b="1" dirty="0" smtClean="0">
                <a:solidFill>
                  <a:srgbClr val="0070C0"/>
                </a:solidFill>
                <a:latin typeface="David" panose="020E0502060401010101" pitchFamily="34" charset="-79"/>
                <a:ea typeface="Calibri" panose="020F0502020204030204" pitchFamily="34" charset="0"/>
                <a:cs typeface="David" panose="020E0502060401010101" pitchFamily="34" charset="-79"/>
              </a:rPr>
              <a:t>"</a:t>
            </a:r>
            <a:r>
              <a:rPr lang="he-IL" sz="2400" b="1" dirty="0" smtClean="0">
                <a:solidFill>
                  <a:srgbClr val="0070C0"/>
                </a:solidFill>
                <a:latin typeface="David" panose="020E0502060401010101" pitchFamily="34" charset="-79"/>
                <a:ea typeface="Calibri" panose="020F0502020204030204" pitchFamily="34" charset="0"/>
                <a:cs typeface="David" panose="020E0502060401010101" pitchFamily="34" charset="-79"/>
              </a:rPr>
              <a:t>"מים </a:t>
            </a:r>
            <a:r>
              <a:rPr lang="he-IL" sz="2400" b="1" dirty="0">
                <a:solidFill>
                  <a:srgbClr val="0070C0"/>
                </a:solidFill>
                <a:latin typeface="David" panose="020E0502060401010101" pitchFamily="34" charset="-79"/>
                <a:ea typeface="Calibri" panose="020F0502020204030204" pitchFamily="34" charset="0"/>
                <a:cs typeface="David" panose="020E0502060401010101" pitchFamily="34" charset="-79"/>
              </a:rPr>
              <a:t>שקטים חודרים עמוק </a:t>
            </a:r>
            <a:endParaRPr lang="he-IL" sz="2400" b="1" dirty="0">
              <a:solidFill>
                <a:srgbClr val="0070C0"/>
              </a:solidFill>
              <a:latin typeface="David" panose="020E0502060401010101" pitchFamily="34" charset="-79"/>
              <a:cs typeface="David" panose="020E0502060401010101" pitchFamily="34" charset="-79"/>
            </a:endParaRPr>
          </a:p>
        </p:txBody>
      </p:sp>
      <p:sp>
        <p:nvSpPr>
          <p:cNvPr id="10" name="מלבן 9"/>
          <p:cNvSpPr/>
          <p:nvPr/>
        </p:nvSpPr>
        <p:spPr>
          <a:xfrm>
            <a:off x="453579" y="2113218"/>
            <a:ext cx="2553905" cy="476669"/>
          </a:xfrm>
          <a:prstGeom prst="rect">
            <a:avLst/>
          </a:prstGeom>
        </p:spPr>
        <p:txBody>
          <a:bodyPr wrap="none">
            <a:spAutoFit/>
          </a:bodyPr>
          <a:lstStyle/>
          <a:p>
            <a:pPr lvl="0" algn="r" rtl="1">
              <a:lnSpc>
                <a:spcPct val="107000"/>
              </a:lnSpc>
              <a:spcAft>
                <a:spcPts val="800"/>
              </a:spcAft>
              <a:buSzPts val="1000"/>
              <a:tabLst>
                <a:tab pos="457200" algn="l"/>
              </a:tabLst>
            </a:pPr>
            <a:r>
              <a:rPr lang="he-IL" sz="2400" b="1" dirty="0" smtClean="0">
                <a:solidFill>
                  <a:schemeClr val="accent3">
                    <a:lumMod val="75000"/>
                  </a:schemeClr>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3">
                    <a:lumMod val="75000"/>
                  </a:schemeClr>
                </a:solidFill>
                <a:latin typeface="Calibri" panose="020F0502020204030204" pitchFamily="34" charset="0"/>
                <a:ea typeface="Calibri" panose="020F0502020204030204" pitchFamily="34" charset="0"/>
                <a:cs typeface="David" panose="020E0502060401010101" pitchFamily="34" charset="-79"/>
              </a:rPr>
              <a:t>מים </a:t>
            </a:r>
            <a:r>
              <a:rPr lang="he-IL" sz="2400" b="1" dirty="0">
                <a:solidFill>
                  <a:schemeClr val="accent3">
                    <a:lumMod val="75000"/>
                  </a:schemeClr>
                </a:solidFill>
                <a:latin typeface="Calibri" panose="020F0502020204030204" pitchFamily="34" charset="0"/>
                <a:ea typeface="Calibri" panose="020F0502020204030204" pitchFamily="34" charset="0"/>
                <a:cs typeface="David" panose="020E0502060401010101" pitchFamily="34" charset="-79"/>
              </a:rPr>
              <a:t>גנובים ימתקו</a:t>
            </a:r>
            <a:r>
              <a:rPr lang="en-US" dirty="0">
                <a:latin typeface="David" panose="020E0502060401010101" pitchFamily="34" charset="-79"/>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מלבן 10"/>
          <p:cNvSpPr/>
          <p:nvPr/>
        </p:nvSpPr>
        <p:spPr>
          <a:xfrm>
            <a:off x="453579" y="3440835"/>
            <a:ext cx="3383103" cy="985270"/>
          </a:xfrm>
          <a:prstGeom prst="rect">
            <a:avLst/>
          </a:prstGeom>
        </p:spPr>
        <p:txBody>
          <a:bodyPr wrap="square">
            <a:spAutoFit/>
          </a:bodyPr>
          <a:lstStyle/>
          <a:p>
            <a:pPr lvl="0" algn="r" rtl="1">
              <a:lnSpc>
                <a:spcPct val="107000"/>
              </a:lnSpc>
              <a:spcAft>
                <a:spcPts val="800"/>
              </a:spcAft>
              <a:buSzPts val="1000"/>
              <a:tabLst>
                <a:tab pos="457200" algn="l"/>
              </a:tabLst>
            </a:pPr>
            <a:r>
              <a:rPr lang="he-IL" sz="2400" b="1" dirty="0" smtClean="0">
                <a:solidFill>
                  <a:srgbClr val="C00000"/>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rgbClr val="C00000"/>
                </a:solidFill>
                <a:latin typeface="Calibri" panose="020F0502020204030204" pitchFamily="34" charset="0"/>
                <a:ea typeface="Calibri" panose="020F0502020204030204" pitchFamily="34" charset="0"/>
                <a:cs typeface="David" panose="020E0502060401010101" pitchFamily="34" charset="-79"/>
              </a:rPr>
              <a:t>כמו </a:t>
            </a:r>
            <a:r>
              <a:rPr lang="he-IL" sz="2400" b="1" dirty="0">
                <a:solidFill>
                  <a:srgbClr val="C00000"/>
                </a:solidFill>
                <a:latin typeface="Calibri" panose="020F0502020204030204" pitchFamily="34" charset="0"/>
                <a:ea typeface="Calibri" panose="020F0502020204030204" pitchFamily="34" charset="0"/>
                <a:cs typeface="David" panose="020E0502060401010101" pitchFamily="34" charset="-79"/>
              </a:rPr>
              <a:t>דג במים</a:t>
            </a:r>
            <a:r>
              <a:rPr lang="en-US" sz="2400" b="1" dirty="0">
                <a:solidFill>
                  <a:srgbClr val="C00000"/>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smtClean="0">
                <a:solidFill>
                  <a:srgbClr val="C00000"/>
                </a:solidFill>
                <a:latin typeface="Calibri" panose="020F0502020204030204" pitchFamily="34" charset="0"/>
                <a:ea typeface="Calibri" panose="020F0502020204030204" pitchFamily="34" charset="0"/>
                <a:cs typeface="David" panose="020E0502060401010101" pitchFamily="34" charset="-79"/>
              </a:rPr>
              <a:t>"לחם </a:t>
            </a:r>
            <a:r>
              <a:rPr lang="he-IL" sz="2400" b="1" dirty="0">
                <a:solidFill>
                  <a:srgbClr val="C00000"/>
                </a:solidFill>
                <a:latin typeface="Calibri" panose="020F0502020204030204" pitchFamily="34" charset="0"/>
                <a:ea typeface="Calibri" panose="020F0502020204030204" pitchFamily="34" charset="0"/>
                <a:cs typeface="David" panose="020E0502060401010101" pitchFamily="34" charset="-79"/>
              </a:rPr>
              <a:t>צר ומים לחץ</a:t>
            </a:r>
            <a:r>
              <a:rPr lang="en-US" sz="2400" dirty="0">
                <a:latin typeface="David" panose="020E0502060401010101" pitchFamily="34" charset="-79"/>
                <a:ea typeface="Calibri" panose="020F050202020403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מלבן 11"/>
          <p:cNvSpPr/>
          <p:nvPr/>
        </p:nvSpPr>
        <p:spPr>
          <a:xfrm>
            <a:off x="657456" y="5669566"/>
            <a:ext cx="2356735" cy="476669"/>
          </a:xfrm>
          <a:prstGeom prst="rect">
            <a:avLst/>
          </a:prstGeom>
        </p:spPr>
        <p:txBody>
          <a:bodyPr wrap="none">
            <a:spAutoFit/>
          </a:bodyPr>
          <a:lstStyle/>
          <a:p>
            <a:pPr lvl="0" algn="r" rtl="1">
              <a:lnSpc>
                <a:spcPct val="107000"/>
              </a:lnSpc>
              <a:spcAft>
                <a:spcPts val="800"/>
              </a:spcAft>
              <a:buSzPts val="1000"/>
              <a:tabLst>
                <a:tab pos="457200" algn="l"/>
              </a:tabLst>
            </a:pPr>
            <a:r>
              <a:rPr lang="he-IL" sz="2400" b="1" dirty="0" smtClean="0">
                <a:solidFill>
                  <a:schemeClr val="accent1"/>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1"/>
                </a:solidFill>
                <a:latin typeface="Calibri" panose="020F0502020204030204" pitchFamily="34" charset="0"/>
                <a:ea typeface="Calibri" panose="020F0502020204030204" pitchFamily="34" charset="0"/>
                <a:cs typeface="David" panose="020E0502060401010101" pitchFamily="34" charset="-79"/>
              </a:rPr>
              <a:t>יצק </a:t>
            </a:r>
            <a:r>
              <a:rPr lang="he-IL" sz="2400" b="1" dirty="0">
                <a:solidFill>
                  <a:schemeClr val="accent1"/>
                </a:solidFill>
                <a:latin typeface="Calibri" panose="020F0502020204030204" pitchFamily="34" charset="0"/>
                <a:ea typeface="Calibri" panose="020F0502020204030204" pitchFamily="34" charset="0"/>
                <a:cs typeface="David" panose="020E0502060401010101" pitchFamily="34" charset="-79"/>
              </a:rPr>
              <a:t>מים על ידיו</a:t>
            </a:r>
            <a:r>
              <a:rPr lang="en-US" sz="2400" dirty="0">
                <a:latin typeface="David" panose="020E0502060401010101" pitchFamily="34" charset="-79"/>
                <a:ea typeface="Calibri" panose="020F0502020204030204" pitchFamily="34" charset="0"/>
                <a:cs typeface="Arial" panose="020B0604020202020204" pitchFamily="34" charset="0"/>
              </a:rPr>
              <a:t>".</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מלבן 12"/>
          <p:cNvSpPr/>
          <p:nvPr/>
        </p:nvSpPr>
        <p:spPr>
          <a:xfrm>
            <a:off x="6401195" y="1345155"/>
            <a:ext cx="2117373" cy="976999"/>
          </a:xfrm>
          <a:prstGeom prst="rect">
            <a:avLst/>
          </a:prstGeom>
        </p:spPr>
        <p:txBody>
          <a:bodyPr wrap="square">
            <a:spAutoFit/>
          </a:bodyPr>
          <a:lstStyle/>
          <a:p>
            <a:pPr lvl="0" algn="r" rtl="1">
              <a:lnSpc>
                <a:spcPct val="107000"/>
              </a:lnSpc>
              <a:spcAft>
                <a:spcPts val="800"/>
              </a:spcAft>
              <a:buSzPts val="1000"/>
              <a:tabLst>
                <a:tab pos="457200" algn="l"/>
              </a:tabLst>
            </a:pPr>
            <a:r>
              <a:rPr lang="he-IL" sz="2400" b="1" dirty="0" smtClean="0">
                <a:solidFill>
                  <a:schemeClr val="accent4">
                    <a:lumMod val="75000"/>
                  </a:schemeClr>
                </a:solidFill>
                <a:latin typeface="Calibri" panose="020F0502020204030204" pitchFamily="34" charset="0"/>
                <a:ea typeface="Calibri" panose="020F0502020204030204" pitchFamily="34" charset="0"/>
                <a:cs typeface="David" panose="020E0502060401010101" pitchFamily="34" charset="-79"/>
              </a:rPr>
              <a:t>"טיפה </a:t>
            </a:r>
            <a:r>
              <a:rPr lang="he-IL" sz="2400" b="1" dirty="0">
                <a:solidFill>
                  <a:schemeClr val="accent4">
                    <a:lumMod val="75000"/>
                  </a:schemeClr>
                </a:solidFill>
                <a:latin typeface="Calibri" panose="020F0502020204030204" pitchFamily="34" charset="0"/>
                <a:ea typeface="Calibri" panose="020F0502020204030204" pitchFamily="34" charset="0"/>
                <a:cs typeface="David" panose="020E0502060401010101" pitchFamily="34" charset="-79"/>
              </a:rPr>
              <a:t>בים</a:t>
            </a:r>
            <a:r>
              <a:rPr lang="en-US" sz="2400" b="1" dirty="0">
                <a:solidFill>
                  <a:schemeClr val="accent4">
                    <a:lumMod val="75000"/>
                  </a:schemeClr>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smtClean="0">
                <a:solidFill>
                  <a:schemeClr val="accent4">
                    <a:lumMod val="75000"/>
                  </a:schemeClr>
                </a:solidFill>
                <a:latin typeface="Calibri" panose="020F0502020204030204" pitchFamily="34" charset="0"/>
                <a:ea typeface="Calibri" panose="020F0502020204030204" pitchFamily="34" charset="0"/>
                <a:cs typeface="David" panose="020E0502060401010101" pitchFamily="34" charset="-79"/>
              </a:rPr>
              <a:t>"טחן </a:t>
            </a:r>
            <a:r>
              <a:rPr lang="he-IL" sz="2400" b="1" dirty="0">
                <a:solidFill>
                  <a:schemeClr val="accent4">
                    <a:lumMod val="75000"/>
                  </a:schemeClr>
                </a:solidFill>
                <a:latin typeface="Calibri" panose="020F0502020204030204" pitchFamily="34" charset="0"/>
                <a:ea typeface="Calibri" panose="020F0502020204030204" pitchFamily="34" charset="0"/>
                <a:cs typeface="David" panose="020E0502060401010101" pitchFamily="34" charset="-79"/>
              </a:rPr>
              <a:t>מים</a:t>
            </a:r>
            <a:r>
              <a:rPr lang="en-US" sz="2400" b="1" dirty="0">
                <a:solidFill>
                  <a:schemeClr val="accent4">
                    <a:lumMod val="75000"/>
                  </a:schemeClr>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מלבן 13"/>
          <p:cNvSpPr/>
          <p:nvPr/>
        </p:nvSpPr>
        <p:spPr>
          <a:xfrm>
            <a:off x="3683002" y="4424866"/>
            <a:ext cx="4649271" cy="1483035"/>
          </a:xfrm>
          <a:prstGeom prst="rect">
            <a:avLst/>
          </a:prstGeom>
        </p:spPr>
        <p:txBody>
          <a:bodyPr wrap="square">
            <a:spAutoFit/>
          </a:bodyPr>
          <a:lstStyle/>
          <a:p>
            <a:pPr lvl="0" algn="r" rtl="1">
              <a:lnSpc>
                <a:spcPct val="107000"/>
              </a:lnSpc>
              <a:spcAft>
                <a:spcPts val="800"/>
              </a:spcAft>
              <a:buSzPts val="1000"/>
              <a:tabLst>
                <a:tab pos="457200" algn="l"/>
              </a:tabLst>
            </a:pPr>
            <a:r>
              <a:rPr lang="he-IL"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4"/>
                </a:solidFill>
                <a:latin typeface="Calibri" panose="020F0502020204030204" pitchFamily="34" charset="0"/>
                <a:ea typeface="Calibri" panose="020F0502020204030204" pitchFamily="34" charset="0"/>
                <a:cs typeface="David" panose="020E0502060401010101" pitchFamily="34" charset="-79"/>
              </a:rPr>
              <a:t>אל </a:t>
            </a:r>
            <a:r>
              <a:rPr lang="he-IL" sz="2400" b="1" dirty="0">
                <a:solidFill>
                  <a:schemeClr val="accent4"/>
                </a:solidFill>
                <a:latin typeface="Calibri" panose="020F0502020204030204" pitchFamily="34" charset="0"/>
                <a:ea typeface="Calibri" panose="020F0502020204030204" pitchFamily="34" charset="0"/>
                <a:cs typeface="David" panose="020E0502060401010101" pitchFamily="34" charset="-79"/>
              </a:rPr>
              <a:t>תירק לבאר ממנה אתה שותה</a:t>
            </a:r>
            <a:r>
              <a:rPr lang="en-US"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4"/>
                </a:solidFill>
                <a:latin typeface="Calibri" panose="020F0502020204030204" pitchFamily="34" charset="0"/>
                <a:ea typeface="Calibri" panose="020F0502020204030204" pitchFamily="34" charset="0"/>
                <a:cs typeface="David" panose="020E0502060401010101" pitchFamily="34" charset="-79"/>
              </a:rPr>
              <a:t>בור </a:t>
            </a:r>
            <a:r>
              <a:rPr lang="he-IL" sz="2400" b="1" dirty="0">
                <a:solidFill>
                  <a:schemeClr val="accent4"/>
                </a:solidFill>
                <a:latin typeface="Calibri" panose="020F0502020204030204" pitchFamily="34" charset="0"/>
                <a:ea typeface="Calibri" panose="020F0502020204030204" pitchFamily="34" charset="0"/>
                <a:cs typeface="David" panose="020E0502060401010101" pitchFamily="34" charset="-79"/>
              </a:rPr>
              <a:t>סוד שאינו מאבד טיפה" </a:t>
            </a:r>
            <a:r>
              <a:rPr lang="en-US" sz="2400" b="1" dirty="0" smtClean="0">
                <a:solidFill>
                  <a:schemeClr val="accent4"/>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solidFill>
              <a:latin typeface="Calibri" panose="020F0502020204030204" pitchFamily="34" charset="0"/>
              <a:ea typeface="Calibri" panose="020F0502020204030204" pitchFamily="34" charset="0"/>
              <a:cs typeface="Arial" panose="020B0604020202020204" pitchFamily="34" charset="0"/>
            </a:endParaRPr>
          </a:p>
          <a:p>
            <a:pPr lvl="0" algn="r" rtl="1">
              <a:lnSpc>
                <a:spcPct val="107000"/>
              </a:lnSpc>
              <a:spcAft>
                <a:spcPts val="800"/>
              </a:spcAft>
              <a:buSzPts val="1000"/>
              <a:tabLst>
                <a:tab pos="457200" algn="l"/>
              </a:tabLst>
            </a:pPr>
            <a:r>
              <a:rPr lang="he-IL"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r>
              <a:rPr lang="he-IL" sz="2400" b="1" dirty="0" smtClean="0">
                <a:solidFill>
                  <a:schemeClr val="accent4"/>
                </a:solidFill>
                <a:latin typeface="Calibri" panose="020F0502020204030204" pitchFamily="34" charset="0"/>
                <a:ea typeface="Calibri" panose="020F0502020204030204" pitchFamily="34" charset="0"/>
                <a:cs typeface="David" panose="020E0502060401010101" pitchFamily="34" charset="-79"/>
              </a:rPr>
              <a:t>באש </a:t>
            </a:r>
            <a:r>
              <a:rPr lang="he-IL" sz="2400" b="1" dirty="0">
                <a:solidFill>
                  <a:schemeClr val="accent4"/>
                </a:solidFill>
                <a:latin typeface="Calibri" panose="020F0502020204030204" pitchFamily="34" charset="0"/>
                <a:ea typeface="Calibri" panose="020F0502020204030204" pitchFamily="34" charset="0"/>
                <a:cs typeface="David" panose="020E0502060401010101" pitchFamily="34" charset="-79"/>
              </a:rPr>
              <a:t>ובמים</a:t>
            </a:r>
            <a:r>
              <a:rPr lang="en-US" sz="2400" b="1" dirty="0">
                <a:solidFill>
                  <a:schemeClr val="accent4"/>
                </a:solidFill>
                <a:latin typeface="David" panose="020E0502060401010101" pitchFamily="34" charset="-79"/>
                <a:ea typeface="Calibri" panose="020F0502020204030204" pitchFamily="34" charset="0"/>
                <a:cs typeface="Arial" panose="020B0604020202020204" pitchFamily="34" charset="0"/>
              </a:rPr>
              <a:t>".</a:t>
            </a:r>
            <a:endParaRPr lang="en-US" sz="2400" b="1" dirty="0">
              <a:solidFill>
                <a:schemeClr val="accent4"/>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900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3374265" y="2831736"/>
            <a:ext cx="8538693" cy="954107"/>
          </a:xfrm>
          <a:prstGeom prst="rect">
            <a:avLst/>
          </a:prstGeom>
        </p:spPr>
        <p:txBody>
          <a:bodyPr wrap="square">
            <a:spAutoFit/>
          </a:bodyPr>
          <a:lstStyle/>
          <a:p>
            <a:pPr algn="r"/>
            <a:r>
              <a:rPr lang="he-IL" sz="2800" b="1" dirty="0">
                <a:solidFill>
                  <a:srgbClr val="002060"/>
                </a:solidFill>
                <a:latin typeface="David" panose="020E0502060401010101" pitchFamily="34" charset="-79"/>
                <a:cs typeface="David" panose="020E0502060401010101" pitchFamily="34" charset="-79"/>
              </a:rPr>
              <a:t>כמה ליטרים של מים צורך אדם בישראל ביום</a:t>
            </a:r>
            <a:r>
              <a:rPr lang="he-IL" sz="2800" b="1" dirty="0" smtClean="0">
                <a:solidFill>
                  <a:srgbClr val="002060"/>
                </a:solidFill>
                <a:latin typeface="David" panose="020E0502060401010101" pitchFamily="34" charset="-79"/>
                <a:cs typeface="David" panose="020E0502060401010101" pitchFamily="34" charset="-79"/>
              </a:rPr>
              <a:t>?</a:t>
            </a:r>
          </a:p>
          <a:p>
            <a:pPr algn="r"/>
            <a:r>
              <a:rPr lang="he-IL" sz="2800" b="1" dirty="0" smtClean="0">
                <a:solidFill>
                  <a:srgbClr val="002060"/>
                </a:solidFill>
                <a:latin typeface="David" panose="020E0502060401010101" pitchFamily="34" charset="-79"/>
                <a:cs typeface="David" panose="020E0502060401010101" pitchFamily="34" charset="-79"/>
              </a:rPr>
              <a:t>(מהי הצריכה הממוצעת של אדם בישראל)? </a:t>
            </a:r>
            <a:endParaRPr lang="he-IL" sz="2800" b="1" dirty="0">
              <a:solidFill>
                <a:srgbClr val="002060"/>
              </a:solidFill>
              <a:latin typeface="David" panose="020E0502060401010101" pitchFamily="34" charset="-79"/>
              <a:cs typeface="David" panose="020E0502060401010101" pitchFamily="34" charset="-79"/>
            </a:endParaRPr>
          </a:p>
        </p:txBody>
      </p:sp>
      <p:sp>
        <p:nvSpPr>
          <p:cNvPr id="3" name="מלבן 2"/>
          <p:cNvSpPr/>
          <p:nvPr/>
        </p:nvSpPr>
        <p:spPr>
          <a:xfrm>
            <a:off x="4153526" y="4498850"/>
            <a:ext cx="7853433" cy="584775"/>
          </a:xfrm>
          <a:prstGeom prst="rect">
            <a:avLst/>
          </a:prstGeom>
        </p:spPr>
        <p:txBody>
          <a:bodyPr wrap="none">
            <a:spAutoFit/>
          </a:bodyPr>
          <a:lstStyle/>
          <a:p>
            <a:pPr algn="r"/>
            <a:r>
              <a:rPr lang="he-IL" sz="3200" b="1" dirty="0">
                <a:solidFill>
                  <a:srgbClr val="002060"/>
                </a:solidFill>
                <a:latin typeface="David" panose="020E0502060401010101" pitchFamily="34" charset="-79"/>
                <a:cs typeface="David" panose="020E0502060401010101" pitchFamily="34" charset="-79"/>
              </a:rPr>
              <a:t>כמה אתם משלמים על מ"ק מים (1000 ליטר מים?)</a:t>
            </a:r>
          </a:p>
        </p:txBody>
      </p:sp>
      <p:sp>
        <p:nvSpPr>
          <p:cNvPr id="4" name="מלבן מעוגל 3"/>
          <p:cNvSpPr/>
          <p:nvPr/>
        </p:nvSpPr>
        <p:spPr>
          <a:xfrm>
            <a:off x="4632074" y="496978"/>
            <a:ext cx="3786389" cy="1571223"/>
          </a:xfrm>
          <a:prstGeom prst="roundRect">
            <a:avLst/>
          </a:prstGeom>
        </p:spPr>
        <p:style>
          <a:lnRef idx="1">
            <a:schemeClr val="accent3"/>
          </a:lnRef>
          <a:fillRef idx="3">
            <a:schemeClr val="accent3"/>
          </a:fillRef>
          <a:effectRef idx="2">
            <a:schemeClr val="accent3"/>
          </a:effectRef>
          <a:fontRef idx="minor">
            <a:schemeClr val="lt1"/>
          </a:fontRef>
        </p:style>
        <p:txBody>
          <a:bodyPr rtlCol="1" anchor="ctr"/>
          <a:lstStyle/>
          <a:p>
            <a:pPr algn="ctr"/>
            <a:r>
              <a:rPr lang="he-IL" sz="3200" b="1" dirty="0" smtClean="0">
                <a:latin typeface="Gisha" panose="020B0502040204020203" pitchFamily="34" charset="-79"/>
                <a:cs typeface="Gisha" panose="020B0502040204020203" pitchFamily="34" charset="-79"/>
              </a:rPr>
              <a:t>האם אתם יודעים? </a:t>
            </a:r>
            <a:endParaRPr lang="he-IL" sz="3200" b="1" dirty="0">
              <a:latin typeface="Gisha" panose="020B0502040204020203" pitchFamily="34" charset="-79"/>
              <a:cs typeface="Gisha" panose="020B0502040204020203" pitchFamily="34" charset="-79"/>
            </a:endParaRPr>
          </a:p>
        </p:txBody>
      </p:sp>
      <p:pic>
        <p:nvPicPr>
          <p:cNvPr id="6" name="תמונה 5"/>
          <p:cNvPicPr>
            <a:picLocks noChangeAspect="1"/>
          </p:cNvPicPr>
          <p:nvPr/>
        </p:nvPicPr>
        <p:blipFill>
          <a:blip r:embed="rId2"/>
          <a:stretch>
            <a:fillRect/>
          </a:stretch>
        </p:blipFill>
        <p:spPr>
          <a:xfrm>
            <a:off x="563048" y="2447305"/>
            <a:ext cx="2991551" cy="4103090"/>
          </a:xfrm>
          <a:prstGeom prst="rect">
            <a:avLst/>
          </a:prstGeom>
        </p:spPr>
      </p:pic>
    </p:spTree>
    <p:extLst>
      <p:ext uri="{BB962C8B-B14F-4D97-AF65-F5344CB8AC3E}">
        <p14:creationId xmlns:p14="http://schemas.microsoft.com/office/powerpoint/2010/main" val="2273851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8547278" y="307498"/>
            <a:ext cx="3181082" cy="914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rgbClr val="C00000"/>
                </a:solidFill>
                <a:latin typeface="Gisha" panose="020B0502040204020203" pitchFamily="34" charset="-79"/>
                <a:cs typeface="Gisha" panose="020B0502040204020203" pitchFamily="34" charset="-79"/>
              </a:rPr>
              <a:t>מים בישראל </a:t>
            </a:r>
            <a:endParaRPr lang="he-IL" sz="2400" b="1" dirty="0">
              <a:solidFill>
                <a:srgbClr val="C00000"/>
              </a:solidFill>
              <a:latin typeface="Gisha" panose="020B0502040204020203" pitchFamily="34" charset="-79"/>
              <a:cs typeface="Gisha" panose="020B0502040204020203" pitchFamily="34" charset="-79"/>
            </a:endParaRPr>
          </a:p>
        </p:txBody>
      </p:sp>
      <p:sp>
        <p:nvSpPr>
          <p:cNvPr id="3" name="מלבן מעוגל 2"/>
          <p:cNvSpPr/>
          <p:nvPr/>
        </p:nvSpPr>
        <p:spPr>
          <a:xfrm>
            <a:off x="228342" y="307498"/>
            <a:ext cx="4389550" cy="9144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rgbClr val="C00000"/>
                </a:solidFill>
                <a:latin typeface="Gisha" panose="020B0502040204020203" pitchFamily="34" charset="-79"/>
                <a:cs typeface="Gisha" panose="020B0502040204020203" pitchFamily="34" charset="-79"/>
              </a:rPr>
              <a:t>האם לישראל יש בעיית מים?</a:t>
            </a:r>
            <a:endParaRPr lang="he-IL" sz="2400" b="1" dirty="0">
              <a:solidFill>
                <a:srgbClr val="C00000"/>
              </a:solidFill>
              <a:latin typeface="Gisha" panose="020B0502040204020203" pitchFamily="34" charset="-79"/>
              <a:cs typeface="Gisha" panose="020B0502040204020203" pitchFamily="34" charset="-79"/>
            </a:endParaRPr>
          </a:p>
        </p:txBody>
      </p:sp>
      <p:sp>
        <p:nvSpPr>
          <p:cNvPr id="6" name="מלבן מעוגל 5"/>
          <p:cNvSpPr/>
          <p:nvPr/>
        </p:nvSpPr>
        <p:spPr>
          <a:xfrm>
            <a:off x="4683615" y="1808010"/>
            <a:ext cx="3863663" cy="10101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חשבו, מה ההבדל בהצגת הנושא להוראה למידה?</a:t>
            </a:r>
            <a:r>
              <a:rPr lang="he-IL" sz="2800" b="1" dirty="0" smtClean="0">
                <a:solidFill>
                  <a:schemeClr val="tx1"/>
                </a:solidFill>
                <a:latin typeface="Gisha" panose="020B0502040204020203" pitchFamily="34" charset="-79"/>
                <a:cs typeface="Gisha" panose="020B0502040204020203" pitchFamily="34" charset="-79"/>
              </a:rPr>
              <a:t>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7" name="חץ למטה 6"/>
          <p:cNvSpPr/>
          <p:nvPr/>
        </p:nvSpPr>
        <p:spPr>
          <a:xfrm>
            <a:off x="9895498" y="1266656"/>
            <a:ext cx="484632" cy="2102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חץ למטה 7"/>
          <p:cNvSpPr/>
          <p:nvPr/>
        </p:nvSpPr>
        <p:spPr>
          <a:xfrm>
            <a:off x="1957187" y="1266656"/>
            <a:ext cx="484632" cy="21027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10"/>
          <p:cNvSpPr/>
          <p:nvPr/>
        </p:nvSpPr>
        <p:spPr>
          <a:xfrm>
            <a:off x="8205983" y="3491101"/>
            <a:ext cx="3863663" cy="101011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מה יהיו תתי הנושאים תחת הכותרת הזו?</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2" name="מלבן מעוגל 11"/>
          <p:cNvSpPr/>
          <p:nvPr/>
        </p:nvSpPr>
        <p:spPr>
          <a:xfrm>
            <a:off x="63711" y="3491101"/>
            <a:ext cx="4718812" cy="101011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איך השאלה מכוונת את הלמידה? אילו פעילויות למידה יהיו תחת הכותרת הזו?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3" name="מלבן מעוגל 12"/>
          <p:cNvSpPr/>
          <p:nvPr/>
        </p:nvSpPr>
        <p:spPr>
          <a:xfrm>
            <a:off x="8208125" y="4567479"/>
            <a:ext cx="3863663" cy="101011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לאן מכוונת הלמידה? לאילו פעילויות למידה?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4" name="מלבן מעוגל 13"/>
          <p:cNvSpPr/>
          <p:nvPr/>
        </p:nvSpPr>
        <p:spPr>
          <a:xfrm>
            <a:off x="63711" y="4567479"/>
            <a:ext cx="4718812" cy="1010112"/>
          </a:xfrm>
          <a:prstGeom prst="roundRect">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מה יהיו תתי הנושאים תחת הכותרת הזו?</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5" name="מלבן מעוגל 14"/>
          <p:cNvSpPr/>
          <p:nvPr/>
        </p:nvSpPr>
        <p:spPr>
          <a:xfrm>
            <a:off x="8205982" y="5679248"/>
            <a:ext cx="3863663" cy="101011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עם איזה ידע, ואיזו הבנה התלמיד יצא בסיום השיעור?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
        <p:nvSpPr>
          <p:cNvPr id="16" name="מלבן מעוגל 15"/>
          <p:cNvSpPr/>
          <p:nvPr/>
        </p:nvSpPr>
        <p:spPr>
          <a:xfrm>
            <a:off x="63712" y="5725316"/>
            <a:ext cx="4718812" cy="1010112"/>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solidFill>
                  <a:schemeClr val="tx1"/>
                </a:solidFill>
                <a:latin typeface="Gisha" panose="020B0502040204020203" pitchFamily="34" charset="-79"/>
                <a:cs typeface="Gisha" panose="020B0502040204020203" pitchFamily="34" charset="-79"/>
              </a:rPr>
              <a:t>עם איזה ידע, ואיזו הבנה התלמיד יצא בסיום השיעור? </a:t>
            </a:r>
            <a:endParaRPr lang="he-IL" sz="2800" b="1" dirty="0">
              <a:solidFill>
                <a:schemeClr val="accent3">
                  <a:lumMod val="50000"/>
                </a:schemeClr>
              </a:solidFill>
              <a:latin typeface="Gisha" panose="020B0502040204020203" pitchFamily="34" charset="-79"/>
              <a:cs typeface="Gisha" panose="020B0502040204020203" pitchFamily="34" charset="-79"/>
            </a:endParaRPr>
          </a:p>
        </p:txBody>
      </p:sp>
    </p:spTree>
    <p:extLst>
      <p:ext uri="{BB962C8B-B14F-4D97-AF65-F5344CB8AC3E}">
        <p14:creationId xmlns:p14="http://schemas.microsoft.com/office/powerpoint/2010/main" val="3840427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מעוגל 1"/>
          <p:cNvSpPr/>
          <p:nvPr/>
        </p:nvSpPr>
        <p:spPr>
          <a:xfrm>
            <a:off x="4401115" y="843695"/>
            <a:ext cx="4052760" cy="262211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pic>
        <p:nvPicPr>
          <p:cNvPr id="3" name="תמונה 2" descr="תוצאת תמונה עבור סימן שאלה"/>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4081" y="1221036"/>
            <a:ext cx="1300767" cy="1867436"/>
          </a:xfrm>
          <a:prstGeom prst="rect">
            <a:avLst/>
          </a:prstGeom>
          <a:noFill/>
          <a:ln>
            <a:noFill/>
          </a:ln>
        </p:spPr>
      </p:pic>
      <p:sp>
        <p:nvSpPr>
          <p:cNvPr id="4" name="מלבן 3"/>
          <p:cNvSpPr/>
          <p:nvPr/>
        </p:nvSpPr>
        <p:spPr>
          <a:xfrm>
            <a:off x="5834131" y="4507605"/>
            <a:ext cx="6117464" cy="1240211"/>
          </a:xfrm>
          <a:prstGeom prst="rect">
            <a:avLst/>
          </a:prstGeom>
        </p:spPr>
        <p:txBody>
          <a:bodyPr wrap="square">
            <a:spAutoFit/>
          </a:bodyPr>
          <a:lstStyle/>
          <a:p>
            <a:pPr algn="r" rtl="1">
              <a:lnSpc>
                <a:spcPct val="107000"/>
              </a:lnSpc>
              <a:spcAft>
                <a:spcPts val="800"/>
              </a:spcAft>
            </a:pPr>
            <a:r>
              <a:rPr lang="he-IL" sz="3200" b="1" dirty="0" smtClean="0">
                <a:latin typeface="David" panose="020E0502060401010101" pitchFamily="34" charset="-79"/>
                <a:ea typeface="Calibri" panose="020F0502020204030204" pitchFamily="34" charset="0"/>
                <a:cs typeface="David" panose="020E0502060401010101" pitchFamily="34" charset="-79"/>
              </a:rPr>
              <a:t>רעיון גדול ושאלות </a:t>
            </a:r>
            <a:r>
              <a:rPr lang="he-IL" sz="3200" b="1" dirty="0">
                <a:latin typeface="David" panose="020E0502060401010101" pitchFamily="34" charset="-79"/>
                <a:ea typeface="Calibri" panose="020F0502020204030204" pitchFamily="34" charset="0"/>
                <a:cs typeface="David" panose="020E0502060401010101" pitchFamily="34" charset="-79"/>
              </a:rPr>
              <a:t>פוריות </a:t>
            </a:r>
            <a:endParaRPr lang="en-US" sz="3200" dirty="0">
              <a:latin typeface="David" panose="020E0502060401010101" pitchFamily="34" charset="-79"/>
              <a:ea typeface="Calibri" panose="020F0502020204030204" pitchFamily="34" charset="0"/>
              <a:cs typeface="David" panose="020E0502060401010101" pitchFamily="34" charset="-79"/>
            </a:endParaRPr>
          </a:p>
          <a:p>
            <a:pPr algn="r" rtl="1">
              <a:lnSpc>
                <a:spcPct val="107000"/>
              </a:lnSpc>
              <a:spcAft>
                <a:spcPts val="800"/>
              </a:spcAft>
            </a:pPr>
            <a:r>
              <a:rPr lang="he-IL" sz="3200" b="1" dirty="0" smtClean="0">
                <a:latin typeface="David" panose="020E0502060401010101" pitchFamily="34" charset="-79"/>
                <a:ea typeface="Calibri" panose="020F0502020204030204" pitchFamily="34" charset="0"/>
                <a:cs typeface="David" panose="020E0502060401010101" pitchFamily="34" charset="-79"/>
              </a:rPr>
              <a:t>כי </a:t>
            </a:r>
            <a:r>
              <a:rPr lang="he-IL" sz="3200" b="1" dirty="0">
                <a:latin typeface="David" panose="020E0502060401010101" pitchFamily="34" charset="-79"/>
                <a:ea typeface="Calibri" panose="020F0502020204030204" pitchFamily="34" charset="0"/>
                <a:cs typeface="David" panose="020E0502060401010101" pitchFamily="34" charset="-79"/>
              </a:rPr>
              <a:t>שאלה היא המנוע </a:t>
            </a:r>
            <a:r>
              <a:rPr lang="he-IL" sz="3200" b="1" dirty="0" smtClean="0">
                <a:latin typeface="David" panose="020E0502060401010101" pitchFamily="34" charset="-79"/>
                <a:ea typeface="Calibri" panose="020F0502020204030204" pitchFamily="34" charset="0"/>
                <a:cs typeface="David" panose="020E0502060401010101" pitchFamily="34" charset="-79"/>
              </a:rPr>
              <a:t>לחשיבה ופעולה.</a:t>
            </a:r>
            <a:endParaRPr lang="en-US" sz="3200" dirty="0">
              <a:effectLst/>
              <a:latin typeface="David" panose="020E0502060401010101" pitchFamily="34" charset="-79"/>
              <a:ea typeface="Calibri" panose="020F0502020204030204" pitchFamily="34" charset="0"/>
              <a:cs typeface="David" panose="020E0502060401010101" pitchFamily="34" charset="-79"/>
            </a:endParaRPr>
          </a:p>
        </p:txBody>
      </p:sp>
      <p:pic>
        <p:nvPicPr>
          <p:cNvPr id="6" name="תמונה 5" descr="תוצאת תמונה עבור שאילת שאלות ידע"/>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0455" y="3850784"/>
            <a:ext cx="4275787" cy="2870316"/>
          </a:xfrm>
          <a:prstGeom prst="rect">
            <a:avLst/>
          </a:prstGeom>
          <a:noFill/>
          <a:ln>
            <a:noFill/>
          </a:ln>
        </p:spPr>
      </p:pic>
    </p:spTree>
    <p:extLst>
      <p:ext uri="{BB962C8B-B14F-4D97-AF65-F5344CB8AC3E}">
        <p14:creationId xmlns:p14="http://schemas.microsoft.com/office/powerpoint/2010/main" val="4196933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665776" y="412257"/>
            <a:ext cx="9100962" cy="2400657"/>
          </a:xfrm>
          <a:prstGeom prst="rect">
            <a:avLst/>
          </a:prstGeom>
        </p:spPr>
        <p:txBody>
          <a:bodyPr wrap="square">
            <a:spAutoFit/>
          </a:bodyPr>
          <a:lstStyle/>
          <a:p>
            <a:pPr algn="just" rtl="1">
              <a:lnSpc>
                <a:spcPct val="150000"/>
              </a:lnSpc>
              <a:spcAft>
                <a:spcPts val="0"/>
              </a:spcAft>
            </a:pPr>
            <a:r>
              <a:rPr lang="he-IL" sz="2000" b="1" dirty="0">
                <a:latin typeface="Gisha" panose="020B0502040204020203" pitchFamily="34" charset="-79"/>
                <a:ea typeface="Calibri" panose="020F0502020204030204" pitchFamily="34" charset="0"/>
                <a:cs typeface="Gisha" panose="020B0502040204020203" pitchFamily="34" charset="-79"/>
              </a:rPr>
              <a:t>איזידור רבי, חתן פרס נובל לפיסיקה, נשאל פעם מדוע הוא בחר להיות מדען: "אימא שלי הפכה אותי למדען בלי לשים לב. כשילדים אחרים היו חוזרים הביתה, היו שואלים אותם, 'מה למדת היום? אבל אימא שלי הייתה אומרת, 'איזי, שאלת היום שאלה טובה?' זה עשה אותי שונה. החיפוש אחר שאלות טובות, הפך אותי למדען."</a:t>
            </a:r>
            <a:endParaRPr lang="en-US" sz="2000" b="1" dirty="0">
              <a:effectLst/>
              <a:latin typeface="Gisha" panose="020B0502040204020203" pitchFamily="34" charset="-79"/>
              <a:ea typeface="Calibri" panose="020F0502020204030204" pitchFamily="34" charset="0"/>
              <a:cs typeface="Gisha" panose="020B0502040204020203" pitchFamily="34" charset="-79"/>
            </a:endParaRPr>
          </a:p>
        </p:txBody>
      </p:sp>
      <p:pic>
        <p:nvPicPr>
          <p:cNvPr id="3" name="תמונה 2"/>
          <p:cNvPicPr>
            <a:picLocks noChangeAspect="1"/>
          </p:cNvPicPr>
          <p:nvPr/>
        </p:nvPicPr>
        <p:blipFill>
          <a:blip r:embed="rId2"/>
          <a:stretch>
            <a:fillRect/>
          </a:stretch>
        </p:blipFill>
        <p:spPr>
          <a:xfrm>
            <a:off x="1665776" y="3053796"/>
            <a:ext cx="8572927" cy="3127923"/>
          </a:xfrm>
          <a:prstGeom prst="rect">
            <a:avLst/>
          </a:prstGeom>
        </p:spPr>
      </p:pic>
    </p:spTree>
    <p:extLst>
      <p:ext uri="{BB962C8B-B14F-4D97-AF65-F5344CB8AC3E}">
        <p14:creationId xmlns:p14="http://schemas.microsoft.com/office/powerpoint/2010/main" val="252589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476518" y="4375858"/>
            <a:ext cx="11088710" cy="1815882"/>
          </a:xfrm>
          <a:prstGeom prst="rect">
            <a:avLst/>
          </a:prstGeom>
        </p:spPr>
        <p:txBody>
          <a:bodyPr wrap="square">
            <a:spAutoFit/>
          </a:bodyPr>
          <a:lstStyle/>
          <a:p>
            <a:pPr algn="r"/>
            <a:r>
              <a:rPr lang="he-IL" sz="2800" b="1" dirty="0">
                <a:latin typeface="David" panose="020E0502060401010101" pitchFamily="34" charset="-79"/>
                <a:cs typeface="David" panose="020E0502060401010101" pitchFamily="34" charset="-79"/>
              </a:rPr>
              <a:t>מערך ההבניה של  השיעור המיטבי, מארגן את הידע ב"רעיונות גדולים" הנותנים מובן לפיסות מידע הנלמדות. </a:t>
            </a:r>
            <a:r>
              <a:rPr lang="he-IL" sz="2800" b="1" dirty="0">
                <a:solidFill>
                  <a:schemeClr val="accent4">
                    <a:lumMod val="75000"/>
                  </a:schemeClr>
                </a:solidFill>
                <a:latin typeface="David" panose="020E0502060401010101" pitchFamily="34" charset="-79"/>
                <a:cs typeface="David" panose="020E0502060401010101" pitchFamily="34" charset="-79"/>
              </a:rPr>
              <a:t>משמעות המידע נוצרת בהקשרים. </a:t>
            </a:r>
          </a:p>
          <a:p>
            <a:pPr algn="r"/>
            <a:r>
              <a:rPr lang="he-IL" sz="2800" b="1" u="sng" dirty="0">
                <a:solidFill>
                  <a:srgbClr val="FFFF00"/>
                </a:solidFill>
                <a:latin typeface="David" panose="020E0502060401010101" pitchFamily="34" charset="-79"/>
                <a:cs typeface="David" panose="020E0502060401010101" pitchFamily="34" charset="-79"/>
              </a:rPr>
              <a:t>ידיעה מסתפקת בפרטים</a:t>
            </a:r>
            <a:r>
              <a:rPr lang="he-IL" sz="2800" b="1" dirty="0">
                <a:latin typeface="David" panose="020E0502060401010101" pitchFamily="34" charset="-79"/>
                <a:cs typeface="David" panose="020E0502060401010101" pitchFamily="34" charset="-79"/>
              </a:rPr>
              <a:t>, בעוד </a:t>
            </a:r>
            <a:r>
              <a:rPr lang="he-IL" sz="2800" b="1" dirty="0">
                <a:solidFill>
                  <a:srgbClr val="FF0000"/>
                </a:solidFill>
                <a:latin typeface="David" panose="020E0502060401010101" pitchFamily="34" charset="-79"/>
                <a:cs typeface="David" panose="020E0502060401010101" pitchFamily="34" charset="-79"/>
              </a:rPr>
              <a:t>הבנה מחפשת זיקות בין פרטים</a:t>
            </a:r>
            <a:r>
              <a:rPr lang="he-IL" sz="2800" b="1" dirty="0">
                <a:latin typeface="David" panose="020E0502060401010101" pitchFamily="34" charset="-79"/>
                <a:cs typeface="David" panose="020E0502060401010101" pitchFamily="34" charset="-79"/>
              </a:rPr>
              <a:t>. מכאן שהבנה כרוכה בפעילות ומעורבות חקרנית של הלומד תוך עשיית משמעות.</a:t>
            </a:r>
          </a:p>
        </p:txBody>
      </p:sp>
      <p:sp>
        <p:nvSpPr>
          <p:cNvPr id="3" name="מלבן 2"/>
          <p:cNvSpPr/>
          <p:nvPr/>
        </p:nvSpPr>
        <p:spPr>
          <a:xfrm>
            <a:off x="9306276" y="1636258"/>
            <a:ext cx="1949573" cy="646331"/>
          </a:xfrm>
          <a:prstGeom prst="rect">
            <a:avLst/>
          </a:prstGeom>
        </p:spPr>
        <p:txBody>
          <a:bodyPr wrap="none">
            <a:spAutoFit/>
          </a:bodyPr>
          <a:lstStyle/>
          <a:p>
            <a:r>
              <a:rPr lang="he-IL" sz="3600" b="1" dirty="0">
                <a:latin typeface="David" panose="020E0502060401010101" pitchFamily="34" charset="-79"/>
                <a:ea typeface="Calibri" panose="020F0502020204030204" pitchFamily="34" charset="0"/>
                <a:cs typeface="David" panose="020E0502060401010101" pitchFamily="34" charset="-79"/>
              </a:rPr>
              <a:t>רעיון גדול </a:t>
            </a:r>
            <a:endParaRPr lang="he-IL" sz="3600" dirty="0">
              <a:latin typeface="David" panose="020E0502060401010101" pitchFamily="34" charset="-79"/>
              <a:cs typeface="David" panose="020E0502060401010101" pitchFamily="34" charset="-79"/>
            </a:endParaRPr>
          </a:p>
        </p:txBody>
      </p:sp>
      <p:sp>
        <p:nvSpPr>
          <p:cNvPr id="4" name="מלבן מעוגל 3"/>
          <p:cNvSpPr/>
          <p:nvPr/>
        </p:nvSpPr>
        <p:spPr>
          <a:xfrm>
            <a:off x="4211673" y="648365"/>
            <a:ext cx="4052760" cy="262211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1" fromWordArt="0" anchor="ctr" anchorCtr="0" forceAA="0" compatLnSpc="1">
            <a:prstTxWarp prst="textNoShape">
              <a:avLst/>
            </a:prstTxWarp>
            <a:noAutofit/>
          </a:bodyPr>
          <a:lstStyle/>
          <a:p>
            <a:endParaRPr lang="he-IL"/>
          </a:p>
        </p:txBody>
      </p:sp>
      <p:pic>
        <p:nvPicPr>
          <p:cNvPr id="5" name="תמונה 4" descr="תוצאת תמונה עבור סימן שאלה"/>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4081" y="1221036"/>
            <a:ext cx="1300767" cy="1867436"/>
          </a:xfrm>
          <a:prstGeom prst="rect">
            <a:avLst/>
          </a:prstGeom>
          <a:noFill/>
          <a:ln>
            <a:noFill/>
          </a:ln>
        </p:spPr>
      </p:pic>
    </p:spTree>
    <p:extLst>
      <p:ext uri="{BB962C8B-B14F-4D97-AF65-F5344CB8AC3E}">
        <p14:creationId xmlns:p14="http://schemas.microsoft.com/office/powerpoint/2010/main" val="2618373019"/>
      </p:ext>
    </p:extLst>
  </p:cSld>
  <p:clrMapOvr>
    <a:masterClrMapping/>
  </p:clrMapOvr>
</p:sld>
</file>

<file path=ppt/theme/theme1.xml><?xml version="1.0" encoding="utf-8"?>
<a:theme xmlns:a="http://schemas.openxmlformats.org/drawingml/2006/main" name="טיפה">
  <a:themeElements>
    <a:clrScheme name="טיפה">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טיפה">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טיפה">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TM04033925[[fn=טיפה]]</Template>
  <TotalTime>1226</TotalTime>
  <Words>1301</Words>
  <Application>Microsoft Office PowerPoint</Application>
  <PresentationFormat>מסך רחב</PresentationFormat>
  <Paragraphs>133</Paragraphs>
  <Slides>39</Slides>
  <Notes>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39</vt:i4>
      </vt:variant>
    </vt:vector>
  </HeadingPairs>
  <TitlesOfParts>
    <vt:vector size="47" baseType="lpstr">
      <vt:lpstr>Arial</vt:lpstr>
      <vt:lpstr>Calibri</vt:lpstr>
      <vt:lpstr>David</vt:lpstr>
      <vt:lpstr>Gisha</vt:lpstr>
      <vt:lpstr>Times New Roman</vt:lpstr>
      <vt:lpstr>Tw Cen MT</vt:lpstr>
      <vt:lpstr>Wingdings</vt:lpstr>
      <vt:lpstr>טיפה</vt:lpstr>
      <vt:lpstr>מים- הצעה לשיעור עתיר הבנה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איך נראה שיעור עתיר הבנה?</dc:title>
  <dc:creator>‏‏משתמש Windows</dc:creator>
  <cp:lastModifiedBy>‏‏משתמש Windows</cp:lastModifiedBy>
  <cp:revision>73</cp:revision>
  <dcterms:created xsi:type="dcterms:W3CDTF">2018-02-14T22:04:50Z</dcterms:created>
  <dcterms:modified xsi:type="dcterms:W3CDTF">2018-03-10T18:21:43Z</dcterms:modified>
</cp:coreProperties>
</file>