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5" r:id="rId1"/>
  </p:sldMasterIdLst>
  <p:sldIdLst>
    <p:sldId id="256" r:id="rId2"/>
    <p:sldId id="257" r:id="rId3"/>
    <p:sldId id="273" r:id="rId4"/>
    <p:sldId id="260" r:id="rId5"/>
    <p:sldId id="266" r:id="rId6"/>
    <p:sldId id="272" r:id="rId7"/>
    <p:sldId id="262" r:id="rId8"/>
    <p:sldId id="261" r:id="rId9"/>
    <p:sldId id="268" r:id="rId10"/>
    <p:sldId id="269" r:id="rId11"/>
    <p:sldId id="270" r:id="rId12"/>
    <p:sldId id="271" r:id="rId13"/>
    <p:sldId id="267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454" autoAdjust="0"/>
  </p:normalViewPr>
  <p:slideViewPr>
    <p:cSldViewPr snapToGrid="0">
      <p:cViewPr varScale="1">
        <p:scale>
          <a:sx n="52" d="100"/>
          <a:sy n="52" d="100"/>
        </p:scale>
        <p:origin x="-10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35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3039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9312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8771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996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7566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4834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3846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9179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9344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9912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57BBA1D-FD49-4006-AE5C-80D8A8860CF3}" type="datetimeFigureOut">
              <a:rPr lang="he-IL" smtClean="0"/>
              <a:pPr/>
              <a:t>י"ח/כסלו/תשע"ו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C0833AF-24B8-4291-A6B4-A7F19B37DDA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3545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w6-4a-_4A" TargetMode="External"/><Relationship Id="rId2" Type="http://schemas.openxmlformats.org/officeDocument/2006/relationships/hyperlink" Target="http://www.mako.co.il/news-world/international-q4_2015/Article-af24a6ffcc7515100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hyperlink" Target="http://tv.social.org.il/updates/411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695932"/>
          </a:xfrm>
        </p:spPr>
        <p:txBody>
          <a:bodyPr/>
          <a:lstStyle/>
          <a:p>
            <a:r>
              <a:rPr lang="he-IL" dirty="0" smtClean="0"/>
              <a:t>ועידת האקלים העולמית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14461" y="2670421"/>
            <a:ext cx="8767860" cy="1388165"/>
          </a:xfrm>
        </p:spPr>
        <p:txBody>
          <a:bodyPr>
            <a:normAutofit/>
          </a:bodyPr>
          <a:lstStyle/>
          <a:p>
            <a:r>
              <a:rPr lang="he-IL" sz="2600" dirty="0" smtClean="0"/>
              <a:t>30 נובמבר 2015</a:t>
            </a:r>
          </a:p>
          <a:p>
            <a:r>
              <a:rPr lang="he-IL" sz="2600" dirty="0" smtClean="0"/>
              <a:t>פריז</a:t>
            </a:r>
            <a:endParaRPr lang="he-IL" sz="2600" dirty="0"/>
          </a:p>
        </p:txBody>
      </p:sp>
      <p:pic>
        <p:nvPicPr>
          <p:cNvPr id="10246" name="Picture 6" descr="http://www.channelnewsasia.com/image/2303822/1448798714000/large16x9/768/432/protesters-demonst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720" y="3789522"/>
            <a:ext cx="5651291" cy="295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7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34" y="-29976"/>
            <a:ext cx="11437496" cy="1379096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הפגנות בעולם לגיבוש החלטות בוועידת האקלים</a:t>
            </a:r>
            <a:endParaRPr lang="he-IL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4" name="Picture 2" descr="מפגינים בטוקיו לקראת ועידת האקלים בפריז 28 נובמבר 2015 (רויטרס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36" y="1121945"/>
            <a:ext cx="6048375" cy="4499366"/>
          </a:xfrm>
          <a:prstGeom prst="rect">
            <a:avLst/>
          </a:prstGeom>
          <a:noFill/>
        </p:spPr>
      </p:pic>
      <p:pic>
        <p:nvPicPr>
          <p:cNvPr id="23556" name="Picture 4" descr="מפגינים בפריז לקראת ועידת האקלים 28 נובמבר 2015 (רויטרס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961" y="3900123"/>
            <a:ext cx="4429838" cy="2957877"/>
          </a:xfrm>
          <a:prstGeom prst="rect">
            <a:avLst/>
          </a:prstGeom>
          <a:noFill/>
        </p:spPr>
      </p:pic>
      <p:pic>
        <p:nvPicPr>
          <p:cNvPr id="6" name="Picture 2" descr="מפגינים בפריז לקראת ועידת האקלים 28 נובמבר 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3979" y="1028700"/>
            <a:ext cx="3733202" cy="279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5604" name="Picture 4" descr="נעליים מונחות בפריז שבצרפת כסימן להפגנות שהיו אמורות להיערך לקראת ועידת האקלים, נובמבר 2015 (AP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8" y="254833"/>
            <a:ext cx="7878967" cy="6295869"/>
          </a:xfrm>
          <a:prstGeom prst="rect">
            <a:avLst/>
          </a:prstGeom>
          <a:noFill/>
        </p:spPr>
      </p:pic>
      <p:pic>
        <p:nvPicPr>
          <p:cNvPr id="25610" name="Picture 10" descr=" (צילום: AFP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918" y="456950"/>
            <a:ext cx="3908243" cy="610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6" descr="נעליים מונחות בפריז שבצרפת כסימן להפגנות שהיו אמורות להיערך לקראת ועידת האקלים, נובמבר 2015 (AP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56" y="169514"/>
            <a:ext cx="4204950" cy="3152057"/>
          </a:xfrm>
          <a:prstGeom prst="rect">
            <a:avLst/>
          </a:prstGeom>
          <a:noFill/>
        </p:spPr>
      </p:pic>
      <p:pic>
        <p:nvPicPr>
          <p:cNvPr id="5" name="Picture 8" descr=" (צילום: רויטרס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13" y="3357797"/>
            <a:ext cx="2304055" cy="3297835"/>
          </a:xfrm>
          <a:prstGeom prst="rect">
            <a:avLst/>
          </a:prstGeom>
          <a:noFill/>
        </p:spPr>
      </p:pic>
      <p:pic>
        <p:nvPicPr>
          <p:cNvPr id="26626" name="Picture 2" descr=" (צילום: AFP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123" y="3810488"/>
            <a:ext cx="4527027" cy="2935401"/>
          </a:xfrm>
          <a:prstGeom prst="rect">
            <a:avLst/>
          </a:prstGeom>
          <a:noFill/>
        </p:spPr>
      </p:pic>
      <p:pic>
        <p:nvPicPr>
          <p:cNvPr id="26628" name="Picture 4" descr=" (צילום: רויטרס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6582" y="146416"/>
            <a:ext cx="4137753" cy="3136431"/>
          </a:xfrm>
          <a:prstGeom prst="rect">
            <a:avLst/>
          </a:prstGeom>
          <a:noFill/>
        </p:spPr>
      </p:pic>
      <p:pic>
        <p:nvPicPr>
          <p:cNvPr id="26630" name="Picture 6" descr=" (צילום: רויטרס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9305" y="134913"/>
            <a:ext cx="3265695" cy="4018872"/>
          </a:xfrm>
          <a:prstGeom prst="rect">
            <a:avLst/>
          </a:prstGeom>
          <a:noFill/>
        </p:spPr>
      </p:pic>
      <p:pic>
        <p:nvPicPr>
          <p:cNvPr id="26632" name="Picture 8" descr=" (צילום: AFP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8230" y="3372789"/>
            <a:ext cx="4667250" cy="332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59936" y="594360"/>
            <a:ext cx="7888623" cy="5605272"/>
          </a:xfrm>
        </p:spPr>
        <p:txBody>
          <a:bodyPr>
            <a:normAutofit/>
          </a:bodyPr>
          <a:lstStyle/>
          <a:p>
            <a:pPr fontAlgn="t"/>
            <a:endParaRPr lang="he-IL" dirty="0" smtClean="0">
              <a:solidFill>
                <a:schemeClr val="tx2"/>
              </a:solidFill>
              <a:hlinkClick r:id="rId2"/>
            </a:endParaRPr>
          </a:p>
          <a:p>
            <a:pPr fontAlgn="base"/>
            <a:r>
              <a:rPr lang="he-IL" sz="2100" dirty="0" smtClean="0">
                <a:solidFill>
                  <a:schemeClr val="tx2"/>
                </a:solidFill>
              </a:rPr>
              <a:t>האתגרים של ועידת האקלים </a:t>
            </a:r>
            <a:r>
              <a:rPr lang="he-IL" sz="2100" dirty="0" smtClean="0">
                <a:solidFill>
                  <a:schemeClr val="tx2"/>
                </a:solidFill>
              </a:rPr>
              <a:t>בפריז (02:28)</a:t>
            </a:r>
          </a:p>
          <a:p>
            <a:pPr fontAlgn="t"/>
            <a:r>
              <a:rPr lang="en-US" dirty="0" smtClean="0">
                <a:solidFill>
                  <a:schemeClr val="tx2"/>
                </a:solidFill>
                <a:hlinkClick r:id="rId2"/>
              </a:rPr>
              <a:t>http://www.mako.co.il/news-world/international-q4_2015/Article-af24a6ffcc75151004.htm</a:t>
            </a:r>
            <a:endParaRPr lang="he-IL" dirty="0" smtClean="0">
              <a:solidFill>
                <a:schemeClr val="tx2"/>
              </a:solidFill>
            </a:endParaRPr>
          </a:p>
          <a:p>
            <a:pPr fontAlgn="t"/>
            <a:endParaRPr lang="he-IL" dirty="0" smtClean="0">
              <a:solidFill>
                <a:schemeClr val="tx2"/>
              </a:solidFill>
            </a:endParaRPr>
          </a:p>
          <a:p>
            <a:pPr fontAlgn="t"/>
            <a:r>
              <a:rPr lang="he-IL" dirty="0" smtClean="0">
                <a:solidFill>
                  <a:schemeClr val="tx2"/>
                </a:solidFill>
              </a:rPr>
              <a:t>נערה </a:t>
            </a:r>
            <a:r>
              <a:rPr lang="he-IL" dirty="0">
                <a:solidFill>
                  <a:schemeClr val="tx2"/>
                </a:solidFill>
              </a:rPr>
              <a:t>בת 12 שהדהימה את העולם - נאום באו"ם </a:t>
            </a:r>
            <a:r>
              <a:rPr lang="he-IL" dirty="0" smtClean="0">
                <a:solidFill>
                  <a:schemeClr val="tx2"/>
                </a:solidFill>
              </a:rPr>
              <a:t>– ועידת הסביבה (07:17)</a:t>
            </a:r>
            <a:endParaRPr lang="he-IL" dirty="0">
              <a:solidFill>
                <a:schemeClr val="tx2"/>
              </a:solidFill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://www.youtube.com/watch?v=UWw6-4a-_</a:t>
            </a:r>
            <a:r>
              <a:rPr lang="en-US" dirty="0" smtClean="0">
                <a:hlinkClick r:id="rId3"/>
              </a:rPr>
              <a:t>4A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>
                <a:solidFill>
                  <a:schemeClr val="tx2"/>
                </a:solidFill>
              </a:rPr>
              <a:t>אקטיבזם בתל אביב: מצעד </a:t>
            </a:r>
            <a:r>
              <a:rPr lang="he-IL" dirty="0" smtClean="0">
                <a:solidFill>
                  <a:schemeClr val="tx2"/>
                </a:solidFill>
              </a:rPr>
              <a:t>האקלים העולמי </a:t>
            </a:r>
            <a:r>
              <a:rPr lang="he-IL" dirty="0" smtClean="0">
                <a:solidFill>
                  <a:schemeClr val="tx2"/>
                </a:solidFill>
              </a:rPr>
              <a:t>2015 (02:25)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tv.social.org.il/updates/41141</a:t>
            </a:r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1028" name="Picture 4" descr="http://24.media.tumblr.com/tumblr_ljn1oemxDf1qbcmvco1_5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608" y="1957959"/>
            <a:ext cx="4762500" cy="4772025"/>
          </a:xfrm>
          <a:prstGeom prst="rect">
            <a:avLst/>
          </a:prstGeom>
          <a:noFill/>
        </p:spPr>
      </p:pic>
      <p:pic>
        <p:nvPicPr>
          <p:cNvPr id="1026" name="Picture 2" descr="תוצאת תמונה עבור וידאו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337" y="388302"/>
            <a:ext cx="1853502" cy="181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61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67655" y="354767"/>
            <a:ext cx="9875520" cy="135636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רקע לועידת האקלים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72980" y="1517904"/>
            <a:ext cx="10293596" cy="5077767"/>
          </a:xfrm>
        </p:spPr>
        <p:txBody>
          <a:bodyPr>
            <a:noAutofit/>
          </a:bodyPr>
          <a:lstStyle/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שינויי </a:t>
            </a:r>
            <a:r>
              <a:rPr lang="he-IL" sz="2600" dirty="0" smtClean="0">
                <a:solidFill>
                  <a:schemeClr val="tx2"/>
                </a:solidFill>
              </a:rPr>
              <a:t>אקלים גלובליים הנגרמים בשל פליטת גזי חממה על ידי פעילות </a:t>
            </a:r>
            <a:r>
              <a:rPr lang="he-IL" sz="2600" dirty="0" smtClean="0">
                <a:solidFill>
                  <a:schemeClr val="tx2"/>
                </a:solidFill>
              </a:rPr>
              <a:t>אנושית.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במהלך שני העשורים האחרונים היו ניסיונות רבים להגיע להבנות ברמה הבינלאומית לצמצום פליטת גזי חממה. 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מדינות מסוימות אף התחייבו על ההפחתה במסגרת המשפט </a:t>
            </a:r>
            <a:r>
              <a:rPr lang="he-IL" sz="2600" dirty="0" smtClean="0">
                <a:solidFill>
                  <a:schemeClr val="tx2"/>
                </a:solidFill>
              </a:rPr>
              <a:t>הבינלאומי.</a:t>
            </a:r>
            <a:endParaRPr lang="he-IL" sz="2600" dirty="0" smtClean="0">
              <a:solidFill>
                <a:schemeClr val="tx2"/>
              </a:solidFill>
            </a:endParaRP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השינויים </a:t>
            </a:r>
            <a:r>
              <a:rPr lang="he-IL" sz="2600" dirty="0" smtClean="0">
                <a:solidFill>
                  <a:schemeClr val="tx2"/>
                </a:solidFill>
              </a:rPr>
              <a:t>האקלימים שאנו עדים להם הינם בלתי הפיכים ומביאים לאסונות של </a:t>
            </a:r>
            <a:r>
              <a:rPr lang="he-IL" sz="2600" dirty="0" smtClean="0">
                <a:solidFill>
                  <a:schemeClr val="tx2"/>
                </a:solidFill>
              </a:rPr>
              <a:t>שיטפונות</a:t>
            </a:r>
            <a:r>
              <a:rPr lang="he-IL" sz="2600" dirty="0" smtClean="0">
                <a:solidFill>
                  <a:schemeClr val="tx2"/>
                </a:solidFill>
              </a:rPr>
              <a:t>, סופות עוצמתיות, בצורות ממושכות, ובעיקר עליית פני הים.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יותר מ </a:t>
            </a:r>
            <a:r>
              <a:rPr lang="he-IL" sz="2600" dirty="0" smtClean="0">
                <a:solidFill>
                  <a:schemeClr val="tx2"/>
                </a:solidFill>
              </a:rPr>
              <a:t>600,000 בני </a:t>
            </a:r>
            <a:r>
              <a:rPr lang="he-IL" sz="2600" dirty="0" smtClean="0">
                <a:solidFill>
                  <a:schemeClr val="tx2"/>
                </a:solidFill>
              </a:rPr>
              <a:t>אדם נהרגו ברחבי העולם כתוצאה מאסונות הקשורים למזג אוויר בשני העשורים האחרונים.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לא כל המדינות תורמות באותה מידה לשינויי </a:t>
            </a:r>
            <a:r>
              <a:rPr lang="he-IL" sz="2600" dirty="0" smtClean="0">
                <a:solidFill>
                  <a:schemeClr val="tx2"/>
                </a:solidFill>
              </a:rPr>
              <a:t>אקלים, </a:t>
            </a:r>
            <a:r>
              <a:rPr lang="he-IL" sz="2600" dirty="0" smtClean="0">
                <a:solidFill>
                  <a:schemeClr val="tx2"/>
                </a:solidFill>
              </a:rPr>
              <a:t>ולא כל המדינות סובלות ויסבלו באותה מידה משינויי אקלים</a:t>
            </a:r>
            <a:r>
              <a:rPr lang="he-IL" sz="2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524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pSp>
        <p:nvGrpSpPr>
          <p:cNvPr id="6" name="Group 5"/>
          <p:cNvGrpSpPr/>
          <p:nvPr/>
        </p:nvGrpSpPr>
        <p:grpSpPr>
          <a:xfrm>
            <a:off x="0" y="498347"/>
            <a:ext cx="6096508" cy="5937233"/>
            <a:chOff x="231648" y="1138428"/>
            <a:chExt cx="6096508" cy="5119194"/>
          </a:xfrm>
        </p:grpSpPr>
        <p:pic>
          <p:nvPicPr>
            <p:cNvPr id="28674" name="Picture 2" descr="יפן ציינה שנה לצונאמי: זיכרון, כאב ותקוות חדשות (רויטרס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9781" y="1138428"/>
              <a:ext cx="6048375" cy="45339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231648" y="561129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e-IL" b="1" dirty="0" smtClean="0"/>
                <a:t>"העלייה באסונות הטבע נובעת מהתחממות גלובלית". טקס זיכרון לזכר הרוגים בצונאמי שאירע ביפן ב-2011 (צילום: רויטרס)</a:t>
              </a:r>
              <a:endParaRPr lang="he-IL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0" y="541977"/>
            <a:ext cx="6096000" cy="5950263"/>
            <a:chOff x="6096000" y="541977"/>
            <a:chExt cx="6096000" cy="5130429"/>
          </a:xfrm>
        </p:grpSpPr>
        <p:pic>
          <p:nvPicPr>
            <p:cNvPr id="28676" name="Picture 4" descr="צוותי חילוץ בקטמנדו, נפאל (רויטרס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6480" y="541977"/>
              <a:ext cx="6065520" cy="4505512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6096000" y="5026075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e-IL" b="1" dirty="0" smtClean="0"/>
                <a:t>"הרושם נכון, יש עלייה במספר אסונות הטבע". הריסות המבנים כתוצאה מהרעש בנפאל 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57990" y="219860"/>
            <a:ext cx="9875520" cy="135636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עקרון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מחויבות 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משותפת אך שונה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4498" y="1547734"/>
            <a:ext cx="10793517" cy="4853066"/>
          </a:xfrm>
        </p:spPr>
        <p:txBody>
          <a:bodyPr>
            <a:noAutofit/>
          </a:bodyPr>
          <a:lstStyle/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האמנה הבינלאומית המרכזית בעניין שינויי אקלים היא אמנת המסגרת בדבר שינויי אקלים של אומות המאוחדות – </a:t>
            </a:r>
            <a:r>
              <a:rPr lang="en-US" sz="2600" dirty="0" smtClean="0">
                <a:solidFill>
                  <a:schemeClr val="tx2"/>
                </a:solidFill>
              </a:rPr>
              <a:t>UNFCCC</a:t>
            </a:r>
            <a:r>
              <a:rPr lang="he-IL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האמנה נכנסה לתוקף ב-1997 וכיום חברות בה 196מדינות. 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מטרות האמנה הן לייצב את ריכוז גזי החממה באטמוספירה ולמנוע מפעילות אנושית לפגוע באופן מסוכן באטמוספירה. 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אחד </a:t>
            </a:r>
            <a:r>
              <a:rPr lang="he-IL" sz="2600" dirty="0" smtClean="0">
                <a:solidFill>
                  <a:schemeClr val="tx2"/>
                </a:solidFill>
              </a:rPr>
              <a:t>העקרונות הבסיסיים של האמנה הוא עקרון ה"מחוייבות משותפת אך שונה". </a:t>
            </a:r>
            <a:endParaRPr lang="he-IL" sz="2600" dirty="0" smtClean="0">
              <a:solidFill>
                <a:schemeClr val="tx2"/>
              </a:solidFill>
            </a:endParaRP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במסגרת עיקרון זה מדינות מפותחות מצופות להוביל את המאמץ להפחתת פליטות גזי חממה. 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במבוא לאמנה מודגש שציפייה זו נובעת מכך שהפליטות הנוכחיות וההיסטוריות של מדינות מפותחות גבוהות </a:t>
            </a:r>
            <a:r>
              <a:rPr lang="he-IL" sz="2600" dirty="0" smtClean="0">
                <a:solidFill>
                  <a:schemeClr val="tx2"/>
                </a:solidFill>
              </a:rPr>
              <a:t>פי 2 לנפש בעוד </a:t>
            </a:r>
            <a:r>
              <a:rPr lang="he-IL" sz="2600" dirty="0" smtClean="0">
                <a:solidFill>
                  <a:schemeClr val="tx2"/>
                </a:solidFill>
              </a:rPr>
              <a:t>הפליטות </a:t>
            </a:r>
            <a:r>
              <a:rPr lang="he-IL" sz="2600" dirty="0" smtClean="0">
                <a:solidFill>
                  <a:schemeClr val="tx2"/>
                </a:solidFill>
              </a:rPr>
              <a:t>במדינות </a:t>
            </a:r>
            <a:r>
              <a:rPr lang="he-IL" sz="2600" dirty="0" smtClean="0">
                <a:solidFill>
                  <a:schemeClr val="tx2"/>
                </a:solidFill>
              </a:rPr>
              <a:t>מתפתחות נותרו נמוכות באופן יחסי</a:t>
            </a:r>
            <a:r>
              <a:rPr lang="he-IL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he-IL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1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1648" y="0"/>
            <a:ext cx="9875520" cy="1046121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מנהיגי העולם בוועידה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55" y="635850"/>
            <a:ext cx="4308213" cy="227224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8754" y="3043957"/>
            <a:ext cx="4442106" cy="217261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2536" y="3864795"/>
            <a:ext cx="3565809" cy="267091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632" y="4199070"/>
            <a:ext cx="3900249" cy="215676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8293" y="859210"/>
            <a:ext cx="3073792" cy="2012339"/>
          </a:xfrm>
          <a:prstGeom prst="rect">
            <a:avLst/>
          </a:prstGeom>
        </p:spPr>
      </p:pic>
      <p:sp>
        <p:nvSpPr>
          <p:cNvPr id="2050" name="AutoShape 2" descr="תוצאת תמונה עבור נתניהו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52" name="AutoShape 4" descr="תוצאת תמונה עבור נתניהו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4" name="Picture 6" descr="http://www.alonews.co/wp-content/uploads/2015/02/%D7%91%D7%99%D7%91%D7%99-%D7%A0%D7%AA%D7%A0%D7%99%D7%94%D7%95-%D7%9C%D7%A2%D7%9E-620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8685" y="1603948"/>
            <a:ext cx="3872458" cy="187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97439" y="294806"/>
            <a:ext cx="9875520" cy="1356360"/>
          </a:xfrm>
        </p:spPr>
        <p:txBody>
          <a:bodyPr/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האתגרים של וועידת האקלים 2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015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http://s3.reutersmedia.net/resources/r/?m=02&amp;d=20151129&amp;t=2&amp;i=1098474664&amp;w=&amp;fh=&amp;fw=&amp;ll=644&amp;pl=429&amp;sq=&amp;r=LYNXMPEBAS0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0" y="3565376"/>
            <a:ext cx="5036695" cy="3292623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67459" y="1622686"/>
            <a:ext cx="9872871" cy="4038600"/>
          </a:xfrm>
        </p:spPr>
        <p:txBody>
          <a:bodyPr/>
          <a:lstStyle/>
          <a:p>
            <a:r>
              <a:rPr lang="he-IL" sz="2600" dirty="0" smtClean="0">
                <a:solidFill>
                  <a:schemeClr val="tx2"/>
                </a:solidFill>
              </a:rPr>
              <a:t>עיסקה גלובלית לצמצום פליטת גזי החממה ושינויי האקלים.</a:t>
            </a:r>
          </a:p>
          <a:p>
            <a:r>
              <a:rPr lang="he-IL" sz="2600" dirty="0" smtClean="0">
                <a:solidFill>
                  <a:schemeClr val="tx2"/>
                </a:solidFill>
              </a:rPr>
              <a:t>החלטה </a:t>
            </a:r>
            <a:r>
              <a:rPr lang="he-IL" sz="2600" dirty="0" smtClean="0">
                <a:solidFill>
                  <a:schemeClr val="tx2"/>
                </a:solidFill>
              </a:rPr>
              <a:t>המחייבת שהטמפרטורה הממוצעת של כדור הארץ לא תעלה יותר מ- 2 מעלות עד סוף המאה.</a:t>
            </a:r>
            <a:endParaRPr lang="he-IL" sz="2600" dirty="0" smtClean="0">
              <a:solidFill>
                <a:schemeClr val="tx2"/>
              </a:solidFill>
            </a:endParaRPr>
          </a:p>
          <a:p>
            <a:r>
              <a:rPr lang="he-IL" sz="2600" dirty="0" smtClean="0">
                <a:solidFill>
                  <a:schemeClr val="tx2"/>
                </a:solidFill>
              </a:rPr>
              <a:t>התחייבות של המדינות לצמצם משמעותית פליטות של גזי החממה (בעיקר פחמן דו חמצני) מתעשיות, כלי רכב וחקלאות</a:t>
            </a:r>
            <a:r>
              <a:rPr lang="he-IL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סיוע כלכלי של המדינות המפותחות למדינות </a:t>
            </a:r>
            <a:r>
              <a:rPr lang="he-IL" sz="2600" dirty="0" smtClean="0">
                <a:solidFill>
                  <a:schemeClr val="tx2"/>
                </a:solidFill>
              </a:rPr>
              <a:t>עניות להתמודד עם </a:t>
            </a:r>
            <a:r>
              <a:rPr lang="en-US" sz="2600" dirty="0" smtClean="0">
                <a:solidFill>
                  <a:schemeClr val="tx2"/>
                </a:solidFill>
              </a:rPr>
              <a:t/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he-IL" sz="2600" dirty="0" smtClean="0">
                <a:solidFill>
                  <a:schemeClr val="tx2"/>
                </a:solidFill>
              </a:rPr>
              <a:t>האתגרים </a:t>
            </a:r>
            <a:r>
              <a:rPr lang="he-IL" sz="2600" dirty="0" smtClean="0">
                <a:solidFill>
                  <a:schemeClr val="tx2"/>
                </a:solidFill>
              </a:rPr>
              <a:t>של שינוי האקלים שפוגעים בהן יותר מכל. </a:t>
            </a:r>
          </a:p>
          <a:p>
            <a:endParaRPr lang="he-IL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0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02371" y="234846"/>
            <a:ext cx="9875520" cy="135636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מדיניות צמצום פליטות בעולם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37479" y="1232941"/>
            <a:ext cx="9872871" cy="4038600"/>
          </a:xfrm>
        </p:spPr>
        <p:txBody>
          <a:bodyPr>
            <a:normAutofit/>
          </a:bodyPr>
          <a:lstStyle/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מרבית מדינות העולם מצהירות על כוונתן לצמצם את פליטת גזי החממה.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ארה"ב וסין בעלות רמות הפליטה הגבוהות ביותר, הגיעו להסכם משותף על צמצום  פליטות פחמן מתחנות כח.</a:t>
            </a:r>
            <a:endParaRPr lang="he-IL" sz="2600" dirty="0" smtClean="0">
              <a:solidFill>
                <a:schemeClr val="tx2"/>
              </a:solidFill>
            </a:endParaRP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.האיחוד </a:t>
            </a:r>
            <a:r>
              <a:rPr lang="he-IL" sz="2600" dirty="0" smtClean="0">
                <a:solidFill>
                  <a:schemeClr val="tx2"/>
                </a:solidFill>
              </a:rPr>
              <a:t>האירופי – המדינות החברות בו מתכוונות להביא לצמצום כולל של לפחות 40% עד </a:t>
            </a:r>
            <a:r>
              <a:rPr lang="he-IL" sz="2600" dirty="0" smtClean="0">
                <a:solidFill>
                  <a:schemeClr val="tx2"/>
                </a:solidFill>
              </a:rPr>
              <a:t>2030 תוך קידום אנרגיות מתחדשות.</a:t>
            </a:r>
            <a:endParaRPr lang="he-IL" sz="2600" dirty="0">
              <a:solidFill>
                <a:schemeClr val="tx2"/>
              </a:solidFill>
            </a:endParaRPr>
          </a:p>
        </p:txBody>
      </p:sp>
      <p:pic>
        <p:nvPicPr>
          <p:cNvPr id="7170" name="Picture 2" descr="http://www.channelnewsasia.com/image/2303830/1448798723000/large16x9/768/432/protesters-demonst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52" y="3762349"/>
            <a:ext cx="5411450" cy="30439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656288" y="443637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600" b="1" dirty="0" smtClean="0"/>
              <a:t>נשיא </a:t>
            </a:r>
            <a:r>
              <a:rPr lang="he-IL" sz="2600" b="1" dirty="0" smtClean="0"/>
              <a:t>צרפת: </a:t>
            </a:r>
            <a:r>
              <a:rPr lang="he-IL" sz="2600" b="1" dirty="0" smtClean="0"/>
              <a:t>"המדינות המובילות צריכות לקחת אחריות היסטורית"</a:t>
            </a:r>
            <a:r>
              <a:rPr lang="he-IL" sz="2600" dirty="0" smtClean="0"/>
              <a:t> 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8418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22488" y="369758"/>
            <a:ext cx="9875520" cy="135636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מדיניות צמצום פליטות בישראל</a:t>
            </a:r>
            <a:endParaRPr lang="he-I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7187" y="1667656"/>
            <a:ext cx="7433222" cy="5190344"/>
          </a:xfrm>
        </p:spPr>
        <p:txBody>
          <a:bodyPr>
            <a:normAutofit/>
          </a:bodyPr>
          <a:lstStyle/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ישראל היא מדינה מתועשת, עם פוטנציאל גדול לקידום טכנולוגיה ולניצול אנרגיות מתחדשות. כיום רמות הפליטות שלה </a:t>
            </a:r>
            <a:r>
              <a:rPr lang="he-IL" sz="2600" b="1" dirty="0" smtClean="0">
                <a:solidFill>
                  <a:schemeClr val="tx2"/>
                </a:solidFill>
              </a:rPr>
              <a:t>גבוהות </a:t>
            </a:r>
            <a:r>
              <a:rPr lang="he-IL" sz="2600" dirty="0" smtClean="0">
                <a:solidFill>
                  <a:schemeClr val="tx2"/>
                </a:solidFill>
              </a:rPr>
              <a:t>יחסית.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ישראל קיבלה </a:t>
            </a:r>
            <a:r>
              <a:rPr lang="he-IL" sz="2600" dirty="0" smtClean="0">
                <a:solidFill>
                  <a:schemeClr val="tx2"/>
                </a:solidFill>
              </a:rPr>
              <a:t>על עצמה התחייבויות להפחית את פליטות גזי החממה ותיקח אחריות דומה לזו של מדינות מפותחות אחרות.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נכון להיום ישראל לא עמדה ביעדים שהציבה לצמצום פליטת גזי החממה.</a:t>
            </a:r>
          </a:p>
          <a:p>
            <a:pPr marL="0" indent="0"/>
            <a:r>
              <a:rPr lang="he-IL" sz="2600" dirty="0" smtClean="0">
                <a:solidFill>
                  <a:schemeClr val="tx2"/>
                </a:solidFill>
              </a:rPr>
              <a:t>ישראל מתחייבת לצמצום החשמל, ייצור חשמל מאנרגיות מתחדשות וצמצום הנסיעה בכלי רכב פרטיים.</a:t>
            </a:r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6146" name="Picture 2" descr="https://fbcdn-sphotos-e-a.akamaihd.net/hphotos-ak-xta1/v/t1.0-9/12295405_10153293260287283_2317570647012314003_n.jpg?oh=cf54d79074923b9fcd49c3c56d0c36c7&amp;oe=56F1D78B&amp;__gda__=1457560006_50c12a55acbba7dde858507f3933fd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9331"/>
            <a:ext cx="4377128" cy="41897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85880"/>
            <a:ext cx="3567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פעילי סביבה בכיכר רבין </a:t>
            </a:r>
            <a:r>
              <a:rPr lang="he-IL" dirty="0" smtClean="0"/>
              <a:t>2015 כדי </a:t>
            </a:r>
            <a:r>
              <a:rPr lang="he-IL" dirty="0" smtClean="0"/>
              <a:t>להעביר את המסר לנבחרי הציבור שהעולם הולך לכיוון של אנרגיה ירוקה והגיע הזמן שגם מדינת ישראל </a:t>
            </a:r>
            <a:r>
              <a:rPr lang="he-IL" dirty="0" smtClean="0"/>
              <a:t>תצטרף.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53038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</a:rPr>
              <a:t>האם זה יספיק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600" dirty="0" smtClean="0">
                <a:solidFill>
                  <a:schemeClr val="tx2"/>
                </a:solidFill>
              </a:rPr>
              <a:t>זה יותר טוב מכלום.</a:t>
            </a:r>
          </a:p>
          <a:p>
            <a:r>
              <a:rPr lang="he-IL" sz="2600" dirty="0" smtClean="0">
                <a:solidFill>
                  <a:schemeClr val="tx2"/>
                </a:solidFill>
              </a:rPr>
              <a:t>על פי המדענים אם אכן ההתחייבויות ייושמו במסגרת ההסכם החדש, הטמפרטורות ברחבי העולם יעלו עד שנת 2100 בכ- 3 מעלות מעל הרמה של העידן הטרום תעשייתי. ללא ההסכם מובטח שהטמפרטורות ירשמו עלייה של 5 מעלות</a:t>
            </a:r>
            <a:r>
              <a:rPr lang="he-IL" sz="2600" dirty="0" smtClean="0">
                <a:solidFill>
                  <a:schemeClr val="tx2"/>
                </a:solidFill>
              </a:rPr>
              <a:t>.</a:t>
            </a:r>
          </a:p>
          <a:p>
            <a:r>
              <a:rPr lang="he-IL" sz="2600" dirty="0" smtClean="0">
                <a:solidFill>
                  <a:schemeClr val="tx2"/>
                </a:solidFill>
              </a:rPr>
              <a:t>אם לא ינקטו צעדים מחמירים, בקרוב כל המדינות יפגעו במידה זו או אחרת משינויי אקלים. </a:t>
            </a:r>
          </a:p>
          <a:p>
            <a:endParaRPr lang="he-IL" sz="2400" dirty="0" smtClean="0">
              <a:solidFill>
                <a:schemeClr val="tx2"/>
              </a:solidFill>
            </a:endParaRP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בסיס">
  <a:themeElements>
    <a:clrScheme name="בסיס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Override1.xml><?xml version="1.0" encoding="utf-8"?>
<a:themeOverride xmlns:a="http://schemas.openxmlformats.org/drawingml/2006/main">
  <a:clrScheme name="בסיס">
    <a:dk1>
      <a:srgbClr val="000000"/>
    </a:dk1>
    <a:lt1>
      <a:srgbClr val="FFFFFF"/>
    </a:lt1>
    <a:dk2>
      <a:srgbClr val="565349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7D447"/>
    </a:accent5>
    <a:accent6>
      <a:srgbClr val="818183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584</Words>
  <Application>Microsoft Office PowerPoint</Application>
  <PresentationFormat>Custom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בסיס</vt:lpstr>
      <vt:lpstr>ועידת האקלים העולמית</vt:lpstr>
      <vt:lpstr>רקע לועידת האקלים</vt:lpstr>
      <vt:lpstr>Slide 3</vt:lpstr>
      <vt:lpstr>עקרון מחויבות משותפת אך שונה</vt:lpstr>
      <vt:lpstr>מנהיגי העולם בוועידה</vt:lpstr>
      <vt:lpstr>האתגרים של וועידת האקלים 2015</vt:lpstr>
      <vt:lpstr>מדיניות צמצום פליטות בעולם</vt:lpstr>
      <vt:lpstr>מדיניות צמצום פליטות בישראל</vt:lpstr>
      <vt:lpstr>האם זה יספיק ?</vt:lpstr>
      <vt:lpstr>הפגנות בעולם לגיבוש החלטות בוועידת האקלים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Nirit</dc:creator>
  <cp:lastModifiedBy>Ezy</cp:lastModifiedBy>
  <cp:revision>26</cp:revision>
  <dcterms:created xsi:type="dcterms:W3CDTF">2015-11-29T21:49:29Z</dcterms:created>
  <dcterms:modified xsi:type="dcterms:W3CDTF">2015-11-30T12:31:36Z</dcterms:modified>
</cp:coreProperties>
</file>