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1587" y="0"/>
            <a:ext cx="2971800" cy="457200"/>
          </a:xfrm>
          <a:prstGeom prst="rect">
            <a:avLst/>
          </a:prstGeom>
          <a:noFill/>
          <a:ln>
            <a:noFill/>
          </a:ln>
        </p:spPr>
        <p:txBody>
          <a:bodyPr anchorCtr="0" anchor="t" bIns="45700" lIns="91425" spcFirstLastPara="1" rIns="91425" wrap="square" tIns="45700">
            <a:noAutofit/>
          </a:bodyPr>
          <a:lstStyle>
            <a:lvl1pPr lvl="0" marR="0" rtl="1" algn="l">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3886200" y="8685212"/>
            <a:ext cx="2971800" cy="457200"/>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97" name="Google Shape;19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4: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7" name="Google Shape;20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5: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3" name="Google Shape;21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6: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0" name="Google Shape;22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7: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0" name="Google Shape;23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8: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0" name="Google Shape;24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9: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0" name="Google Shape;25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0: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0" name="Google Shape;26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1: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0" name="Google Shape;27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2: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9" name="Google Shape;279;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3: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92" name="Google Shape;29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4: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02" name="Google Shape;30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5: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13" name="Google Shape;313;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6: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24" name="Google Shape;32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7: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30" name="Google Shape;33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8: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37" name="Google Shape;33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9: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46" name="Google Shape;346;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0: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57" name="Google Shape;35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1: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65" name="Google Shape;365;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2: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74" name="Google Shape;374;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3: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84" name="Google Shape;384;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4: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94" name="Google Shape;39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35: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05" name="Google Shape;405;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36: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14" name="Google Shape;414;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37: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22" name="Google Shape;422;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8: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שקופית כותרת"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ctr">
              <a:spcBef>
                <a:spcPts val="640"/>
              </a:spcBef>
              <a:spcAft>
                <a:spcPts val="0"/>
              </a:spcAft>
              <a:buClr>
                <a:srgbClr val="888888"/>
              </a:buClr>
              <a:buSzPts val="3200"/>
              <a:buNone/>
              <a:defRPr>
                <a:solidFill>
                  <a:srgbClr val="888888"/>
                </a:solidFill>
              </a:defRPr>
            </a:lvl1pPr>
            <a:lvl2pPr lvl="1" rtl="1" algn="ctr">
              <a:spcBef>
                <a:spcPts val="560"/>
              </a:spcBef>
              <a:spcAft>
                <a:spcPts val="0"/>
              </a:spcAft>
              <a:buClr>
                <a:srgbClr val="888888"/>
              </a:buClr>
              <a:buSzPts val="28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00"/>
              </a:spcBef>
              <a:spcAft>
                <a:spcPts val="0"/>
              </a:spcAft>
              <a:buClr>
                <a:srgbClr val="888888"/>
              </a:buClr>
              <a:buSzPts val="2000"/>
              <a:buNone/>
              <a:defRPr>
                <a:solidFill>
                  <a:srgbClr val="888888"/>
                </a:solidFill>
              </a:defRPr>
            </a:lvl4pPr>
            <a:lvl5pPr lvl="4" rtl="1" algn="ctr">
              <a:spcBef>
                <a:spcPts val="400"/>
              </a:spcBef>
              <a:spcAft>
                <a:spcPts val="0"/>
              </a:spcAft>
              <a:buClr>
                <a:srgbClr val="888888"/>
              </a:buClr>
              <a:buSzPts val="20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0" name="Google Shape;20;p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מקטע עליונה" type="secHead">
  <p:cSld name="SECTION_HEADER">
    <p:spTree>
      <p:nvGrpSpPr>
        <p:cNvPr id="72" name="Shape 72"/>
        <p:cNvGrpSpPr/>
        <p:nvPr/>
      </p:nvGrpSpPr>
      <p:grpSpPr>
        <a:xfrm>
          <a:off x="0" y="0"/>
          <a:ext cx="0" cy="0"/>
          <a:chOff x="0" y="0"/>
          <a:chExt cx="0" cy="0"/>
        </a:xfrm>
      </p:grpSpPr>
      <p:sp>
        <p:nvSpPr>
          <p:cNvPr id="73" name="Google Shape;73;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b="1" sz="4000" cap="none"/>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74" name="Google Shape;74;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Clr>
                <a:srgbClr val="888888"/>
              </a:buClr>
              <a:buSzPts val="2000"/>
              <a:buNone/>
              <a:defRPr sz="2000">
                <a:solidFill>
                  <a:srgbClr val="888888"/>
                </a:solidFill>
              </a:defRPr>
            </a:lvl1pPr>
            <a:lvl2pPr indent="-228600" lvl="1" marL="914400" rtl="1" algn="r">
              <a:spcBef>
                <a:spcPts val="360"/>
              </a:spcBef>
              <a:spcAft>
                <a:spcPts val="0"/>
              </a:spcAft>
              <a:buClr>
                <a:srgbClr val="888888"/>
              </a:buClr>
              <a:buSzPts val="1800"/>
              <a:buNone/>
              <a:defRPr sz="1800">
                <a:solidFill>
                  <a:srgbClr val="888888"/>
                </a:solidFill>
              </a:defRPr>
            </a:lvl2pPr>
            <a:lvl3pPr indent="-228600" lvl="2" marL="1371600" rtl="1" algn="r">
              <a:spcBef>
                <a:spcPts val="320"/>
              </a:spcBef>
              <a:spcAft>
                <a:spcPts val="0"/>
              </a:spcAft>
              <a:buClr>
                <a:srgbClr val="888888"/>
              </a:buClr>
              <a:buSzPts val="1600"/>
              <a:buNone/>
              <a:defRPr sz="1600">
                <a:solidFill>
                  <a:srgbClr val="888888"/>
                </a:solidFill>
              </a:defRPr>
            </a:lvl3pPr>
            <a:lvl4pPr indent="-228600" lvl="3" marL="1828800" rtl="1" algn="r">
              <a:spcBef>
                <a:spcPts val="280"/>
              </a:spcBef>
              <a:spcAft>
                <a:spcPts val="0"/>
              </a:spcAft>
              <a:buClr>
                <a:srgbClr val="888888"/>
              </a:buClr>
              <a:buSzPts val="1400"/>
              <a:buNone/>
              <a:defRPr sz="1400">
                <a:solidFill>
                  <a:srgbClr val="888888"/>
                </a:solidFill>
              </a:defRPr>
            </a:lvl4pPr>
            <a:lvl5pPr indent="-228600" lvl="4" marL="2286000" rtl="1" algn="r">
              <a:spcBef>
                <a:spcPts val="280"/>
              </a:spcBef>
              <a:spcAft>
                <a:spcPts val="0"/>
              </a:spcAft>
              <a:buClr>
                <a:srgbClr val="888888"/>
              </a:buClr>
              <a:buSzPts val="1400"/>
              <a:buNone/>
              <a:defRPr sz="1400">
                <a:solidFill>
                  <a:srgbClr val="888888"/>
                </a:solidFill>
              </a:defRPr>
            </a:lvl5pPr>
            <a:lvl6pPr indent="-228600" lvl="5" marL="2743200" rtl="1" algn="r">
              <a:spcBef>
                <a:spcPts val="280"/>
              </a:spcBef>
              <a:spcAft>
                <a:spcPts val="0"/>
              </a:spcAft>
              <a:buClr>
                <a:srgbClr val="888888"/>
              </a:buClr>
              <a:buSzPts val="1400"/>
              <a:buNone/>
              <a:defRPr sz="1400">
                <a:solidFill>
                  <a:srgbClr val="888888"/>
                </a:solidFill>
              </a:defRPr>
            </a:lvl6pPr>
            <a:lvl7pPr indent="-228600" lvl="6" marL="3200400" rtl="1" algn="r">
              <a:spcBef>
                <a:spcPts val="280"/>
              </a:spcBef>
              <a:spcAft>
                <a:spcPts val="0"/>
              </a:spcAft>
              <a:buClr>
                <a:srgbClr val="888888"/>
              </a:buClr>
              <a:buSzPts val="1400"/>
              <a:buNone/>
              <a:defRPr sz="1400">
                <a:solidFill>
                  <a:srgbClr val="888888"/>
                </a:solidFill>
              </a:defRPr>
            </a:lvl7pPr>
            <a:lvl8pPr indent="-228600" lvl="7" marL="3657600" rtl="1" algn="r">
              <a:spcBef>
                <a:spcPts val="280"/>
              </a:spcBef>
              <a:spcAft>
                <a:spcPts val="0"/>
              </a:spcAft>
              <a:buClr>
                <a:srgbClr val="888888"/>
              </a:buClr>
              <a:buSzPts val="1400"/>
              <a:buNone/>
              <a:defRPr sz="1400">
                <a:solidFill>
                  <a:srgbClr val="888888"/>
                </a:solidFill>
              </a:defRPr>
            </a:lvl8pPr>
            <a:lvl9pPr indent="-228600" lvl="8" marL="4114800" rtl="1" algn="r">
              <a:spcBef>
                <a:spcPts val="280"/>
              </a:spcBef>
              <a:spcAft>
                <a:spcPts val="0"/>
              </a:spcAft>
              <a:buClr>
                <a:srgbClr val="888888"/>
              </a:buClr>
              <a:buSzPts val="1400"/>
              <a:buNone/>
              <a:defRPr sz="1400">
                <a:solidFill>
                  <a:srgbClr val="888888"/>
                </a:solidFill>
              </a:defRPr>
            </a:lvl9pPr>
          </a:lstStyle>
          <a:p/>
        </p:txBody>
      </p:sp>
      <p:sp>
        <p:nvSpPr>
          <p:cNvPr id="75" name="Google Shape;75;p1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7" name="Google Shape;77;p1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ותוכן" type="obj">
  <p:cSld name="OBJECT">
    <p:spTree>
      <p:nvGrpSpPr>
        <p:cNvPr id="78" name="Shape 78"/>
        <p:cNvGrpSpPr/>
        <p:nvPr/>
      </p:nvGrpSpPr>
      <p:grpSpPr>
        <a:xfrm>
          <a:off x="0" y="0"/>
          <a:ext cx="0" cy="0"/>
          <a:chOff x="0" y="0"/>
          <a:chExt cx="0" cy="0"/>
        </a:xfrm>
      </p:grpSpPr>
      <p:sp>
        <p:nvSpPr>
          <p:cNvPr id="79" name="Google Shape;79;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80" name="Google Shape;80;p1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3" name="Google Shape;83;p1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אנכית וטקסט" type="vertTitleAndTx">
  <p:cSld name="VERTICAL_TITLE_AND_VERTICAL_TEXT">
    <p:spTree>
      <p:nvGrpSpPr>
        <p:cNvPr id="21" name="Shape 21"/>
        <p:cNvGrpSpPr/>
        <p:nvPr/>
      </p:nvGrpSpPr>
      <p:grpSpPr>
        <a:xfrm>
          <a:off x="0" y="0"/>
          <a:ext cx="0" cy="0"/>
          <a:chOff x="0" y="0"/>
          <a:chExt cx="0" cy="0"/>
        </a:xfrm>
      </p:grpSpPr>
      <p:sp>
        <p:nvSpPr>
          <p:cNvPr id="22" name="Google Shape;22;p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3" name="Google Shape;23;p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6" name="Google Shape;26;p3"/>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וטקסט אנכי" type="vertTx">
  <p:cSld name="VERTICAL_TEX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9" name="Google Shape;29;p4"/>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30" name="Google Shape;30;p4"/>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2" name="Google Shape;32;p4"/>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תמונה עם כיתוב" type="picTx">
  <p:cSld name="PICTURE_WITH_CAPTION_TEXT">
    <p:spTree>
      <p:nvGrpSpPr>
        <p:cNvPr id="33" name="Shape 33"/>
        <p:cNvGrpSpPr/>
        <p:nvPr/>
      </p:nvGrpSpPr>
      <p:grpSpPr>
        <a:xfrm>
          <a:off x="0" y="0"/>
          <a:ext cx="0" cy="0"/>
          <a:chOff x="0" y="0"/>
          <a:chExt cx="0" cy="0"/>
        </a:xfrm>
      </p:grpSpPr>
      <p:sp>
        <p:nvSpPr>
          <p:cNvPr id="34" name="Google Shape;34;p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5" name="Google Shape;35;p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 name="Google Shape;36;p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37" name="Google Shape;37;p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9" name="Google Shape;39;p5"/>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תוכן עם כיתוב" type="objTx">
  <p:cSld name="OBJECT_WITH_CAPTION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42" name="Google Shape;42;p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Clr>
                <a:schemeClr val="dk1"/>
              </a:buClr>
              <a:buSzPts val="3200"/>
              <a:buChar char="•"/>
              <a:defRPr sz="3200"/>
            </a:lvl1pPr>
            <a:lvl2pPr indent="-406400" lvl="1" marL="914400" rtl="1" algn="r">
              <a:spcBef>
                <a:spcPts val="560"/>
              </a:spcBef>
              <a:spcAft>
                <a:spcPts val="0"/>
              </a:spcAft>
              <a:buClr>
                <a:schemeClr val="dk1"/>
              </a:buClr>
              <a:buSzPts val="2800"/>
              <a:buChar char="–"/>
              <a:defRPr sz="2800"/>
            </a:lvl2pPr>
            <a:lvl3pPr indent="-381000" lvl="2" marL="1371600" rtl="1" algn="r">
              <a:spcBef>
                <a:spcPts val="480"/>
              </a:spcBef>
              <a:spcAft>
                <a:spcPts val="0"/>
              </a:spcAft>
              <a:buClr>
                <a:schemeClr val="dk1"/>
              </a:buClr>
              <a:buSzPts val="2400"/>
              <a:buChar char="•"/>
              <a:defRPr sz="2400"/>
            </a:lvl3pPr>
            <a:lvl4pPr indent="-355600" lvl="3" marL="1828800" rtl="1" algn="r">
              <a:spcBef>
                <a:spcPts val="400"/>
              </a:spcBef>
              <a:spcAft>
                <a:spcPts val="0"/>
              </a:spcAft>
              <a:buClr>
                <a:schemeClr val="dk1"/>
              </a:buClr>
              <a:buSzPts val="2000"/>
              <a:buChar char="–"/>
              <a:defRPr sz="2000"/>
            </a:lvl4pPr>
            <a:lvl5pPr indent="-355600" lvl="4" marL="2286000" rtl="1" algn="r">
              <a:spcBef>
                <a:spcPts val="400"/>
              </a:spcBef>
              <a:spcAft>
                <a:spcPts val="0"/>
              </a:spcAft>
              <a:buClr>
                <a:schemeClr val="dk1"/>
              </a:buClr>
              <a:buSzPts val="2000"/>
              <a:buChar char="»"/>
              <a:defRPr sz="2000"/>
            </a:lvl5pPr>
            <a:lvl6pPr indent="-355600" lvl="5" marL="2743200" rtl="1" algn="r">
              <a:spcBef>
                <a:spcPts val="400"/>
              </a:spcBef>
              <a:spcAft>
                <a:spcPts val="0"/>
              </a:spcAft>
              <a:buClr>
                <a:schemeClr val="dk1"/>
              </a:buClr>
              <a:buSzPts val="2000"/>
              <a:buChar char="•"/>
              <a:defRPr sz="2000"/>
            </a:lvl6pPr>
            <a:lvl7pPr indent="-355600" lvl="6" marL="3200400" rtl="1" algn="r">
              <a:spcBef>
                <a:spcPts val="400"/>
              </a:spcBef>
              <a:spcAft>
                <a:spcPts val="0"/>
              </a:spcAft>
              <a:buClr>
                <a:schemeClr val="dk1"/>
              </a:buClr>
              <a:buSzPts val="2000"/>
              <a:buChar char="•"/>
              <a:defRPr sz="2000"/>
            </a:lvl7pPr>
            <a:lvl8pPr indent="-355600" lvl="7" marL="3657600" rtl="1" algn="r">
              <a:spcBef>
                <a:spcPts val="400"/>
              </a:spcBef>
              <a:spcAft>
                <a:spcPts val="0"/>
              </a:spcAft>
              <a:buClr>
                <a:schemeClr val="dk1"/>
              </a:buClr>
              <a:buSzPts val="2000"/>
              <a:buChar char="•"/>
              <a:defRPr sz="2000"/>
            </a:lvl8pPr>
            <a:lvl9pPr indent="-355600" lvl="8" marL="4114800" rtl="1" algn="r">
              <a:spcBef>
                <a:spcPts val="400"/>
              </a:spcBef>
              <a:spcAft>
                <a:spcPts val="0"/>
              </a:spcAft>
              <a:buClr>
                <a:schemeClr val="dk1"/>
              </a:buClr>
              <a:buSzPts val="2000"/>
              <a:buChar char="•"/>
              <a:defRPr sz="2000"/>
            </a:lvl9pPr>
          </a:lstStyle>
          <a:p/>
        </p:txBody>
      </p:sp>
      <p:sp>
        <p:nvSpPr>
          <p:cNvPr id="43" name="Google Shape;43;p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44" name="Google Shape;44;p6"/>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5" name="Google Shape;45;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6" name="Google Shape;46;p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ריק" type="blank">
  <p:cSld name="BLANK">
    <p:spTree>
      <p:nvGrpSpPr>
        <p:cNvPr id="47" name="Shape 47"/>
        <p:cNvGrpSpPr/>
        <p:nvPr/>
      </p:nvGrpSpPr>
      <p:grpSpPr>
        <a:xfrm>
          <a:off x="0" y="0"/>
          <a:ext cx="0" cy="0"/>
          <a:chOff x="0" y="0"/>
          <a:chExt cx="0" cy="0"/>
        </a:xfrm>
      </p:grpSpPr>
      <p:sp>
        <p:nvSpPr>
          <p:cNvPr id="48" name="Google Shape;48;p7"/>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9" name="Google Shape;4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0" name="Google Shape;50;p7"/>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בלבד"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53" name="Google Shape;53;p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4" name="Google Shape;5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5" name="Google Shape;55;p8"/>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השוואה" type="twoTxTwoObj">
  <p:cSld name="TWO_OBJECTS_WITH_TEXT">
    <p:spTree>
      <p:nvGrpSpPr>
        <p:cNvPr id="56" name="Shape 56"/>
        <p:cNvGrpSpPr/>
        <p:nvPr/>
      </p:nvGrpSpPr>
      <p:grpSpPr>
        <a:xfrm>
          <a:off x="0" y="0"/>
          <a:ext cx="0" cy="0"/>
          <a:chOff x="0" y="0"/>
          <a:chExt cx="0" cy="0"/>
        </a:xfrm>
      </p:grpSpPr>
      <p:sp>
        <p:nvSpPr>
          <p:cNvPr id="57" name="Google Shape;57;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58" name="Google Shape;58;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59" name="Google Shape;59;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60" name="Google Shape;60;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61" name="Google Shape;61;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62" name="Google Shape;62;p9"/>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4" name="Google Shape;64;p9"/>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שני תכנים" type="twoObj">
  <p:cSld name="TWO_OBJECTS">
    <p:spTree>
      <p:nvGrpSpPr>
        <p:cNvPr id="65" name="Shape 65"/>
        <p:cNvGrpSpPr/>
        <p:nvPr/>
      </p:nvGrpSpPr>
      <p:grpSpPr>
        <a:xfrm>
          <a:off x="0" y="0"/>
          <a:ext cx="0" cy="0"/>
          <a:chOff x="0" y="0"/>
          <a:chExt cx="0" cy="0"/>
        </a:xfrm>
      </p:grpSpPr>
      <p:sp>
        <p:nvSpPr>
          <p:cNvPr id="66" name="Google Shape;66;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7" name="Google Shape;67;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68" name="Google Shape;68;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69" name="Google Shape;69;p10"/>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1" name="Google Shape;71;p10"/>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jpg"/><Relationship Id="rId4" Type="http://schemas.openxmlformats.org/officeDocument/2006/relationships/image" Target="../media/image21.jpg"/><Relationship Id="rId5"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txBox="1"/>
          <p:nvPr/>
        </p:nvSpPr>
        <p:spPr>
          <a:xfrm>
            <a:off x="2857500" y="500062"/>
            <a:ext cx="6000750" cy="25542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המים </a:t>
            </a:r>
            <a:br>
              <a:rPr b="0" i="0" lang="en-US" sz="8000" u="none" cap="none" strike="noStrike">
                <a:solidFill>
                  <a:schemeClr val="lt1"/>
                </a:solidFill>
                <a:latin typeface="Calibri"/>
                <a:ea typeface="Calibri"/>
                <a:cs typeface="Calibri"/>
                <a:sym typeface="Calibri"/>
              </a:rPr>
            </a:br>
            <a:r>
              <a:rPr b="0" i="0" lang="en-US" sz="8000" u="none" cap="none" strike="noStrike">
                <a:solidFill>
                  <a:schemeClr val="lt1"/>
                </a:solidFill>
                <a:latin typeface="Calibri"/>
                <a:ea typeface="Calibri"/>
                <a:cs typeface="Calibri"/>
                <a:sym typeface="Calibri"/>
              </a:rPr>
              <a:t>בישראל</a:t>
            </a:r>
            <a:endParaRPr/>
          </a:p>
        </p:txBody>
      </p:sp>
      <p:pic>
        <p:nvPicPr>
          <p:cNvPr descr="http://www.meitav-pt.co.il/UserFiles/Image/meitavkids/2_2_2009/miskaim.jpg" id="90" name="Google Shape;90;p13"/>
          <p:cNvPicPr preferRelativeResize="0"/>
          <p:nvPr/>
        </p:nvPicPr>
        <p:blipFill rotWithShape="1">
          <a:blip r:embed="rId3">
            <a:alphaModFix/>
          </a:blip>
          <a:srcRect b="0" l="0" r="0" t="0"/>
          <a:stretch/>
        </p:blipFill>
        <p:spPr>
          <a:xfrm>
            <a:off x="506412" y="298450"/>
            <a:ext cx="3883025" cy="655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2"/>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165" name="Google Shape;165;p22"/>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מאגר מים </a:t>
            </a:r>
            <a:r>
              <a:rPr b="1" i="0" lang="en-US" sz="3600" u="sng" cap="none" strike="noStrike">
                <a:solidFill>
                  <a:srgbClr val="FFFF00"/>
                </a:solidFill>
                <a:latin typeface="Calibri"/>
                <a:ea typeface="Calibri"/>
                <a:cs typeface="Calibri"/>
                <a:sym typeface="Calibri"/>
              </a:rPr>
              <a:t>רב שנתי</a:t>
            </a:r>
            <a:endParaRPr/>
          </a:p>
        </p:txBody>
      </p:sp>
      <p:sp>
        <p:nvSpPr>
          <p:cNvPr id="166" name="Google Shape;166;p22"/>
          <p:cNvSpPr txBox="1"/>
          <p:nvPr/>
        </p:nvSpPr>
        <p:spPr>
          <a:xfrm>
            <a:off x="3429000" y="2286000"/>
            <a:ext cx="5357812" cy="286226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מאגר מים שאפשר לשאוב ממנו מים גם בשנים שחונות. במצב של גירעון, החדרה מכוונת מכסה את כמות המים שנשאבו.</a:t>
            </a:r>
            <a:endParaRPr/>
          </a:p>
        </p:txBody>
      </p:sp>
      <p:sp>
        <p:nvSpPr>
          <p:cNvPr id="167" name="Google Shape;167;p22"/>
          <p:cNvSpPr txBox="1"/>
          <p:nvPr/>
        </p:nvSpPr>
        <p:spPr>
          <a:xfrm>
            <a:off x="0" y="5214937"/>
            <a:ext cx="8643937" cy="9540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הכנרת למשל משמשת גם כמאגר מים רב שנתי.</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מאגרי מים יכולים להימצא גם מתחת לפני הקרקע.</a:t>
            </a:r>
            <a:endParaRPr/>
          </a:p>
        </p:txBody>
      </p:sp>
      <p:pic>
        <p:nvPicPr>
          <p:cNvPr descr="http://www.galim.org.il/lands/northern/gifs/kineret.jpg" id="168" name="Google Shape;168;p22"/>
          <p:cNvPicPr preferRelativeResize="0"/>
          <p:nvPr/>
        </p:nvPicPr>
        <p:blipFill rotWithShape="1">
          <a:blip r:embed="rId3">
            <a:alphaModFix/>
          </a:blip>
          <a:srcRect b="0" l="0" r="0" t="0"/>
          <a:stretch/>
        </p:blipFill>
        <p:spPr>
          <a:xfrm>
            <a:off x="506412" y="1017587"/>
            <a:ext cx="2846387" cy="58404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3"/>
          <p:cNvSpPr txBox="1"/>
          <p:nvPr/>
        </p:nvSpPr>
        <p:spPr>
          <a:xfrm>
            <a:off x="142875" y="142875"/>
            <a:ext cx="2071687" cy="36988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1/20 המים בישראל</a:t>
            </a:r>
            <a:endParaRPr/>
          </a:p>
        </p:txBody>
      </p:sp>
      <p:sp>
        <p:nvSpPr>
          <p:cNvPr id="174" name="Google Shape;174;p23"/>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175" name="Google Shape;175;p23"/>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הפן הבייני</a:t>
            </a:r>
            <a:endParaRPr/>
          </a:p>
        </p:txBody>
      </p:sp>
      <p:sp>
        <p:nvSpPr>
          <p:cNvPr id="176" name="Google Shape;176;p23"/>
          <p:cNvSpPr txBox="1"/>
          <p:nvPr/>
        </p:nvSpPr>
        <p:spPr>
          <a:xfrm>
            <a:off x="3429000" y="2286000"/>
            <a:ext cx="5357812" cy="286226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אזור קו המגע באקוויפר </a:t>
            </a:r>
            <a:endParaRPr/>
          </a:p>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החוף בין מי התהום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המתוקים שמקורם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ביבשה למי המלוחים שמקורם בים.</a:t>
            </a:r>
            <a:endParaRPr/>
          </a:p>
        </p:txBody>
      </p:sp>
      <p:sp>
        <p:nvSpPr>
          <p:cNvPr id="177" name="Google Shape;177;p23"/>
          <p:cNvSpPr txBox="1"/>
          <p:nvPr/>
        </p:nvSpPr>
        <p:spPr>
          <a:xfrm>
            <a:off x="0" y="5214937"/>
            <a:ext cx="8643937" cy="9540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הפן הבייני יכול לזוז בהתאם לכמות שאיבת המים </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המתוקים או בהתאם לכמות המשקעים.</a:t>
            </a:r>
            <a:endParaRPr/>
          </a:p>
        </p:txBody>
      </p:sp>
      <p:pic>
        <p:nvPicPr>
          <p:cNvPr descr="http://bottledh20.files.wordpress.com/2008/03/groundwater_1.jpg" id="178" name="Google Shape;178;p23"/>
          <p:cNvPicPr preferRelativeResize="0"/>
          <p:nvPr/>
        </p:nvPicPr>
        <p:blipFill rotWithShape="1">
          <a:blip r:embed="rId3">
            <a:alphaModFix/>
          </a:blip>
          <a:srcRect b="0" l="0" r="0" t="0"/>
          <a:stretch/>
        </p:blipFill>
        <p:spPr>
          <a:xfrm>
            <a:off x="292100" y="1517650"/>
            <a:ext cx="4060825" cy="5340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4"/>
          <p:cNvSpPr txBox="1"/>
          <p:nvPr/>
        </p:nvSpPr>
        <p:spPr>
          <a:xfrm>
            <a:off x="142875" y="142875"/>
            <a:ext cx="2071687" cy="36988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1/20 המים בישראל</a:t>
            </a:r>
            <a:endParaRPr/>
          </a:p>
        </p:txBody>
      </p:sp>
      <p:sp>
        <p:nvSpPr>
          <p:cNvPr id="184" name="Google Shape;184;p24"/>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185" name="Google Shape;185;p24"/>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קו פרשת המים</a:t>
            </a:r>
            <a:endParaRPr/>
          </a:p>
        </p:txBody>
      </p:sp>
      <p:sp>
        <p:nvSpPr>
          <p:cNvPr id="186" name="Google Shape;186;p24"/>
          <p:cNvSpPr txBox="1"/>
          <p:nvPr/>
        </p:nvSpPr>
        <p:spPr>
          <a:xfrm>
            <a:off x="500062" y="2286000"/>
            <a:ext cx="8286750" cy="397033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קו דמיוני המסומן במפה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בלבד, ועובר לאורך שיאי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הרים ו</a:t>
            </a:r>
            <a:r>
              <a:rPr b="1" i="0" lang="en-US" sz="3600" u="none" cap="none" strike="noStrike">
                <a:solidFill>
                  <a:schemeClr val="lt1"/>
                </a:solidFill>
                <a:latin typeface="Calibri"/>
                <a:ea typeface="Calibri"/>
                <a:cs typeface="Calibri"/>
                <a:sym typeface="Calibri"/>
              </a:rPr>
              <a:t>רכסים</a:t>
            </a:r>
            <a:r>
              <a:rPr b="0" i="0" lang="en-US" sz="3600" u="none" cap="none" strike="noStrike">
                <a:solidFill>
                  <a:schemeClr val="lt1"/>
                </a:solidFill>
                <a:latin typeface="Calibri"/>
                <a:ea typeface="Calibri"/>
                <a:cs typeface="Calibri"/>
                <a:sym typeface="Calibri"/>
              </a:rPr>
              <a:t>.</a:t>
            </a:r>
            <a:br>
              <a:rPr b="0" i="0" lang="en-US" sz="3600" u="none" cap="none" strike="noStrike">
                <a:solidFill>
                  <a:schemeClr val="lt1"/>
                </a:solidFill>
                <a:latin typeface="Calibri"/>
                <a:ea typeface="Calibri"/>
                <a:cs typeface="Calibri"/>
                <a:sym typeface="Calibri"/>
              </a:rPr>
            </a:br>
            <a:endParaRPr/>
          </a:p>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קו פרשת המים מסמן את מקום ההפרדה בין </a:t>
            </a:r>
            <a:r>
              <a:rPr b="1" i="0" lang="en-US" sz="3600" u="none" cap="none" strike="noStrike">
                <a:solidFill>
                  <a:schemeClr val="lt1"/>
                </a:solidFill>
                <a:latin typeface="Calibri"/>
                <a:ea typeface="Calibri"/>
                <a:cs typeface="Calibri"/>
                <a:sym typeface="Calibri"/>
              </a:rPr>
              <a:t>נהרות</a:t>
            </a:r>
            <a:r>
              <a:rPr b="0" i="0" lang="en-US" sz="3600" u="none" cap="none" strike="noStrike">
                <a:solidFill>
                  <a:schemeClr val="lt1"/>
                </a:solidFill>
                <a:latin typeface="Calibri"/>
                <a:ea typeface="Calibri"/>
                <a:cs typeface="Calibri"/>
                <a:sym typeface="Calibri"/>
              </a:rPr>
              <a:t> ו</a:t>
            </a:r>
            <a:r>
              <a:rPr b="1" i="0" lang="en-US" sz="3600" u="none" cap="none" strike="noStrike">
                <a:solidFill>
                  <a:schemeClr val="lt1"/>
                </a:solidFill>
                <a:latin typeface="Calibri"/>
                <a:ea typeface="Calibri"/>
                <a:cs typeface="Calibri"/>
                <a:sym typeface="Calibri"/>
              </a:rPr>
              <a:t>נחלים</a:t>
            </a:r>
            <a:r>
              <a:rPr b="0" i="0" lang="en-US" sz="3600" u="none" cap="none" strike="noStrike">
                <a:solidFill>
                  <a:schemeClr val="lt1"/>
                </a:solidFill>
                <a:latin typeface="Calibri"/>
                <a:ea typeface="Calibri"/>
                <a:cs typeface="Calibri"/>
                <a:sym typeface="Calibri"/>
              </a:rPr>
              <a:t> הזורמים לכיוון אחד,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לבין אלה הזורמים לכיוון האחר</a:t>
            </a:r>
            <a:endParaRPr/>
          </a:p>
        </p:txBody>
      </p:sp>
      <p:pic>
        <p:nvPicPr>
          <p:cNvPr descr="http://www.lenntech.com/images/evap1.gif" id="187" name="Google Shape;187;p24"/>
          <p:cNvPicPr preferRelativeResize="0"/>
          <p:nvPr/>
        </p:nvPicPr>
        <p:blipFill rotWithShape="1">
          <a:blip r:embed="rId3">
            <a:alphaModFix/>
          </a:blip>
          <a:srcRect b="0" l="0" r="0" t="0"/>
          <a:stretch/>
        </p:blipFill>
        <p:spPr>
          <a:xfrm>
            <a:off x="360362" y="1657350"/>
            <a:ext cx="3767137" cy="50911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descr="קובץ:Israel Drainage divide.jpg" id="192" name="Google Shape;192;p25"/>
          <p:cNvPicPr preferRelativeResize="0"/>
          <p:nvPr/>
        </p:nvPicPr>
        <p:blipFill rotWithShape="1">
          <a:blip r:embed="rId3">
            <a:alphaModFix/>
          </a:blip>
          <a:srcRect b="0" l="0" r="0" t="0"/>
          <a:stretch/>
        </p:blipFill>
        <p:spPr>
          <a:xfrm>
            <a:off x="714375" y="214312"/>
            <a:ext cx="2657475" cy="6381750"/>
          </a:xfrm>
          <a:prstGeom prst="rect">
            <a:avLst/>
          </a:prstGeom>
          <a:noFill/>
          <a:ln>
            <a:noFill/>
          </a:ln>
        </p:spPr>
      </p:pic>
      <p:sp>
        <p:nvSpPr>
          <p:cNvPr id="193" name="Google Shape;193;p25"/>
          <p:cNvSpPr txBox="1"/>
          <p:nvPr/>
        </p:nvSpPr>
        <p:spPr>
          <a:xfrm>
            <a:off x="3786187" y="428625"/>
            <a:ext cx="5000625" cy="452437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"קו פרשת המים הארצי" </a:t>
            </a:r>
            <a:r>
              <a:rPr b="0" i="0" lang="en-US" sz="3600" u="none" cap="none" strike="noStrike">
                <a:solidFill>
                  <a:schemeClr val="lt1"/>
                </a:solidFill>
                <a:latin typeface="Calibri"/>
                <a:ea typeface="Calibri"/>
                <a:cs typeface="Calibri"/>
                <a:sym typeface="Calibri"/>
              </a:rPr>
              <a:t>הוא קו פרשת המים המחלק את ישראל לאורכה, ומפריד בין מי גשמים המתנקזים לירדן, לים המלח ולערבה במזרח, ובין אלו המתנקזים לים התיכון במערב.</a:t>
            </a:r>
            <a:endParaRPr/>
          </a:p>
        </p:txBody>
      </p:sp>
      <p:sp>
        <p:nvSpPr>
          <p:cNvPr id="194" name="Google Shape;194;p25"/>
          <p:cNvSpPr txBox="1"/>
          <p:nvPr/>
        </p:nvSpPr>
        <p:spPr>
          <a:xfrm>
            <a:off x="0" y="5214937"/>
            <a:ext cx="8643937" cy="9540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נזכור שיש גם קו פרשת מים</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נוספים בכל מיני נקודות במפה.</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6"/>
          <p:cNvSpPr txBox="1"/>
          <p:nvPr/>
        </p:nvSpPr>
        <p:spPr>
          <a:xfrm>
            <a:off x="142875" y="142875"/>
            <a:ext cx="2071687" cy="36988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1/20 המים בישראל</a:t>
            </a:r>
            <a:endParaRPr/>
          </a:p>
        </p:txBody>
      </p:sp>
      <p:sp>
        <p:nvSpPr>
          <p:cNvPr id="201" name="Google Shape;201;p26"/>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202" name="Google Shape;202;p26"/>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אגן ניקוז / אגן היקוות </a:t>
            </a:r>
            <a:endParaRPr/>
          </a:p>
        </p:txBody>
      </p:sp>
      <p:sp>
        <p:nvSpPr>
          <p:cNvPr id="203" name="Google Shape;203;p26"/>
          <p:cNvSpPr txBox="1"/>
          <p:nvPr/>
        </p:nvSpPr>
        <p:spPr>
          <a:xfrm>
            <a:off x="642937" y="2286000"/>
            <a:ext cx="8143875" cy="17541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השטח שממנו נאספים ומתנקזים מים עיליים מהנקודות הגבוהות אל אפיקי הנחלים והמתנקזים לנחל מרכזי. </a:t>
            </a:r>
            <a:endParaRPr/>
          </a:p>
        </p:txBody>
      </p:sp>
      <p:sp>
        <p:nvSpPr>
          <p:cNvPr id="204" name="Google Shape;204;p26"/>
          <p:cNvSpPr txBox="1"/>
          <p:nvPr/>
        </p:nvSpPr>
        <p:spPr>
          <a:xfrm>
            <a:off x="0" y="5214937"/>
            <a:ext cx="8643937" cy="9540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הפן הבייני יכול לזוז בהתאם לכמות שאיבת המים </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המתוקים או בהתאם לכמות המשקעים.</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descr="http://upload.wikimedia.org/wikipedia/he/e/e1/Drainage_basin_Hebrew.PNG" id="210" name="Google Shape;210;p27"/>
          <p:cNvPicPr preferRelativeResize="0"/>
          <p:nvPr/>
        </p:nvPicPr>
        <p:blipFill rotWithShape="1">
          <a:blip r:embed="rId3">
            <a:alphaModFix/>
          </a:blip>
          <a:srcRect b="0" l="0" r="0" t="0"/>
          <a:stretch/>
        </p:blipFill>
        <p:spPr>
          <a:xfrm>
            <a:off x="1974850" y="231775"/>
            <a:ext cx="4827587" cy="6626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descr="http://www.emwis-il.org/HE/Water_context_HE/images/contex04_2.jpg" id="216" name="Google Shape;216;p28"/>
          <p:cNvPicPr preferRelativeResize="0"/>
          <p:nvPr/>
        </p:nvPicPr>
        <p:blipFill rotWithShape="1">
          <a:blip r:embed="rId3">
            <a:alphaModFix/>
          </a:blip>
          <a:srcRect b="0" l="0" r="0" t="0"/>
          <a:stretch/>
        </p:blipFill>
        <p:spPr>
          <a:xfrm>
            <a:off x="1292225" y="231775"/>
            <a:ext cx="6346825" cy="6626225"/>
          </a:xfrm>
          <a:prstGeom prst="rect">
            <a:avLst/>
          </a:prstGeom>
          <a:noFill/>
          <a:ln>
            <a:noFill/>
          </a:ln>
        </p:spPr>
      </p:pic>
      <p:sp>
        <p:nvSpPr>
          <p:cNvPr id="217" name="Google Shape;217;p28"/>
          <p:cNvSpPr txBox="1"/>
          <p:nvPr/>
        </p:nvSpPr>
        <p:spPr>
          <a:xfrm>
            <a:off x="142875" y="5929312"/>
            <a:ext cx="8643937" cy="52387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1" lang="en-US" sz="2800" u="none" cap="none" strike="noStrike">
                <a:solidFill>
                  <a:schemeClr val="lt1"/>
                </a:solidFill>
                <a:latin typeface="Calibri"/>
                <a:ea typeface="Calibri"/>
                <a:cs typeface="Calibri"/>
                <a:sym typeface="Calibri"/>
              </a:rPr>
              <a:t>תרשים:  מילוי חוזר שנתי ממוצע לכל אחד מהאגנים השונים</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9"/>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224" name="Google Shape;224;p29"/>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בסיס סחיפה</a:t>
            </a:r>
            <a:endParaRPr/>
          </a:p>
        </p:txBody>
      </p:sp>
      <p:sp>
        <p:nvSpPr>
          <p:cNvPr id="225" name="Google Shape;225;p29"/>
          <p:cNvSpPr txBox="1"/>
          <p:nvPr/>
        </p:nvSpPr>
        <p:spPr>
          <a:xfrm>
            <a:off x="642937" y="2286000"/>
            <a:ext cx="8143875" cy="120015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הנקודה הנמוכה אליה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זורמים מים באגן הניקוז.</a:t>
            </a:r>
            <a:endParaRPr/>
          </a:p>
        </p:txBody>
      </p:sp>
      <p:sp>
        <p:nvSpPr>
          <p:cNvPr id="226" name="Google Shape;226;p29"/>
          <p:cNvSpPr txBox="1"/>
          <p:nvPr/>
        </p:nvSpPr>
        <p:spPr>
          <a:xfrm>
            <a:off x="642937" y="3643312"/>
            <a:ext cx="8143875" cy="230822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בישראל יש שני בסיסי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סחיפה עיקריים:</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א. בסיס סחיפה מערבי: הים התיכון.</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ב. בסיס סחיפה מזרחי: ים המלח.</a:t>
            </a:r>
            <a:endParaRPr/>
          </a:p>
        </p:txBody>
      </p:sp>
      <p:pic>
        <p:nvPicPr>
          <p:cNvPr descr="http://www.holyland-jerusalem.com/carta/israelh.jpg" id="227" name="Google Shape;227;p29"/>
          <p:cNvPicPr preferRelativeResize="0"/>
          <p:nvPr/>
        </p:nvPicPr>
        <p:blipFill rotWithShape="1">
          <a:blip r:embed="rId3">
            <a:alphaModFix/>
          </a:blip>
          <a:srcRect b="0" l="0" r="0" t="0"/>
          <a:stretch/>
        </p:blipFill>
        <p:spPr>
          <a:xfrm>
            <a:off x="73025" y="585787"/>
            <a:ext cx="2420937" cy="62722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0"/>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234" name="Google Shape;234;p30"/>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פוטנציאל המים</a:t>
            </a:r>
            <a:endParaRPr/>
          </a:p>
        </p:txBody>
      </p:sp>
      <p:sp>
        <p:nvSpPr>
          <p:cNvPr id="235" name="Google Shape;235;p30"/>
          <p:cNvSpPr txBox="1"/>
          <p:nvPr/>
        </p:nvSpPr>
        <p:spPr>
          <a:xfrm>
            <a:off x="3429000" y="2286000"/>
            <a:ext cx="5357812" cy="230822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כמות המים שאפשר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להפיק ממקור מסויים,</a:t>
            </a:r>
            <a:endParaRPr/>
          </a:p>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בממוצע רב שנתי מבלי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לגרום לנזק.</a:t>
            </a:r>
            <a:endParaRPr/>
          </a:p>
        </p:txBody>
      </p:sp>
      <p:sp>
        <p:nvSpPr>
          <p:cNvPr id="236" name="Google Shape;236;p30"/>
          <p:cNvSpPr txBox="1"/>
          <p:nvPr/>
        </p:nvSpPr>
        <p:spPr>
          <a:xfrm>
            <a:off x="0" y="5214937"/>
            <a:ext cx="8643937" cy="9540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צריכה גבוהה מכושר ההתחדשות עלולה לפגוע בכמות </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המים ובאיכותם. התערבות אנושית יכולה להשלים גירעון.</a:t>
            </a:r>
            <a:endParaRPr/>
          </a:p>
        </p:txBody>
      </p:sp>
      <p:pic>
        <p:nvPicPr>
          <p:cNvPr descr="http://lib.cet.ac.il/storage/Pics/5800_5899/0000005873/19pie.jpg" id="237" name="Google Shape;237;p30"/>
          <p:cNvPicPr preferRelativeResize="0"/>
          <p:nvPr/>
        </p:nvPicPr>
        <p:blipFill rotWithShape="1">
          <a:blip r:embed="rId3">
            <a:alphaModFix/>
          </a:blip>
          <a:srcRect b="0" l="0" r="0" t="0"/>
          <a:stretch/>
        </p:blipFill>
        <p:spPr>
          <a:xfrm>
            <a:off x="73025" y="1731962"/>
            <a:ext cx="4565650" cy="51260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1"/>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244" name="Google Shape;244;p31"/>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 שתייה</a:t>
            </a:r>
            <a:endParaRPr/>
          </a:p>
        </p:txBody>
      </p:sp>
      <p:sp>
        <p:nvSpPr>
          <p:cNvPr id="245" name="Google Shape;245;p31"/>
          <p:cNvSpPr txBox="1"/>
          <p:nvPr/>
        </p:nvSpPr>
        <p:spPr>
          <a:xfrm>
            <a:off x="3429000" y="2286000"/>
            <a:ext cx="5357812" cy="230822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מים שבהם ריכוז הכלורידים הוא עד 400 מ"ג (מיליגרם)</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כלורידים לליטר והם נחשבים טובים וראויים לשתייה.</a:t>
            </a:r>
            <a:endParaRPr/>
          </a:p>
        </p:txBody>
      </p:sp>
      <p:sp>
        <p:nvSpPr>
          <p:cNvPr id="246" name="Google Shape;246;p31"/>
          <p:cNvSpPr txBox="1"/>
          <p:nvPr/>
        </p:nvSpPr>
        <p:spPr>
          <a:xfrm>
            <a:off x="0" y="5214937"/>
            <a:ext cx="8643937" cy="9540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צריכה גבוהה מכושר ההתחדשות עלולה לפגוע בכמות </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המים ובאיכותם. התערבות אנושית יכולה להשלים גירעון.</a:t>
            </a:r>
            <a:endParaRPr/>
          </a:p>
        </p:txBody>
      </p:sp>
      <p:pic>
        <p:nvPicPr>
          <p:cNvPr descr="http://vastate.files.wordpress.com/2009/09/glass-of-water.jpg" id="247" name="Google Shape;247;p31"/>
          <p:cNvPicPr preferRelativeResize="0"/>
          <p:nvPr/>
        </p:nvPicPr>
        <p:blipFill rotWithShape="1">
          <a:blip r:embed="rId3">
            <a:alphaModFix/>
          </a:blip>
          <a:srcRect b="0" l="0" r="0" t="0"/>
          <a:stretch/>
        </p:blipFill>
        <p:spPr>
          <a:xfrm>
            <a:off x="573087" y="731837"/>
            <a:ext cx="2419350" cy="61261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96" name="Google Shape;96;p14"/>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מקורות מים עיליים</a:t>
            </a:r>
            <a:endParaRPr/>
          </a:p>
        </p:txBody>
      </p:sp>
      <p:sp>
        <p:nvSpPr>
          <p:cNvPr id="97" name="Google Shape;97;p14"/>
          <p:cNvSpPr txBox="1"/>
          <p:nvPr/>
        </p:nvSpPr>
        <p:spPr>
          <a:xfrm>
            <a:off x="3929062" y="2286000"/>
            <a:ext cx="4857750" cy="17541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המים הזורמים על פני הקרקע בנחלים, בנהרות ונובעים במעיינות.</a:t>
            </a:r>
            <a:endParaRPr/>
          </a:p>
        </p:txBody>
      </p:sp>
      <p:sp>
        <p:nvSpPr>
          <p:cNvPr id="98" name="Google Shape;98;p14"/>
          <p:cNvSpPr txBox="1"/>
          <p:nvPr/>
        </p:nvSpPr>
        <p:spPr>
          <a:xfrm>
            <a:off x="3929062" y="4165600"/>
            <a:ext cx="4857750" cy="47783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500"/>
              <a:buFont typeface="Calibri"/>
              <a:buNone/>
            </a:pPr>
            <a:r>
              <a:rPr b="0" i="0" lang="en-US" sz="2500" u="none" cap="none" strike="noStrike">
                <a:solidFill>
                  <a:schemeClr val="lt1"/>
                </a:solidFill>
                <a:latin typeface="Calibri"/>
                <a:ea typeface="Calibri"/>
                <a:cs typeface="Calibri"/>
                <a:sym typeface="Calibri"/>
              </a:rPr>
              <a:t>למים עיליים נקרא גם בשם נגר עילי.</a:t>
            </a:r>
            <a:endParaRPr/>
          </a:p>
        </p:txBody>
      </p:sp>
      <p:pic>
        <p:nvPicPr>
          <p:cNvPr descr="C:\Documents and Settings\19_12_2008\שולחן העבודה\קבצים בעבודה\טיול שכבה יב\IMG_0262.JPG" id="99" name="Google Shape;99;p14"/>
          <p:cNvPicPr preferRelativeResize="0"/>
          <p:nvPr/>
        </p:nvPicPr>
        <p:blipFill rotWithShape="1">
          <a:blip r:embed="rId3">
            <a:alphaModFix/>
          </a:blip>
          <a:srcRect b="0" l="0" r="0" t="0"/>
          <a:stretch/>
        </p:blipFill>
        <p:spPr>
          <a:xfrm>
            <a:off x="360362" y="1706562"/>
            <a:ext cx="3638550" cy="5151437"/>
          </a:xfrm>
          <a:prstGeom prst="rect">
            <a:avLst/>
          </a:prstGeom>
          <a:noFill/>
          <a:ln>
            <a:noFill/>
          </a:ln>
        </p:spPr>
      </p:pic>
      <p:pic>
        <p:nvPicPr>
          <p:cNvPr descr="C:\Documents and Settings\19_12_2008\שולחן העבודה\קבצים בעבודה\טיול שכבה יב\IMG_0253.JPG" id="100" name="Google Shape;100;p14"/>
          <p:cNvPicPr preferRelativeResize="0"/>
          <p:nvPr/>
        </p:nvPicPr>
        <p:blipFill rotWithShape="1">
          <a:blip r:embed="rId4">
            <a:alphaModFix/>
          </a:blip>
          <a:srcRect b="0" l="0" r="0" t="0"/>
          <a:stretch/>
        </p:blipFill>
        <p:spPr>
          <a:xfrm rot="-1200000">
            <a:off x="557212" y="941387"/>
            <a:ext cx="1749425" cy="2332037"/>
          </a:xfrm>
          <a:prstGeom prst="rect">
            <a:avLst/>
          </a:prstGeom>
          <a:noFill/>
          <a:ln cap="sq" cmpd="sng" w="38100">
            <a:solidFill>
              <a:srgbClr val="000000"/>
            </a:solidFill>
            <a:prstDash val="solid"/>
            <a:miter lim="800000"/>
            <a:headEnd len="sm" w="sm" type="none"/>
            <a:tailEnd len="sm" w="sm" type="none"/>
          </a:ln>
          <a:effectLst>
            <a:outerShdw blurRad="63500" dir="2700000" dist="38100">
              <a:srgbClr val="000000">
                <a:alpha val="4274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2"/>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254" name="Google Shape;254;p32"/>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מים שפירים</a:t>
            </a:r>
            <a:endParaRPr/>
          </a:p>
        </p:txBody>
      </p:sp>
      <p:sp>
        <p:nvSpPr>
          <p:cNvPr id="255" name="Google Shape;255;p32"/>
          <p:cNvSpPr txBox="1"/>
          <p:nvPr/>
        </p:nvSpPr>
        <p:spPr>
          <a:xfrm>
            <a:off x="3429000" y="2286000"/>
            <a:ext cx="5357812" cy="230822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מים שבהם ריכוז הכלורידים הוא עד 500 מ"ג (מיליגרם)</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כלורידים לליטר והם נחשבים טובים וראויים לשתייה.</a:t>
            </a:r>
            <a:endParaRPr/>
          </a:p>
        </p:txBody>
      </p:sp>
      <p:sp>
        <p:nvSpPr>
          <p:cNvPr id="256" name="Google Shape;256;p32"/>
          <p:cNvSpPr txBox="1"/>
          <p:nvPr/>
        </p:nvSpPr>
        <p:spPr>
          <a:xfrm>
            <a:off x="0" y="5214937"/>
            <a:ext cx="8643937" cy="52387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מים אלו נקראים גם מים מתוקים.</a:t>
            </a:r>
            <a:endParaRPr/>
          </a:p>
        </p:txBody>
      </p:sp>
      <p:pic>
        <p:nvPicPr>
          <p:cNvPr descr="http://www.mtholyoke.edu/~ravi20s/classweb/esproject/images/drinkingwater.jpg" id="257" name="Google Shape;257;p32"/>
          <p:cNvPicPr preferRelativeResize="0"/>
          <p:nvPr/>
        </p:nvPicPr>
        <p:blipFill rotWithShape="1">
          <a:blip r:embed="rId3">
            <a:alphaModFix/>
          </a:blip>
          <a:srcRect b="0" l="0" r="0" t="0"/>
          <a:stretch/>
        </p:blipFill>
        <p:spPr>
          <a:xfrm>
            <a:off x="219075" y="944562"/>
            <a:ext cx="3267075" cy="59134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3"/>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264" name="Google Shape;264;p33"/>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 שופכין</a:t>
            </a:r>
            <a:endParaRPr/>
          </a:p>
        </p:txBody>
      </p:sp>
      <p:sp>
        <p:nvSpPr>
          <p:cNvPr id="265" name="Google Shape;265;p33"/>
          <p:cNvSpPr txBox="1"/>
          <p:nvPr/>
        </p:nvSpPr>
        <p:spPr>
          <a:xfrm>
            <a:off x="3429000" y="2286000"/>
            <a:ext cx="5357812" cy="17541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מים שנעשה בהם שימוש לגרם לזיהומם עקב שימוש ביתי או תעשייתי. </a:t>
            </a:r>
            <a:endParaRPr/>
          </a:p>
        </p:txBody>
      </p:sp>
      <p:sp>
        <p:nvSpPr>
          <p:cNvPr id="266" name="Google Shape;266;p33"/>
          <p:cNvSpPr txBox="1"/>
          <p:nvPr/>
        </p:nvSpPr>
        <p:spPr>
          <a:xfrm>
            <a:off x="0" y="5214937"/>
            <a:ext cx="8643937" cy="1384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מים אלו יוזרמו במערכת הביוב</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וייעשה מאמץ שלא לערבבם עם מקורות מים אחרים</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על מנת שלא לזהם מקורות מים טובים.</a:t>
            </a:r>
            <a:endParaRPr/>
          </a:p>
        </p:txBody>
      </p:sp>
      <p:pic>
        <p:nvPicPr>
          <p:cNvPr descr="http://www.dovblog.org/media/nrg010606/678.jpg" id="267" name="Google Shape;267;p33"/>
          <p:cNvPicPr preferRelativeResize="0"/>
          <p:nvPr/>
        </p:nvPicPr>
        <p:blipFill rotWithShape="1">
          <a:blip r:embed="rId3">
            <a:alphaModFix/>
          </a:blip>
          <a:srcRect b="0" l="0" r="0" t="0"/>
          <a:stretch/>
        </p:blipFill>
        <p:spPr>
          <a:xfrm>
            <a:off x="360362" y="585787"/>
            <a:ext cx="3352800" cy="62722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4"/>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274" name="Google Shape;274;p34"/>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 שופכין</a:t>
            </a:r>
            <a:endParaRPr/>
          </a:p>
        </p:txBody>
      </p:sp>
      <p:pic>
        <p:nvPicPr>
          <p:cNvPr descr="http://www.ynet.co.il/PicServer2/02012008/1373579/D625-096_wa.jpg" id="275" name="Google Shape;275;p34"/>
          <p:cNvPicPr preferRelativeResize="0"/>
          <p:nvPr/>
        </p:nvPicPr>
        <p:blipFill rotWithShape="1">
          <a:blip r:embed="rId3">
            <a:alphaModFix/>
          </a:blip>
          <a:srcRect b="0" l="0" r="0" t="0"/>
          <a:stretch/>
        </p:blipFill>
        <p:spPr>
          <a:xfrm>
            <a:off x="292100" y="1731962"/>
            <a:ext cx="5919787" cy="5126037"/>
          </a:xfrm>
          <a:prstGeom prst="rect">
            <a:avLst/>
          </a:prstGeom>
          <a:noFill/>
          <a:ln>
            <a:noFill/>
          </a:ln>
        </p:spPr>
      </p:pic>
      <p:pic>
        <p:nvPicPr>
          <p:cNvPr descr="http://www.ynet.co.il/PicServer2/02012008/1373599/YE0343751_wa.jpg" id="276" name="Google Shape;276;p34"/>
          <p:cNvPicPr preferRelativeResize="0"/>
          <p:nvPr/>
        </p:nvPicPr>
        <p:blipFill rotWithShape="1">
          <a:blip r:embed="rId4">
            <a:alphaModFix/>
          </a:blip>
          <a:srcRect b="0" l="0" r="0" t="0"/>
          <a:stretch/>
        </p:blipFill>
        <p:spPr>
          <a:xfrm>
            <a:off x="5505450" y="4230687"/>
            <a:ext cx="3236912" cy="26273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5"/>
          <p:cNvSpPr txBox="1"/>
          <p:nvPr/>
        </p:nvSpPr>
        <p:spPr>
          <a:xfrm>
            <a:off x="142875" y="142875"/>
            <a:ext cx="2071687" cy="36988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1/20 המים בישראל</a:t>
            </a:r>
            <a:endParaRPr/>
          </a:p>
        </p:txBody>
      </p:sp>
      <p:sp>
        <p:nvSpPr>
          <p:cNvPr id="283" name="Google Shape;283;p35"/>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284" name="Google Shape;284;p35"/>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 קולחין</a:t>
            </a:r>
            <a:endParaRPr/>
          </a:p>
        </p:txBody>
      </p:sp>
      <p:sp>
        <p:nvSpPr>
          <p:cNvPr id="285" name="Google Shape;285;p35"/>
          <p:cNvSpPr txBox="1"/>
          <p:nvPr/>
        </p:nvSpPr>
        <p:spPr>
          <a:xfrm>
            <a:off x="3429000" y="2286000"/>
            <a:ext cx="5357812" cy="230822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מי שופכין שעברו תהליך של טיפול וטיהור ועתה הם מתאימים להשקיית גידולים חקלאיים ולתעשייה.</a:t>
            </a:r>
            <a:endParaRPr/>
          </a:p>
        </p:txBody>
      </p:sp>
      <p:sp>
        <p:nvSpPr>
          <p:cNvPr id="286" name="Google Shape;286;p35"/>
          <p:cNvSpPr txBox="1"/>
          <p:nvPr/>
        </p:nvSpPr>
        <p:spPr>
          <a:xfrm>
            <a:off x="0" y="5214937"/>
            <a:ext cx="8643937" cy="9540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מי קולחין אינם טובים לכל סוגי הגידולים.</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ניתן לבצע טיהור שיניוני וכך לטהרם לשימוש לכל מטרה.</a:t>
            </a:r>
            <a:endParaRPr/>
          </a:p>
        </p:txBody>
      </p:sp>
      <p:pic>
        <p:nvPicPr>
          <p:cNvPr descr="00015 מיתקן טיפול במים" id="287" name="Google Shape;287;p35"/>
          <p:cNvPicPr preferRelativeResize="0"/>
          <p:nvPr/>
        </p:nvPicPr>
        <p:blipFill rotWithShape="1">
          <a:blip r:embed="rId3">
            <a:alphaModFix/>
          </a:blip>
          <a:srcRect b="0" l="0" r="0" t="0"/>
          <a:stretch/>
        </p:blipFill>
        <p:spPr>
          <a:xfrm>
            <a:off x="500062" y="857250"/>
            <a:ext cx="2381250" cy="1790700"/>
          </a:xfrm>
          <a:prstGeom prst="rect">
            <a:avLst/>
          </a:prstGeom>
          <a:noFill/>
          <a:ln>
            <a:noFill/>
          </a:ln>
        </p:spPr>
      </p:pic>
      <p:pic>
        <p:nvPicPr>
          <p:cNvPr descr="017- עין יהב מתקן מי קולחין" id="288" name="Google Shape;288;p35"/>
          <p:cNvPicPr preferRelativeResize="0"/>
          <p:nvPr/>
        </p:nvPicPr>
        <p:blipFill rotWithShape="1">
          <a:blip r:embed="rId4">
            <a:alphaModFix/>
          </a:blip>
          <a:srcRect b="0" l="0" r="0" t="0"/>
          <a:stretch/>
        </p:blipFill>
        <p:spPr>
          <a:xfrm>
            <a:off x="1071562" y="3000375"/>
            <a:ext cx="2381250" cy="1790700"/>
          </a:xfrm>
          <a:prstGeom prst="rect">
            <a:avLst/>
          </a:prstGeom>
          <a:noFill/>
          <a:ln>
            <a:noFill/>
          </a:ln>
        </p:spPr>
      </p:pic>
      <p:pic>
        <p:nvPicPr>
          <p:cNvPr descr="http://www.gray-water.co.il/uploads/all/gw-logo.bmp" id="289" name="Google Shape;289;p35"/>
          <p:cNvPicPr preferRelativeResize="0"/>
          <p:nvPr/>
        </p:nvPicPr>
        <p:blipFill rotWithShape="1">
          <a:blip r:embed="rId5">
            <a:alphaModFix/>
          </a:blip>
          <a:srcRect b="0" l="0" r="0" t="0"/>
          <a:stretch/>
        </p:blipFill>
        <p:spPr>
          <a:xfrm>
            <a:off x="7759700" y="420687"/>
            <a:ext cx="1238250" cy="2352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6"/>
          <p:cNvSpPr txBox="1"/>
          <p:nvPr/>
        </p:nvSpPr>
        <p:spPr>
          <a:xfrm>
            <a:off x="142875" y="142875"/>
            <a:ext cx="2071687" cy="36988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1/20 המים בישראל</a:t>
            </a:r>
            <a:endParaRPr/>
          </a:p>
        </p:txBody>
      </p:sp>
      <p:sp>
        <p:nvSpPr>
          <p:cNvPr id="296" name="Google Shape;296;p36"/>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297" name="Google Shape;297;p36"/>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 שוליים</a:t>
            </a:r>
            <a:endParaRPr/>
          </a:p>
        </p:txBody>
      </p:sp>
      <p:sp>
        <p:nvSpPr>
          <p:cNvPr id="298" name="Google Shape;298;p36"/>
          <p:cNvSpPr txBox="1"/>
          <p:nvPr/>
        </p:nvSpPr>
        <p:spPr>
          <a:xfrm>
            <a:off x="3429000" y="2286000"/>
            <a:ext cx="5357812" cy="3416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כל סוגי המים</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שאינם שפירים</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כגון: מי קולחין,</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       מים מליחים,</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       מי שיטפונות</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       ועוד.</a:t>
            </a:r>
            <a:endParaRPr/>
          </a:p>
        </p:txBody>
      </p:sp>
      <p:pic>
        <p:nvPicPr>
          <p:cNvPr descr="http://www.meitav-pt.co.il/UserFiles/Image/meitavkids/c/haklaoot.jpg" id="299" name="Google Shape;299;p36"/>
          <p:cNvPicPr preferRelativeResize="0"/>
          <p:nvPr/>
        </p:nvPicPr>
        <p:blipFill rotWithShape="1">
          <a:blip r:embed="rId3">
            <a:alphaModFix/>
          </a:blip>
          <a:srcRect b="0" l="0" r="0" t="0"/>
          <a:stretch/>
        </p:blipFill>
        <p:spPr>
          <a:xfrm>
            <a:off x="73025" y="1798637"/>
            <a:ext cx="5492750" cy="50593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7"/>
          <p:cNvSpPr txBox="1"/>
          <p:nvPr/>
        </p:nvSpPr>
        <p:spPr>
          <a:xfrm>
            <a:off x="142875" y="142875"/>
            <a:ext cx="2071687" cy="36988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1/20 המים בישראל</a:t>
            </a:r>
            <a:endParaRPr/>
          </a:p>
        </p:txBody>
      </p:sp>
      <p:sp>
        <p:nvSpPr>
          <p:cNvPr id="306" name="Google Shape;306;p37"/>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307" name="Google Shape;307;p37"/>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 מליחים</a:t>
            </a:r>
            <a:endParaRPr/>
          </a:p>
        </p:txBody>
      </p:sp>
      <p:sp>
        <p:nvSpPr>
          <p:cNvPr id="308" name="Google Shape;308;p37"/>
          <p:cNvSpPr txBox="1"/>
          <p:nvPr/>
        </p:nvSpPr>
        <p:spPr>
          <a:xfrm>
            <a:off x="3429000" y="2286000"/>
            <a:ext cx="5357812" cy="286226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מים שרמת המליחות בהם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גבוהה מ-600 מ"ג כלורידים לליטר ואי אפשר להשתמש בהם להשקייה או לשימוש ביתי.</a:t>
            </a:r>
            <a:endParaRPr/>
          </a:p>
        </p:txBody>
      </p:sp>
      <p:sp>
        <p:nvSpPr>
          <p:cNvPr id="309" name="Google Shape;309;p37"/>
          <p:cNvSpPr txBox="1"/>
          <p:nvPr/>
        </p:nvSpPr>
        <p:spPr>
          <a:xfrm>
            <a:off x="0" y="5214937"/>
            <a:ext cx="8643937" cy="1384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ישנם גידולים העמידים למים מליחים (עד 2000 מ"ג).</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זול יותר להתפיל מים מליחים ממי ים.</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קידוחי מים רבים בנגב ובדרום מישור החוף הם מליחים.</a:t>
            </a:r>
            <a:endParaRPr/>
          </a:p>
        </p:txBody>
      </p:sp>
      <p:pic>
        <p:nvPicPr>
          <p:cNvPr descr="http://upload.wikimedia.org/wikipedia/commons/8/89/SaltInWaterSolutionLiquid.jpg" id="310" name="Google Shape;310;p37"/>
          <p:cNvPicPr preferRelativeResize="0"/>
          <p:nvPr/>
        </p:nvPicPr>
        <p:blipFill rotWithShape="1">
          <a:blip r:embed="rId3">
            <a:alphaModFix/>
          </a:blip>
          <a:srcRect b="0" l="0" r="0" t="0"/>
          <a:stretch/>
        </p:blipFill>
        <p:spPr>
          <a:xfrm>
            <a:off x="646112" y="798512"/>
            <a:ext cx="2133600" cy="60594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38"/>
          <p:cNvSpPr txBox="1"/>
          <p:nvPr/>
        </p:nvSpPr>
        <p:spPr>
          <a:xfrm>
            <a:off x="142875" y="142875"/>
            <a:ext cx="2071687" cy="36988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1/20 המים בישראל</a:t>
            </a:r>
            <a:endParaRPr/>
          </a:p>
        </p:txBody>
      </p:sp>
      <p:sp>
        <p:nvSpPr>
          <p:cNvPr id="317" name="Google Shape;317;p38"/>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318" name="Google Shape;318;p38"/>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מים מותפלים</a:t>
            </a:r>
            <a:endParaRPr/>
          </a:p>
        </p:txBody>
      </p:sp>
      <p:sp>
        <p:nvSpPr>
          <p:cNvPr id="319" name="Google Shape;319;p38"/>
          <p:cNvSpPr txBox="1"/>
          <p:nvPr/>
        </p:nvSpPr>
        <p:spPr>
          <a:xfrm>
            <a:off x="3429000" y="2286000"/>
            <a:ext cx="5357812" cy="230822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מי ים שעברו תהליך להקטנת המליחות לרמה של מים שפירים המתאימים לכל מטרה.</a:t>
            </a:r>
            <a:endParaRPr/>
          </a:p>
        </p:txBody>
      </p:sp>
      <p:pic>
        <p:nvPicPr>
          <p:cNvPr descr="http://www.gray-water.co.il/uploads/all/gw-logo.bmp" id="320" name="Google Shape;320;p38"/>
          <p:cNvPicPr preferRelativeResize="0"/>
          <p:nvPr/>
        </p:nvPicPr>
        <p:blipFill rotWithShape="1">
          <a:blip r:embed="rId3">
            <a:alphaModFix/>
          </a:blip>
          <a:srcRect b="0" l="0" r="0" t="0"/>
          <a:stretch/>
        </p:blipFill>
        <p:spPr>
          <a:xfrm>
            <a:off x="7759700" y="420687"/>
            <a:ext cx="1238250" cy="2352675"/>
          </a:xfrm>
          <a:prstGeom prst="rect">
            <a:avLst/>
          </a:prstGeom>
          <a:noFill/>
          <a:ln>
            <a:noFill/>
          </a:ln>
        </p:spPr>
      </p:pic>
      <p:pic>
        <p:nvPicPr>
          <p:cNvPr descr="מערכת ממברנות במכון התפלה" id="321" name="Google Shape;321;p38"/>
          <p:cNvPicPr preferRelativeResize="0"/>
          <p:nvPr/>
        </p:nvPicPr>
        <p:blipFill rotWithShape="1">
          <a:blip r:embed="rId4">
            <a:alphaModFix/>
          </a:blip>
          <a:srcRect b="0" l="0" r="0" t="0"/>
          <a:stretch/>
        </p:blipFill>
        <p:spPr>
          <a:xfrm>
            <a:off x="360362" y="1444625"/>
            <a:ext cx="2992437" cy="5413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pic>
        <p:nvPicPr>
          <p:cNvPr descr="http://www.haaretz.com/hasite/images/printed/P210507/c.0.2105.110.1.9.jpg" id="327" name="Google Shape;327;p39"/>
          <p:cNvPicPr preferRelativeResize="0"/>
          <p:nvPr/>
        </p:nvPicPr>
        <p:blipFill rotWithShape="1">
          <a:blip r:embed="rId3">
            <a:alphaModFix/>
          </a:blip>
          <a:srcRect b="0" l="0" r="0" t="0"/>
          <a:stretch/>
        </p:blipFill>
        <p:spPr>
          <a:xfrm>
            <a:off x="1643062" y="285750"/>
            <a:ext cx="5572125" cy="62785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0"/>
          <p:cNvSpPr txBox="1"/>
          <p:nvPr/>
        </p:nvSpPr>
        <p:spPr>
          <a:xfrm>
            <a:off x="214312" y="793750"/>
            <a:ext cx="8643937" cy="5632450"/>
          </a:xfrm>
          <a:prstGeom prst="rect">
            <a:avLst/>
          </a:prstGeom>
          <a:no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נסו את הדבר הבא: </a:t>
            </a:r>
            <a:br>
              <a:rPr b="0" i="0" lang="en-US" sz="2400" u="none" cap="none" strike="noStrike">
                <a:solidFill>
                  <a:schemeClr val="lt1"/>
                </a:solidFill>
                <a:latin typeface="Arial"/>
                <a:ea typeface="Arial"/>
                <a:cs typeface="Arial"/>
                <a:sym typeface="Arial"/>
              </a:rPr>
            </a:br>
            <a:r>
              <a:rPr b="0" i="0" lang="en-US" sz="2400" u="none" cap="none" strike="noStrike">
                <a:solidFill>
                  <a:schemeClr val="lt1"/>
                </a:solidFill>
                <a:latin typeface="Arial"/>
                <a:ea typeface="Arial"/>
                <a:cs typeface="Arial"/>
                <a:sym typeface="Arial"/>
              </a:rPr>
              <a:t>הרתיחו מי מלח בתוך סיר קטן. כשהמים ירתחו, קרבו אל אדי המים (בזהירות, שלא להיכוות מהאדים הרותחים) מכסה קר של סיר, או צלחת הפוכה. המים יתעבו לטיפות על המכסה. טעמו מהם - הם מתוקים! </a:t>
            </a:r>
            <a:br>
              <a:rPr b="0" i="0" lang="en-US" sz="2400" u="none" cap="none" strike="noStrike">
                <a:solidFill>
                  <a:schemeClr val="lt1"/>
                </a:solidFill>
                <a:latin typeface="Arial"/>
                <a:ea typeface="Arial"/>
                <a:cs typeface="Arial"/>
                <a:sym typeface="Arial"/>
              </a:rPr>
            </a:br>
            <a:endParaRPr/>
          </a:p>
          <a:p>
            <a:pPr indent="0" lvl="0" marL="0" marR="0" rtl="0" algn="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a:p>
            <a:pPr indent="0" lvl="0" marL="0" marR="0" rtl="0" algn="r">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  </a:t>
            </a:r>
            <a:endParaRPr/>
          </a:p>
          <a:p>
            <a:pPr indent="0" lvl="0" marL="0" marR="0" rtl="0" algn="r">
              <a:lnSpc>
                <a:spcPct val="100000"/>
              </a:lnSpc>
              <a:spcBef>
                <a:spcPts val="0"/>
              </a:spcBef>
              <a:spcAft>
                <a:spcPts val="0"/>
              </a:spcAft>
              <a:buClr>
                <a:schemeClr val="lt1"/>
              </a:buClr>
              <a:buSzPts val="2400"/>
              <a:buFont typeface="Arial"/>
              <a:buNone/>
            </a:pPr>
            <a:br>
              <a:rPr b="0" i="0" lang="en-US" sz="2400" u="none" cap="none" strike="noStrike">
                <a:solidFill>
                  <a:schemeClr val="lt1"/>
                </a:solidFill>
                <a:latin typeface="Arial"/>
                <a:ea typeface="Arial"/>
                <a:cs typeface="Arial"/>
                <a:sym typeface="Arial"/>
              </a:rPr>
            </a:br>
            <a:r>
              <a:rPr b="0" i="0" lang="en-US" sz="2400" u="none" cap="none" strike="noStrike">
                <a:solidFill>
                  <a:schemeClr val="lt1"/>
                </a:solidFill>
                <a:latin typeface="Arial"/>
                <a:ea typeface="Arial"/>
                <a:cs typeface="Arial"/>
                <a:sym typeface="Arial"/>
              </a:rPr>
              <a:t>מה שעשיתם הוא </a:t>
            </a:r>
            <a:r>
              <a:rPr b="1" i="0" lang="en-US" sz="2400" u="none" cap="none" strike="noStrike">
                <a:solidFill>
                  <a:schemeClr val="lt1"/>
                </a:solidFill>
                <a:latin typeface="Arial"/>
                <a:ea typeface="Arial"/>
                <a:cs typeface="Arial"/>
                <a:sym typeface="Arial"/>
              </a:rPr>
              <a:t>התפלת מים</a:t>
            </a:r>
            <a:r>
              <a:rPr b="0" i="0" lang="en-US" sz="2400" u="none" cap="none" strike="noStrike">
                <a:solidFill>
                  <a:schemeClr val="lt1"/>
                </a:solidFill>
                <a:latin typeface="Arial"/>
                <a:ea typeface="Arial"/>
                <a:cs typeface="Arial"/>
                <a:sym typeface="Arial"/>
              </a:rPr>
              <a:t> - הוצאת המלחים ממים מלוחים, על מנת לקבל מהם מים מתוקים, טובים לשתייה. השיטה שהשתמשתם בה נקראת: </a:t>
            </a:r>
            <a:r>
              <a:rPr b="1" i="0" lang="en-US" sz="2400" u="none" cap="none" strike="noStrike">
                <a:solidFill>
                  <a:schemeClr val="lt1"/>
                </a:solidFill>
                <a:latin typeface="Arial"/>
                <a:ea typeface="Arial"/>
                <a:cs typeface="Arial"/>
                <a:sym typeface="Arial"/>
              </a:rPr>
              <a:t>זיקוק מים</a:t>
            </a:r>
            <a:r>
              <a:rPr b="0" i="0" lang="en-US" sz="2400" u="none" cap="none" strike="noStrike">
                <a:solidFill>
                  <a:schemeClr val="lt1"/>
                </a:solidFill>
                <a:latin typeface="Arial"/>
                <a:ea typeface="Arial"/>
                <a:cs typeface="Arial"/>
                <a:sym typeface="Arial"/>
              </a:rPr>
              <a:t>. שיטה זאת של התפלת מים היא אחת מכמה שיטות ידועות, והיא גם העתיקה שבהן. בנוסף לשיטה זו, קיימות כיום שיטות אחרות להתפלת מים, המשתמשות בטכנולוגיות מתקדמות. </a:t>
            </a:r>
            <a:endParaRPr/>
          </a:p>
        </p:txBody>
      </p:sp>
      <p:pic>
        <p:nvPicPr>
          <p:cNvPr descr="http://sababa.sviva.gov.il/water/images/zikook.jpg" id="334" name="Google Shape;334;p40"/>
          <p:cNvPicPr preferRelativeResize="0"/>
          <p:nvPr/>
        </p:nvPicPr>
        <p:blipFill rotWithShape="1">
          <a:blip r:embed="rId3">
            <a:alphaModFix/>
          </a:blip>
          <a:srcRect b="0" l="0" r="0" t="0"/>
          <a:stretch/>
        </p:blipFill>
        <p:spPr>
          <a:xfrm>
            <a:off x="4000500" y="2786062"/>
            <a:ext cx="1266825" cy="1447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41"/>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341" name="Google Shape;341;p41"/>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מכון טיהור</a:t>
            </a:r>
            <a:endParaRPr/>
          </a:p>
        </p:txBody>
      </p:sp>
      <p:sp>
        <p:nvSpPr>
          <p:cNvPr id="342" name="Google Shape;342;p41"/>
          <p:cNvSpPr txBox="1"/>
          <p:nvPr/>
        </p:nvSpPr>
        <p:spPr>
          <a:xfrm>
            <a:off x="285750" y="2286000"/>
            <a:ext cx="8501062" cy="452437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מתקן שבו מטהרים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את השפכים מן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הרכיבים המזיקים. </a:t>
            </a:r>
            <a:endParaRPr/>
          </a:p>
          <a:p>
            <a:pPr indent="0" lvl="0" marL="0" marR="0" rtl="1" algn="r">
              <a:lnSpc>
                <a:spcPct val="100000"/>
              </a:lnSpc>
              <a:spcBef>
                <a:spcPts val="0"/>
              </a:spcBef>
              <a:spcAft>
                <a:spcPts val="0"/>
              </a:spcAft>
              <a:buClr>
                <a:schemeClr val="lt1"/>
              </a:buClr>
              <a:buSzPts val="3600"/>
              <a:buFont typeface="Calibri"/>
              <a:buNone/>
            </a:pPr>
            <a:br>
              <a:rPr b="0" i="0" lang="en-US" sz="3600" u="none" cap="none" strike="noStrike">
                <a:solidFill>
                  <a:schemeClr val="lt1"/>
                </a:solidFill>
                <a:latin typeface="Calibri"/>
                <a:ea typeface="Calibri"/>
                <a:cs typeface="Calibri"/>
                <a:sym typeface="Calibri"/>
              </a:rPr>
            </a:br>
            <a:endParaRPr/>
          </a:p>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פעולה זו מצמצמת את הנזק שהשפכים גורמים לסביבה ומאפשרת להשתמש בהם להשקייה ולעשייה.</a:t>
            </a:r>
            <a:endParaRPr/>
          </a:p>
        </p:txBody>
      </p:sp>
      <p:pic>
        <p:nvPicPr>
          <p:cNvPr descr="http://sviva.gov.il/Enviroment/Static/Binaries/News/herzelia-05-03-013-aerobi_1.jpg" id="343" name="Google Shape;343;p41"/>
          <p:cNvPicPr preferRelativeResize="0"/>
          <p:nvPr/>
        </p:nvPicPr>
        <p:blipFill rotWithShape="1">
          <a:blip r:embed="rId3">
            <a:alphaModFix/>
          </a:blip>
          <a:srcRect b="0" l="0" r="0" t="0"/>
          <a:stretch/>
        </p:blipFill>
        <p:spPr>
          <a:xfrm>
            <a:off x="292100" y="1584325"/>
            <a:ext cx="4419600" cy="5273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5"/>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106" name="Google Shape;106;p15"/>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אקוויפר</a:t>
            </a:r>
            <a:endParaRPr/>
          </a:p>
        </p:txBody>
      </p:sp>
      <p:sp>
        <p:nvSpPr>
          <p:cNvPr id="107" name="Google Shape;107;p15"/>
          <p:cNvSpPr txBox="1"/>
          <p:nvPr/>
        </p:nvSpPr>
        <p:spPr>
          <a:xfrm>
            <a:off x="3929062" y="2286000"/>
            <a:ext cx="4857750" cy="286226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שכבת סלע נקבובית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או סדוקה מתחת לפני הקרקע האוגרת מים. </a:t>
            </a: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מי התהום נאגרים בנקבוביות שבין הגרגירים. </a:t>
            </a:r>
            <a:endParaRPr/>
          </a:p>
        </p:txBody>
      </p:sp>
      <p:sp>
        <p:nvSpPr>
          <p:cNvPr id="108" name="Google Shape;108;p15"/>
          <p:cNvSpPr txBox="1"/>
          <p:nvPr/>
        </p:nvSpPr>
        <p:spPr>
          <a:xfrm>
            <a:off x="500062" y="5214937"/>
            <a:ext cx="8143875" cy="9540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דוגמאות לסלעי אקוויפר: גיר, דולומיט, אבן חול</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מים באקוויפר נקראים גם מי תהום או נגר תחתי.</a:t>
            </a:r>
            <a:endParaRPr/>
          </a:p>
        </p:txBody>
      </p:sp>
      <p:pic>
        <p:nvPicPr>
          <p:cNvPr descr="http://www.learner.org/courses/envsci/visual/img_med/confined_unconfined_aquifer.jpg" id="109" name="Google Shape;109;p15"/>
          <p:cNvPicPr preferRelativeResize="0"/>
          <p:nvPr/>
        </p:nvPicPr>
        <p:blipFill rotWithShape="1">
          <a:blip r:embed="rId3">
            <a:alphaModFix/>
          </a:blip>
          <a:srcRect b="0" l="0" r="0" t="0"/>
          <a:stretch/>
        </p:blipFill>
        <p:spPr>
          <a:xfrm>
            <a:off x="146050" y="1944687"/>
            <a:ext cx="4718050" cy="46275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2"/>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350" name="Google Shape;350;p42"/>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שפד"ן</a:t>
            </a:r>
            <a:endParaRPr/>
          </a:p>
        </p:txBody>
      </p:sp>
      <p:sp>
        <p:nvSpPr>
          <p:cNvPr id="351" name="Google Shape;351;p42"/>
          <p:cNvSpPr txBox="1"/>
          <p:nvPr/>
        </p:nvSpPr>
        <p:spPr>
          <a:xfrm>
            <a:off x="3429000" y="2286000"/>
            <a:ext cx="5357812"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מפעל טיהור </a:t>
            </a:r>
            <a:r>
              <a:rPr b="0" i="0" lang="en-US" sz="3600" u="none" cap="none" strike="noStrike">
                <a:solidFill>
                  <a:srgbClr val="FFFF00"/>
                </a:solidFill>
                <a:latin typeface="Calibri"/>
                <a:ea typeface="Calibri"/>
                <a:cs typeface="Calibri"/>
                <a:sym typeface="Calibri"/>
              </a:rPr>
              <a:t>שפ</a:t>
            </a:r>
            <a:r>
              <a:rPr b="0" i="0" lang="en-US" sz="3600" u="none" cap="none" strike="noStrike">
                <a:solidFill>
                  <a:schemeClr val="lt1"/>
                </a:solidFill>
                <a:latin typeface="Calibri"/>
                <a:ea typeface="Calibri"/>
                <a:cs typeface="Calibri"/>
                <a:sym typeface="Calibri"/>
              </a:rPr>
              <a:t>כי גוש </a:t>
            </a:r>
            <a:r>
              <a:rPr b="0" i="0" lang="en-US" sz="3600" u="none" cap="none" strike="noStrike">
                <a:solidFill>
                  <a:srgbClr val="FFFF00"/>
                </a:solidFill>
                <a:latin typeface="Calibri"/>
                <a:ea typeface="Calibri"/>
                <a:cs typeface="Calibri"/>
                <a:sym typeface="Calibri"/>
              </a:rPr>
              <a:t>דן</a:t>
            </a:r>
            <a:endParaRPr/>
          </a:p>
        </p:txBody>
      </p:sp>
      <p:pic>
        <p:nvPicPr>
          <p:cNvPr descr="http://upload.wikimedia.org/wikipedia/he/thumb/c/c6/Shafdan04-InitialCleaning1.jpg/250px-Shafdan04-InitialCleaning1.jpg" id="352" name="Google Shape;352;p42"/>
          <p:cNvPicPr preferRelativeResize="0"/>
          <p:nvPr/>
        </p:nvPicPr>
        <p:blipFill rotWithShape="1">
          <a:blip r:embed="rId3">
            <a:alphaModFix/>
          </a:blip>
          <a:srcRect b="0" l="0" r="0" t="0"/>
          <a:stretch/>
        </p:blipFill>
        <p:spPr>
          <a:xfrm>
            <a:off x="360362" y="1017587"/>
            <a:ext cx="2516187" cy="3762375"/>
          </a:xfrm>
          <a:prstGeom prst="rect">
            <a:avLst/>
          </a:prstGeom>
          <a:noFill/>
          <a:ln>
            <a:noFill/>
          </a:ln>
        </p:spPr>
      </p:pic>
      <p:pic>
        <p:nvPicPr>
          <p:cNvPr descr="http://upload.wikimedia.org/wikipedia/he/thumb/1/1f/Shafdan02-BioReactor1.jpg/250px-Shafdan02-BioReactor1.jpg" id="353" name="Google Shape;353;p42"/>
          <p:cNvPicPr preferRelativeResize="0"/>
          <p:nvPr/>
        </p:nvPicPr>
        <p:blipFill rotWithShape="1">
          <a:blip r:embed="rId4">
            <a:alphaModFix/>
          </a:blip>
          <a:srcRect b="0" l="0" r="0" t="0"/>
          <a:stretch/>
        </p:blipFill>
        <p:spPr>
          <a:xfrm>
            <a:off x="792162" y="3084512"/>
            <a:ext cx="3571875" cy="3773487"/>
          </a:xfrm>
          <a:prstGeom prst="rect">
            <a:avLst/>
          </a:prstGeom>
          <a:noFill/>
          <a:ln>
            <a:noFill/>
          </a:ln>
        </p:spPr>
      </p:pic>
      <p:pic>
        <p:nvPicPr>
          <p:cNvPr descr="http://upload.wikimedia.org/wikipedia/he/thumb/f/fc/Shafdan03-AganShikua1.jpg/250px-Shafdan03-AganShikua1.jpg" id="354" name="Google Shape;354;p42"/>
          <p:cNvPicPr preferRelativeResize="0"/>
          <p:nvPr/>
        </p:nvPicPr>
        <p:blipFill rotWithShape="1">
          <a:blip r:embed="rId5">
            <a:alphaModFix/>
          </a:blip>
          <a:srcRect b="0" l="0" r="0" t="0"/>
          <a:stretch/>
        </p:blipFill>
        <p:spPr>
          <a:xfrm>
            <a:off x="4645025" y="3657600"/>
            <a:ext cx="3767137" cy="3200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3"/>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361" name="Google Shape;361;p43"/>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שפד"ן</a:t>
            </a:r>
            <a:endParaRPr/>
          </a:p>
        </p:txBody>
      </p:sp>
      <p:pic>
        <p:nvPicPr>
          <p:cNvPr descr="http://www.4x4.co.il/shop/productsImages/%D7%9E%D7%A4%D7%A2%D7%9C%20%D7%9E%D7%99%D7%9D.JPG" id="362" name="Google Shape;362;p43"/>
          <p:cNvPicPr preferRelativeResize="0"/>
          <p:nvPr/>
        </p:nvPicPr>
        <p:blipFill rotWithShape="1">
          <a:blip r:embed="rId3">
            <a:alphaModFix/>
          </a:blip>
          <a:srcRect b="0" l="0" r="0" t="0"/>
          <a:stretch/>
        </p:blipFill>
        <p:spPr>
          <a:xfrm>
            <a:off x="858837" y="1798637"/>
            <a:ext cx="5780087" cy="50593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44"/>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369" name="Google Shape;369;p44"/>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הקו השלישי</a:t>
            </a:r>
            <a:endParaRPr/>
          </a:p>
        </p:txBody>
      </p:sp>
      <p:sp>
        <p:nvSpPr>
          <p:cNvPr id="370" name="Google Shape;370;p44"/>
          <p:cNvSpPr txBox="1"/>
          <p:nvPr/>
        </p:nvSpPr>
        <p:spPr>
          <a:xfrm>
            <a:off x="3429000" y="2286000"/>
            <a:ext cx="5357812" cy="17541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מערכת של צינורות המובילה מי קולחין ממפעלי השפד"ן להשקיית הנגב.</a:t>
            </a:r>
            <a:endParaRPr/>
          </a:p>
        </p:txBody>
      </p:sp>
      <p:pic>
        <p:nvPicPr>
          <p:cNvPr descr="http://www.mekorot.co.il/Heb/WaterResourcesManagement/Regions/PublishingImages/smallPic78.jpg" id="371" name="Google Shape;371;p44"/>
          <p:cNvPicPr preferRelativeResize="0"/>
          <p:nvPr/>
        </p:nvPicPr>
        <p:blipFill rotWithShape="1">
          <a:blip r:embed="rId3">
            <a:alphaModFix/>
          </a:blip>
          <a:srcRect b="0" l="0" r="0" t="0"/>
          <a:stretch/>
        </p:blipFill>
        <p:spPr>
          <a:xfrm>
            <a:off x="476250" y="920750"/>
            <a:ext cx="2760662" cy="5937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5"/>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378" name="Google Shape;378;p45"/>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מים מושבים</a:t>
            </a:r>
            <a:endParaRPr/>
          </a:p>
        </p:txBody>
      </p:sp>
      <p:sp>
        <p:nvSpPr>
          <p:cNvPr id="379" name="Google Shape;379;p45"/>
          <p:cNvSpPr txBox="1"/>
          <p:nvPr/>
        </p:nvSpPr>
        <p:spPr>
          <a:xfrm>
            <a:off x="3429000" y="2286000"/>
            <a:ext cx="5357812" cy="120015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מי קולחין (מי ביוב שטוהרו) ושעברו החדרה לאקוויפר.</a:t>
            </a:r>
            <a:endParaRPr/>
          </a:p>
        </p:txBody>
      </p:sp>
      <p:sp>
        <p:nvSpPr>
          <p:cNvPr id="380" name="Google Shape;380;p45"/>
          <p:cNvSpPr txBox="1"/>
          <p:nvPr/>
        </p:nvSpPr>
        <p:spPr>
          <a:xfrm>
            <a:off x="0" y="5143500"/>
            <a:ext cx="8643937" cy="9540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המים המושבים הינם בדרך כלל באיכות טובה.</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המים בקו השלישי הינם למעשה גם מים מושבים.</a:t>
            </a:r>
            <a:endParaRPr/>
          </a:p>
        </p:txBody>
      </p:sp>
      <p:pic>
        <p:nvPicPr>
          <p:cNvPr descr="http://www.emwis-il.org/HE/Water_context_HE/images/contex04_1.gif" id="381" name="Google Shape;381;p45"/>
          <p:cNvPicPr preferRelativeResize="0"/>
          <p:nvPr/>
        </p:nvPicPr>
        <p:blipFill rotWithShape="1">
          <a:blip r:embed="rId3">
            <a:alphaModFix/>
          </a:blip>
          <a:srcRect b="0" l="0" r="0" t="0"/>
          <a:stretch/>
        </p:blipFill>
        <p:spPr>
          <a:xfrm>
            <a:off x="292100" y="1584325"/>
            <a:ext cx="3378200" cy="52736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46"/>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388" name="Google Shape;388;p46"/>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מפעל מים אזורי</a:t>
            </a:r>
            <a:endParaRPr/>
          </a:p>
        </p:txBody>
      </p:sp>
      <p:sp>
        <p:nvSpPr>
          <p:cNvPr id="389" name="Google Shape;389;p46"/>
          <p:cNvSpPr txBox="1"/>
          <p:nvPr/>
        </p:nvSpPr>
        <p:spPr>
          <a:xfrm>
            <a:off x="3429000" y="2286000"/>
            <a:ext cx="5357812" cy="17541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באר, מאגר מי שטפונות או מפעל לטיהור מים המשרתים אזור מסויים במדינה.</a:t>
            </a:r>
            <a:endParaRPr/>
          </a:p>
        </p:txBody>
      </p:sp>
      <p:pic>
        <p:nvPicPr>
          <p:cNvPr descr="http://www.groopy.co.il/data/Gallery/14026/711205.jpg" id="390" name="Google Shape;390;p46"/>
          <p:cNvPicPr preferRelativeResize="0"/>
          <p:nvPr/>
        </p:nvPicPr>
        <p:blipFill rotWithShape="1">
          <a:blip r:embed="rId3">
            <a:alphaModFix/>
          </a:blip>
          <a:srcRect b="0" l="0" r="0" t="0"/>
          <a:stretch/>
        </p:blipFill>
        <p:spPr>
          <a:xfrm>
            <a:off x="1143000" y="3643312"/>
            <a:ext cx="3714750" cy="2786062"/>
          </a:xfrm>
          <a:prstGeom prst="rect">
            <a:avLst/>
          </a:prstGeom>
          <a:noFill/>
          <a:ln>
            <a:noFill/>
          </a:ln>
          <a:effectLst>
            <a:outerShdw blurRad="63500" dir="2700000" dist="139700">
              <a:srgbClr val="333333">
                <a:alpha val="64705"/>
              </a:srgbClr>
            </a:outerShdw>
          </a:effectLst>
        </p:spPr>
      </p:pic>
      <p:pic>
        <p:nvPicPr>
          <p:cNvPr descr="http://www.mikchol.co.il/AllSites/40/Content/37272.JPG" id="391" name="Google Shape;391;p46"/>
          <p:cNvPicPr preferRelativeResize="0"/>
          <p:nvPr/>
        </p:nvPicPr>
        <p:blipFill rotWithShape="1">
          <a:blip r:embed="rId4">
            <a:alphaModFix/>
          </a:blip>
          <a:srcRect b="0" l="0" r="0" t="0"/>
          <a:stretch/>
        </p:blipFill>
        <p:spPr>
          <a:xfrm>
            <a:off x="-285750" y="1428750"/>
            <a:ext cx="3429000" cy="2571750"/>
          </a:xfrm>
          <a:prstGeom prst="rect">
            <a:avLst/>
          </a:prstGeom>
          <a:noFill/>
          <a:ln>
            <a:noFill/>
          </a:ln>
          <a:effectLst>
            <a:outerShdw blurRad="63500" dir="2700000" dist="139700">
              <a:srgbClr val="333333">
                <a:alpha val="64705"/>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47"/>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398" name="Google Shape;398;p47"/>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מלמ"ק</a:t>
            </a:r>
            <a:endParaRPr/>
          </a:p>
        </p:txBody>
      </p:sp>
      <p:sp>
        <p:nvSpPr>
          <p:cNvPr id="399" name="Google Shape;399;p47"/>
          <p:cNvSpPr txBox="1"/>
          <p:nvPr/>
        </p:nvSpPr>
        <p:spPr>
          <a:xfrm>
            <a:off x="1214437" y="2286000"/>
            <a:ext cx="7572375"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ראשי תיבות של: מיליון מטר מעוקב.</a:t>
            </a:r>
            <a:endParaRPr/>
          </a:p>
        </p:txBody>
      </p:sp>
      <p:sp>
        <p:nvSpPr>
          <p:cNvPr id="400" name="Google Shape;400;p47"/>
          <p:cNvSpPr txBox="1"/>
          <p:nvPr/>
        </p:nvSpPr>
        <p:spPr>
          <a:xfrm>
            <a:off x="3929062" y="3071812"/>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קוב</a:t>
            </a:r>
            <a:endParaRPr/>
          </a:p>
        </p:txBody>
      </p:sp>
      <p:sp>
        <p:nvSpPr>
          <p:cNvPr id="401" name="Google Shape;401;p47"/>
          <p:cNvSpPr txBox="1"/>
          <p:nvPr/>
        </p:nvSpPr>
        <p:spPr>
          <a:xfrm>
            <a:off x="1214437" y="3770312"/>
            <a:ext cx="7572375"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ראשי תיבות של: מטר מעוקב</a:t>
            </a:r>
            <a:endParaRPr/>
          </a:p>
        </p:txBody>
      </p:sp>
      <p:pic>
        <p:nvPicPr>
          <p:cNvPr descr="http://www.rcs.plc.uk/info/images/instant-3d-Square.jpg" id="402" name="Google Shape;402;p47"/>
          <p:cNvPicPr preferRelativeResize="0"/>
          <p:nvPr/>
        </p:nvPicPr>
        <p:blipFill rotWithShape="1">
          <a:blip r:embed="rId3">
            <a:alphaModFix/>
          </a:blip>
          <a:srcRect b="0" l="0" r="0" t="0"/>
          <a:stretch/>
        </p:blipFill>
        <p:spPr>
          <a:xfrm>
            <a:off x="642937" y="3714750"/>
            <a:ext cx="2381250" cy="2419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48"/>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409" name="Google Shape;409;p48"/>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מים אפורים</a:t>
            </a:r>
            <a:endParaRPr/>
          </a:p>
        </p:txBody>
      </p:sp>
      <p:sp>
        <p:nvSpPr>
          <p:cNvPr id="410" name="Google Shape;410;p48"/>
          <p:cNvSpPr txBox="1"/>
          <p:nvPr/>
        </p:nvSpPr>
        <p:spPr>
          <a:xfrm>
            <a:off x="285750" y="2286000"/>
            <a:ext cx="8501062" cy="120015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מי שופכין ביתיים שנוצרו מתהליכים כמו שטיפת כלים, בישול, כביסה ורחצה.</a:t>
            </a:r>
            <a:endParaRPr/>
          </a:p>
        </p:txBody>
      </p:sp>
      <p:pic>
        <p:nvPicPr>
          <p:cNvPr descr="http://www.2all.co.il/web/Sites/water_arc%5C20146_(5).JPG" id="411" name="Google Shape;411;p48"/>
          <p:cNvPicPr preferRelativeResize="0"/>
          <p:nvPr/>
        </p:nvPicPr>
        <p:blipFill rotWithShape="1">
          <a:blip r:embed="rId3">
            <a:alphaModFix/>
          </a:blip>
          <a:srcRect b="0" l="0" r="0" t="0"/>
          <a:stretch/>
        </p:blipFill>
        <p:spPr>
          <a:xfrm>
            <a:off x="646112" y="3444875"/>
            <a:ext cx="4133850" cy="3413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49"/>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418" name="Google Shape;418;p49"/>
          <p:cNvSpPr txBox="1"/>
          <p:nvPr/>
        </p:nvSpPr>
        <p:spPr>
          <a:xfrm>
            <a:off x="3929062" y="1587500"/>
            <a:ext cx="4857750" cy="120015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קו אדום </a:t>
            </a:r>
            <a:r>
              <a:rPr b="0" i="0" lang="en-US" sz="3600" u="none" cap="none" strike="noStrike">
                <a:solidFill>
                  <a:schemeClr val="lt1"/>
                </a:solidFill>
                <a:latin typeface="Calibri"/>
                <a:ea typeface="Calibri"/>
                <a:cs typeface="Calibri"/>
                <a:sym typeface="Calibri"/>
              </a:rPr>
              <a:t>(עליון או תחתון)</a:t>
            </a:r>
            <a:endParaRPr/>
          </a:p>
          <a:p>
            <a:pPr indent="0" lvl="0" marL="0" marR="0" rtl="1" algn="r">
              <a:lnSpc>
                <a:spcPct val="100000"/>
              </a:lnSpc>
              <a:spcBef>
                <a:spcPts val="0"/>
              </a:spcBef>
              <a:spcAft>
                <a:spcPts val="0"/>
              </a:spcAft>
              <a:buNone/>
            </a:pPr>
            <a:r>
              <a:t/>
            </a:r>
            <a:endParaRPr b="0" i="0" sz="3600" u="none">
              <a:solidFill>
                <a:schemeClr val="lt1"/>
              </a:solidFill>
              <a:latin typeface="Calibri"/>
              <a:ea typeface="Calibri"/>
              <a:cs typeface="Calibri"/>
              <a:sym typeface="Calibri"/>
            </a:endParaRPr>
          </a:p>
        </p:txBody>
      </p:sp>
      <p:sp>
        <p:nvSpPr>
          <p:cNvPr id="419" name="Google Shape;419;p49"/>
          <p:cNvSpPr txBox="1"/>
          <p:nvPr/>
        </p:nvSpPr>
        <p:spPr>
          <a:xfrm>
            <a:off x="285750" y="2286000"/>
            <a:ext cx="8501062" cy="397033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a:solidFill>
                  <a:schemeClr val="lt1"/>
                </a:solidFill>
                <a:latin typeface="Calibri"/>
                <a:ea typeface="Calibri"/>
                <a:cs typeface="Calibri"/>
                <a:sym typeface="Calibri"/>
              </a:rPr>
              <a:t>מפלס עליון ותחתון של מאגר מים (הכינרת או האקוויפר). הכינרת היא אגם (מאגר) המכיל כמויות מים משתנות.</a:t>
            </a:r>
            <a:br>
              <a:rPr b="0" i="0" lang="en-US" sz="3600" u="none">
                <a:solidFill>
                  <a:schemeClr val="lt1"/>
                </a:solidFill>
                <a:latin typeface="Calibri"/>
                <a:ea typeface="Calibri"/>
                <a:cs typeface="Calibri"/>
                <a:sym typeface="Calibri"/>
              </a:rPr>
            </a:br>
            <a:endParaRPr/>
          </a:p>
          <a:p>
            <a:pPr indent="0" lvl="0" marL="0" marR="0" rtl="1" algn="r">
              <a:lnSpc>
                <a:spcPct val="100000"/>
              </a:lnSpc>
              <a:spcBef>
                <a:spcPts val="0"/>
              </a:spcBef>
              <a:spcAft>
                <a:spcPts val="0"/>
              </a:spcAft>
              <a:buClr>
                <a:schemeClr val="lt1"/>
              </a:buClr>
              <a:buSzPts val="3600"/>
              <a:buFont typeface="Calibri"/>
              <a:buNone/>
            </a:pPr>
            <a:r>
              <a:rPr b="0" i="0" lang="en-US" sz="3600" u="none">
                <a:solidFill>
                  <a:schemeClr val="lt1"/>
                </a:solidFill>
                <a:latin typeface="Calibri"/>
                <a:ea typeface="Calibri"/>
                <a:cs typeface="Calibri"/>
                <a:sym typeface="Calibri"/>
              </a:rPr>
              <a:t>כמות המים במאגר תלויה ביחס בין כמות המים הנכנסת אליה (מגשם, נחלים) לבין כמות המים היוצאת ממנה (שאיבה, התאדות).</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pic>
        <p:nvPicPr>
          <p:cNvPr descr="http://www.galim.org.il/lands/northern/gifs/kineret.jpg" id="425" name="Google Shape;425;p50"/>
          <p:cNvPicPr preferRelativeResize="0"/>
          <p:nvPr/>
        </p:nvPicPr>
        <p:blipFill rotWithShape="1">
          <a:blip r:embed="rId3">
            <a:alphaModFix/>
          </a:blip>
          <a:srcRect b="0" l="0" r="0" t="0"/>
          <a:stretch/>
        </p:blipFill>
        <p:spPr>
          <a:xfrm>
            <a:off x="719137" y="444500"/>
            <a:ext cx="5456237" cy="6413500"/>
          </a:xfrm>
          <a:prstGeom prst="rect">
            <a:avLst/>
          </a:prstGeom>
          <a:noFill/>
          <a:ln>
            <a:noFill/>
          </a:ln>
        </p:spPr>
      </p:pic>
      <p:pic>
        <p:nvPicPr>
          <p:cNvPr descr="http://www.galim.org.il/nature/waterday/map.gif" id="426" name="Google Shape;426;p50"/>
          <p:cNvPicPr preferRelativeResize="0"/>
          <p:nvPr/>
        </p:nvPicPr>
        <p:blipFill rotWithShape="1">
          <a:blip r:embed="rId4">
            <a:alphaModFix/>
          </a:blip>
          <a:srcRect b="0" l="0" r="0" t="0"/>
          <a:stretch/>
        </p:blipFill>
        <p:spPr>
          <a:xfrm>
            <a:off x="4932362" y="85725"/>
            <a:ext cx="3602037" cy="6772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6"/>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115" name="Google Shape;115;p16"/>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אקוויקלוד</a:t>
            </a:r>
            <a:endParaRPr/>
          </a:p>
        </p:txBody>
      </p:sp>
      <p:sp>
        <p:nvSpPr>
          <p:cNvPr id="116" name="Google Shape;116;p16"/>
          <p:cNvSpPr txBox="1"/>
          <p:nvPr/>
        </p:nvSpPr>
        <p:spPr>
          <a:xfrm>
            <a:off x="3929062" y="2286000"/>
            <a:ext cx="4857750" cy="230822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שכבת סלע אטימה למים. מי התהום אינם יכולים לחלחל דרכה ומצטברים מעליה. </a:t>
            </a:r>
            <a:endParaRPr/>
          </a:p>
        </p:txBody>
      </p:sp>
      <p:sp>
        <p:nvSpPr>
          <p:cNvPr id="117" name="Google Shape;117;p16"/>
          <p:cNvSpPr txBox="1"/>
          <p:nvPr/>
        </p:nvSpPr>
        <p:spPr>
          <a:xfrm>
            <a:off x="500062" y="5214937"/>
            <a:ext cx="8143875" cy="1384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דוגמאות לסלעי אקוויקלוד: חרסית, חוואר, מוצא, קירטון</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סלעים אלו בנוים מגרגירים דקים וזעירים הסופחים מים   </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מהר מאוד וכך מתרחבים הופכים להיות אטומים למים.</a:t>
            </a:r>
            <a:endParaRPr/>
          </a:p>
        </p:txBody>
      </p:sp>
      <p:pic>
        <p:nvPicPr>
          <p:cNvPr descr="http://www.groundwater.org/kc/images/groundwater_well.jpg" id="118" name="Google Shape;118;p16"/>
          <p:cNvPicPr preferRelativeResize="0"/>
          <p:nvPr/>
        </p:nvPicPr>
        <p:blipFill rotWithShape="1">
          <a:blip r:embed="rId3">
            <a:alphaModFix/>
          </a:blip>
          <a:srcRect b="0" l="0" r="0" t="0"/>
          <a:stretch/>
        </p:blipFill>
        <p:spPr>
          <a:xfrm>
            <a:off x="292100" y="585787"/>
            <a:ext cx="3060700" cy="897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descr="http://www.ynet.co.il/PicServer2/20122005/986583/a1_wa.gif" id="123" name="Google Shape;123;p17"/>
          <p:cNvPicPr preferRelativeResize="0"/>
          <p:nvPr/>
        </p:nvPicPr>
        <p:blipFill rotWithShape="1">
          <a:blip r:embed="rId3">
            <a:alphaModFix/>
          </a:blip>
          <a:srcRect b="0" l="0" r="0" t="0"/>
          <a:stretch/>
        </p:blipFill>
        <p:spPr>
          <a:xfrm>
            <a:off x="933450" y="798512"/>
            <a:ext cx="7369175" cy="60594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8"/>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129" name="Google Shape;129;p18"/>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 תהום</a:t>
            </a:r>
            <a:endParaRPr/>
          </a:p>
        </p:txBody>
      </p:sp>
      <p:sp>
        <p:nvSpPr>
          <p:cNvPr id="130" name="Google Shape;130;p18"/>
          <p:cNvSpPr txBox="1"/>
          <p:nvPr/>
        </p:nvSpPr>
        <p:spPr>
          <a:xfrm>
            <a:off x="3429000" y="2286000"/>
            <a:ext cx="5357812" cy="286226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מים שנאגרו בקוויפר, כתוצאה מחלחול המים אל תוך הקרקע והסלעים החדירים למים עד שהם מגיעים לאקוויקלוד ונאגרים מעליה.</a:t>
            </a:r>
            <a:endParaRPr/>
          </a:p>
        </p:txBody>
      </p:sp>
      <p:sp>
        <p:nvSpPr>
          <p:cNvPr id="131" name="Google Shape;131;p18"/>
          <p:cNvSpPr txBox="1"/>
          <p:nvPr/>
        </p:nvSpPr>
        <p:spPr>
          <a:xfrm>
            <a:off x="0" y="5214937"/>
            <a:ext cx="8643937" cy="1384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מי התהום משמשים גם כמאגר מים עונתי ורב שנתי לניצול/</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מי תהום כוללים בין ביתר גם: מי גשמים, שטפונות,   </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מי קולחין, החדרה ומים מושבים (יוסבר בהמשך).</a:t>
            </a:r>
            <a:endParaRPr/>
          </a:p>
        </p:txBody>
      </p:sp>
      <p:pic>
        <p:nvPicPr>
          <p:cNvPr descr="http://www.groundwater.org/kc/images/groundwater_well.jpg" id="132" name="Google Shape;132;p18"/>
          <p:cNvPicPr preferRelativeResize="0"/>
          <p:nvPr/>
        </p:nvPicPr>
        <p:blipFill rotWithShape="1">
          <a:blip r:embed="rId3">
            <a:alphaModFix/>
          </a:blip>
          <a:srcRect b="0" l="0" r="0" t="0"/>
          <a:stretch/>
        </p:blipFill>
        <p:spPr>
          <a:xfrm>
            <a:off x="292100" y="585787"/>
            <a:ext cx="3060700" cy="897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9"/>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138" name="Google Shape;138;p19"/>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מי תהום פוסיליים</a:t>
            </a:r>
            <a:endParaRPr/>
          </a:p>
        </p:txBody>
      </p:sp>
      <p:sp>
        <p:nvSpPr>
          <p:cNvPr id="139" name="Google Shape;139;p19"/>
          <p:cNvSpPr txBox="1"/>
          <p:nvPr/>
        </p:nvSpPr>
        <p:spPr>
          <a:xfrm>
            <a:off x="3429000" y="2286000"/>
            <a:ext cx="5357812" cy="286226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מאגר מי התום עתיק שמעליו שקעו סלעים שאינם חדירים למים. מאגר זה אינו ניתן למילוי חוזר ומים אלו משמשים כאוגר חד פעמי.</a:t>
            </a:r>
            <a:endParaRPr/>
          </a:p>
        </p:txBody>
      </p:sp>
      <p:sp>
        <p:nvSpPr>
          <p:cNvPr id="140" name="Google Shape;140;p19"/>
          <p:cNvSpPr txBox="1"/>
          <p:nvPr/>
        </p:nvSpPr>
        <p:spPr>
          <a:xfrm>
            <a:off x="0" y="5214937"/>
            <a:ext cx="8643937" cy="52387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מים פוסיליים הינם מים הכלואים במעבה האדמה.</a:t>
            </a:r>
            <a:endParaRPr/>
          </a:p>
        </p:txBody>
      </p:sp>
      <p:pic>
        <p:nvPicPr>
          <p:cNvPr descr="http://wpcontent.answers.com/wikipedia/en/9/9c/Florida_groundwater_cycle.gif" id="141" name="Google Shape;141;p19"/>
          <p:cNvPicPr preferRelativeResize="0"/>
          <p:nvPr/>
        </p:nvPicPr>
        <p:blipFill rotWithShape="1">
          <a:blip r:embed="rId3">
            <a:alphaModFix/>
          </a:blip>
          <a:srcRect b="0" l="0" r="0" t="0"/>
          <a:stretch/>
        </p:blipFill>
        <p:spPr>
          <a:xfrm>
            <a:off x="219075" y="1371600"/>
            <a:ext cx="3408362" cy="6918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0"/>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147" name="Google Shape;147;p20"/>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החדרה</a:t>
            </a:r>
            <a:endParaRPr/>
          </a:p>
        </p:txBody>
      </p:sp>
      <p:sp>
        <p:nvSpPr>
          <p:cNvPr id="148" name="Google Shape;148;p20"/>
          <p:cNvSpPr txBox="1"/>
          <p:nvPr/>
        </p:nvSpPr>
        <p:spPr>
          <a:xfrm>
            <a:off x="3429000" y="2286000"/>
            <a:ext cx="5357812" cy="230822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החדרה מכוונת של מים לאקוויפר כדי לשפר את איכות מי התהום או לשפר את מאזן המים</a:t>
            </a:r>
            <a:endParaRPr/>
          </a:p>
        </p:txBody>
      </p:sp>
      <p:sp>
        <p:nvSpPr>
          <p:cNvPr id="149" name="Google Shape;149;p20"/>
          <p:cNvSpPr txBox="1"/>
          <p:nvPr/>
        </p:nvSpPr>
        <p:spPr>
          <a:xfrm>
            <a:off x="0" y="5214937"/>
            <a:ext cx="8643937" cy="954087"/>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מאזן מים – היחס בין סך כל המים הזמינים לבין</a:t>
            </a:r>
            <a:br>
              <a:rPr b="0" i="0" lang="en-US" sz="2800" u="none" cap="none" strike="noStrike">
                <a:solidFill>
                  <a:schemeClr val="lt1"/>
                </a:solidFill>
                <a:latin typeface="Calibri"/>
                <a:ea typeface="Calibri"/>
                <a:cs typeface="Calibri"/>
                <a:sym typeface="Calibri"/>
              </a:rPr>
            </a:br>
            <a:r>
              <a:rPr b="0" i="0" lang="en-US" sz="2800" u="none" cap="none" strike="noStrike">
                <a:solidFill>
                  <a:schemeClr val="lt1"/>
                </a:solidFill>
                <a:latin typeface="Calibri"/>
                <a:ea typeface="Calibri"/>
                <a:cs typeface="Calibri"/>
                <a:sym typeface="Calibri"/>
              </a:rPr>
              <a:t>   סך המים המנוצלים.</a:t>
            </a:r>
            <a:endParaRPr/>
          </a:p>
        </p:txBody>
      </p:sp>
      <p:pic>
        <p:nvPicPr>
          <p:cNvPr descr="http://wpcontent.answers.com/wikipedia/en/9/9c/Florida_groundwater_cycle.gif" id="150" name="Google Shape;150;p20"/>
          <p:cNvPicPr preferRelativeResize="0"/>
          <p:nvPr/>
        </p:nvPicPr>
        <p:blipFill rotWithShape="1">
          <a:blip r:embed="rId3">
            <a:alphaModFix/>
          </a:blip>
          <a:srcRect b="0" l="0" r="0" t="0"/>
          <a:stretch/>
        </p:blipFill>
        <p:spPr>
          <a:xfrm>
            <a:off x="219075" y="1371600"/>
            <a:ext cx="3408362" cy="691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1"/>
          <p:cNvSpPr txBox="1"/>
          <p:nvPr/>
        </p:nvSpPr>
        <p:spPr>
          <a:xfrm>
            <a:off x="1714500" y="714375"/>
            <a:ext cx="6000750" cy="76993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Calibri"/>
              <a:buNone/>
            </a:pPr>
            <a:r>
              <a:rPr b="0" i="0" lang="en-US" sz="4400" u="none" cap="none" strike="noStrike">
                <a:solidFill>
                  <a:schemeClr val="lt1"/>
                </a:solidFill>
                <a:latin typeface="Calibri"/>
                <a:ea typeface="Calibri"/>
                <a:cs typeface="Calibri"/>
                <a:sym typeface="Calibri"/>
              </a:rPr>
              <a:t>מושגים</a:t>
            </a:r>
            <a:endParaRPr/>
          </a:p>
        </p:txBody>
      </p:sp>
      <p:sp>
        <p:nvSpPr>
          <p:cNvPr id="156" name="Google Shape;156;p21"/>
          <p:cNvSpPr txBox="1"/>
          <p:nvPr/>
        </p:nvSpPr>
        <p:spPr>
          <a:xfrm>
            <a:off x="3929062" y="1587500"/>
            <a:ext cx="4857750" cy="646112"/>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FFF00"/>
              </a:buClr>
              <a:buSzPts val="3600"/>
              <a:buFont typeface="Calibri"/>
              <a:buNone/>
            </a:pPr>
            <a:r>
              <a:rPr b="1" i="0" lang="en-US" sz="3600" u="none" cap="none" strike="noStrike">
                <a:solidFill>
                  <a:srgbClr val="FFFF00"/>
                </a:solidFill>
                <a:latin typeface="Calibri"/>
                <a:ea typeface="Calibri"/>
                <a:cs typeface="Calibri"/>
                <a:sym typeface="Calibri"/>
              </a:rPr>
              <a:t>מאגר מים </a:t>
            </a:r>
            <a:r>
              <a:rPr b="1" i="0" lang="en-US" sz="3600" u="sng" cap="none" strike="noStrike">
                <a:solidFill>
                  <a:srgbClr val="FFFF00"/>
                </a:solidFill>
                <a:latin typeface="Calibri"/>
                <a:ea typeface="Calibri"/>
                <a:cs typeface="Calibri"/>
                <a:sym typeface="Calibri"/>
              </a:rPr>
              <a:t>תפעולי</a:t>
            </a:r>
            <a:endParaRPr/>
          </a:p>
        </p:txBody>
      </p:sp>
      <p:sp>
        <p:nvSpPr>
          <p:cNvPr id="157" name="Google Shape;157;p21"/>
          <p:cNvSpPr txBox="1"/>
          <p:nvPr/>
        </p:nvSpPr>
        <p:spPr>
          <a:xfrm>
            <a:off x="3429000" y="2286000"/>
            <a:ext cx="5357812" cy="230822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3600"/>
              <a:buFont typeface="Calibri"/>
              <a:buNone/>
            </a:pPr>
            <a:r>
              <a:rPr b="0" i="0" lang="en-US" sz="3600" u="none" cap="none" strike="noStrike">
                <a:solidFill>
                  <a:schemeClr val="lt1"/>
                </a:solidFill>
                <a:latin typeface="Calibri"/>
                <a:ea typeface="Calibri"/>
                <a:cs typeface="Calibri"/>
                <a:sym typeface="Calibri"/>
              </a:rPr>
              <a:t>מאגר מים שכמות המים השנתית הנשאבת ממנו זהה לכמות המים הנאגרת בו באותה שנת גשמים.</a:t>
            </a:r>
            <a:endParaRPr/>
          </a:p>
        </p:txBody>
      </p:sp>
      <p:sp>
        <p:nvSpPr>
          <p:cNvPr id="158" name="Google Shape;158;p21"/>
          <p:cNvSpPr txBox="1"/>
          <p:nvPr/>
        </p:nvSpPr>
        <p:spPr>
          <a:xfrm>
            <a:off x="0" y="5214937"/>
            <a:ext cx="8643937" cy="90805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 בשנה גשומה אפשר לשאוב הרבה מים ובשנה שחונה, מעט.</a:t>
            </a:r>
            <a:br>
              <a:rPr b="0" i="0" lang="en-US" sz="2800" u="none" cap="none" strike="noStrike">
                <a:solidFill>
                  <a:schemeClr val="lt1"/>
                </a:solidFill>
                <a:latin typeface="Calibri"/>
                <a:ea typeface="Calibri"/>
                <a:cs typeface="Calibri"/>
                <a:sym typeface="Calibri"/>
              </a:rPr>
            </a:br>
            <a:endParaRPr/>
          </a:p>
        </p:txBody>
      </p:sp>
      <p:pic>
        <p:nvPicPr>
          <p:cNvPr descr="http://globeblog.co.il/wp-content/uploads/2008/10/maagar.jpg" id="159" name="Google Shape;159;p21"/>
          <p:cNvPicPr preferRelativeResize="0"/>
          <p:nvPr/>
        </p:nvPicPr>
        <p:blipFill rotWithShape="1">
          <a:blip r:embed="rId3">
            <a:alphaModFix/>
          </a:blip>
          <a:srcRect b="0" l="0" r="0" t="0"/>
          <a:stretch/>
        </p:blipFill>
        <p:spPr>
          <a:xfrm>
            <a:off x="360362" y="1657350"/>
            <a:ext cx="3352800" cy="5200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