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6" r:id="rId2"/>
    <p:sldId id="257" r:id="rId3"/>
    <p:sldId id="283" r:id="rId4"/>
    <p:sldId id="279" r:id="rId5"/>
    <p:sldId id="280" r:id="rId6"/>
    <p:sldId id="278" r:id="rId7"/>
    <p:sldId id="275" r:id="rId8"/>
    <p:sldId id="291" r:id="rId9"/>
    <p:sldId id="259" r:id="rId10"/>
    <p:sldId id="290" r:id="rId11"/>
    <p:sldId id="302" r:id="rId12"/>
    <p:sldId id="303" r:id="rId13"/>
    <p:sldId id="304" r:id="rId14"/>
    <p:sldId id="305" r:id="rId15"/>
    <p:sldId id="306" r:id="rId16"/>
    <p:sldId id="307" r:id="rId17"/>
    <p:sldId id="320" r:id="rId18"/>
    <p:sldId id="321" r:id="rId19"/>
    <p:sldId id="322" r:id="rId20"/>
    <p:sldId id="281" r:id="rId21"/>
    <p:sldId id="289" r:id="rId22"/>
    <p:sldId id="285" r:id="rId23"/>
    <p:sldId id="288" r:id="rId24"/>
    <p:sldId id="294" r:id="rId25"/>
    <p:sldId id="264" r:id="rId26"/>
    <p:sldId id="266" r:id="rId27"/>
    <p:sldId id="269" r:id="rId28"/>
    <p:sldId id="292" r:id="rId29"/>
    <p:sldId id="295" r:id="rId30"/>
    <p:sldId id="296" r:id="rId31"/>
    <p:sldId id="297" r:id="rId32"/>
    <p:sldId id="309" r:id="rId33"/>
    <p:sldId id="310" r:id="rId34"/>
    <p:sldId id="311" r:id="rId35"/>
    <p:sldId id="270" r:id="rId36"/>
    <p:sldId id="318" r:id="rId37"/>
    <p:sldId id="319" r:id="rId38"/>
    <p:sldId id="324" r:id="rId39"/>
    <p:sldId id="272" r:id="rId40"/>
    <p:sldId id="312" r:id="rId41"/>
    <p:sldId id="313" r:id="rId42"/>
    <p:sldId id="314" r:id="rId43"/>
    <p:sldId id="315" r:id="rId44"/>
    <p:sldId id="316" r:id="rId45"/>
    <p:sldId id="323" r:id="rId46"/>
    <p:sldId id="317" r:id="rId47"/>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07" d="100"/>
          <a:sy n="107" d="100"/>
        </p:scale>
        <p:origin x="-78" y="-19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7" name="משולש שווה שוקיים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כותרת 7"/>
          <p:cNvSpPr>
            <a:spLocks noGrp="1"/>
          </p:cNvSpPr>
          <p:nvPr>
            <p:ph type="ctrTitle"/>
          </p:nvPr>
        </p:nvSpPr>
        <p:spPr>
          <a:xfrm>
            <a:off x="540544" y="776288"/>
            <a:ext cx="8062912" cy="1470025"/>
          </a:xfrm>
        </p:spPr>
        <p:txBody>
          <a:bodyPr anchor="b">
            <a:normAutofit/>
          </a:bodyPr>
          <a:lstStyle>
            <a:lvl1pPr algn="r">
              <a:defRPr sz="4400"/>
            </a:lvl1pPr>
          </a:lstStyle>
          <a:p>
            <a:r>
              <a:rPr kumimoji="0" lang="he-IL" smtClean="0"/>
              <a:t>לחץ כדי לערוך סגנון כותרת של תבנית בסיס</a:t>
            </a:r>
            <a:endParaRPr kumimoji="0" lang="en-US"/>
          </a:p>
        </p:txBody>
      </p:sp>
      <p:sp>
        <p:nvSpPr>
          <p:cNvPr id="9" name="כותרת משנה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smtClean="0"/>
              <a:t>לחץ כדי לערוך סגנון כותרת משנה של תבנית בסיס</a:t>
            </a:r>
            <a:endParaRPr kumimoji="0" lang="en-US"/>
          </a:p>
        </p:txBody>
      </p:sp>
      <p:sp>
        <p:nvSpPr>
          <p:cNvPr id="28" name="מציין מיקום של תאריך 27"/>
          <p:cNvSpPr>
            <a:spLocks noGrp="1"/>
          </p:cNvSpPr>
          <p:nvPr>
            <p:ph type="dt" sz="half" idx="10"/>
          </p:nvPr>
        </p:nvSpPr>
        <p:spPr>
          <a:xfrm>
            <a:off x="1371600" y="6012656"/>
            <a:ext cx="5791200" cy="365125"/>
          </a:xfrm>
        </p:spPr>
        <p:txBody>
          <a:bodyPr tIns="0" bIns="0" anchor="t"/>
          <a:lstStyle>
            <a:lvl1pPr algn="r">
              <a:defRPr sz="1000"/>
            </a:lvl1pPr>
          </a:lstStyle>
          <a:p>
            <a:fld id="{C6B57632-BC0E-424A-AA52-214D8D5D966F}" type="datetimeFigureOut">
              <a:rPr lang="he-IL" smtClean="0"/>
              <a:pPr/>
              <a:t>ל'/ניסן/תשע"ד</a:t>
            </a:fld>
            <a:endParaRPr lang="he-IL"/>
          </a:p>
        </p:txBody>
      </p:sp>
      <p:sp>
        <p:nvSpPr>
          <p:cNvPr id="17" name="מציין מיקום של כותרת תחתונה 16"/>
          <p:cNvSpPr>
            <a:spLocks noGrp="1"/>
          </p:cNvSpPr>
          <p:nvPr>
            <p:ph type="ftr" sz="quarter" idx="11"/>
          </p:nvPr>
        </p:nvSpPr>
        <p:spPr>
          <a:xfrm>
            <a:off x="1371600" y="5650704"/>
            <a:ext cx="5791200" cy="365125"/>
          </a:xfrm>
        </p:spPr>
        <p:txBody>
          <a:bodyPr tIns="0" bIns="0" anchor="b"/>
          <a:lstStyle>
            <a:lvl1pPr algn="r">
              <a:defRPr sz="1100"/>
            </a:lvl1pPr>
          </a:lstStyle>
          <a:p>
            <a:endParaRPr lang="he-IL"/>
          </a:p>
        </p:txBody>
      </p:sp>
      <p:sp>
        <p:nvSpPr>
          <p:cNvPr id="29" name="מציין מיקום של מספר שקופית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8E2AE8B6-5B62-4DEE-B716-4796D9D6517D}"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C6B57632-BC0E-424A-AA52-214D8D5D966F}" type="datetimeFigureOut">
              <a:rPr lang="he-IL" smtClean="0"/>
              <a:pPr/>
              <a:t>ל'/ניסן/תשע"ד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E2AE8B6-5B62-4DEE-B716-4796D9D6517D}"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781800" y="381000"/>
            <a:ext cx="1905000" cy="5486400"/>
          </a:xfrm>
        </p:spPr>
        <p:txBody>
          <a:bodyPr vert="eaVer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381000"/>
            <a:ext cx="6248400" cy="5486400"/>
          </a:xfrm>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C6B57632-BC0E-424A-AA52-214D8D5D966F}" type="datetimeFigureOut">
              <a:rPr lang="he-IL" smtClean="0"/>
              <a:pPr/>
              <a:t>ל'/ניסן/תשע"ד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E2AE8B6-5B62-4DEE-B716-4796D9D6517D}"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67494"/>
            <a:ext cx="8229600" cy="1399032"/>
          </a:xfrm>
        </p:spPr>
        <p:txBody>
          <a:bodyPr/>
          <a:lstStyle/>
          <a:p>
            <a:r>
              <a:rPr kumimoji="0" lang="he-IL" smtClean="0"/>
              <a:t>לחץ כדי לערוך סגנון כותרת של תבנית בסיס</a:t>
            </a:r>
            <a:endParaRPr kumimoji="0" lang="en-US"/>
          </a:p>
        </p:txBody>
      </p:sp>
      <p:sp>
        <p:nvSpPr>
          <p:cNvPr id="3" name="מציין מיקום תוכן 2"/>
          <p:cNvSpPr>
            <a:spLocks noGrp="1"/>
          </p:cNvSpPr>
          <p:nvPr>
            <p:ph idx="1"/>
          </p:nvPr>
        </p:nvSpPr>
        <p:spPr>
          <a:xfrm>
            <a:off x="457200" y="1882808"/>
            <a:ext cx="8229600" cy="45720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a:xfrm>
            <a:off x="4791456" y="6480048"/>
            <a:ext cx="2133600" cy="301752"/>
          </a:xfrm>
        </p:spPr>
        <p:txBody>
          <a:bodyPr/>
          <a:lstStyle/>
          <a:p>
            <a:fld id="{C6B57632-BC0E-424A-AA52-214D8D5D966F}" type="datetimeFigureOut">
              <a:rPr lang="he-IL" smtClean="0"/>
              <a:pPr/>
              <a:t>ל'/ניסן/תשע"ד</a:t>
            </a:fld>
            <a:endParaRPr lang="he-IL"/>
          </a:p>
        </p:txBody>
      </p:sp>
      <p:sp>
        <p:nvSpPr>
          <p:cNvPr id="5" name="מציין מיקום של כותרת תחתונה 4"/>
          <p:cNvSpPr>
            <a:spLocks noGrp="1"/>
          </p:cNvSpPr>
          <p:nvPr>
            <p:ph type="ftr" sz="quarter" idx="11"/>
          </p:nvPr>
        </p:nvSpPr>
        <p:spPr>
          <a:xfrm>
            <a:off x="457200" y="6480969"/>
            <a:ext cx="4260056" cy="300831"/>
          </a:xfrm>
        </p:spPr>
        <p:txBody>
          <a:bodyPr/>
          <a:lstStyle/>
          <a:p>
            <a:endParaRPr lang="he-IL"/>
          </a:p>
        </p:txBody>
      </p:sp>
      <p:sp>
        <p:nvSpPr>
          <p:cNvPr id="6" name="מציין מיקום של מספר שקופית 5"/>
          <p:cNvSpPr>
            <a:spLocks noGrp="1"/>
          </p:cNvSpPr>
          <p:nvPr>
            <p:ph type="sldNum" sz="quarter" idx="12"/>
          </p:nvPr>
        </p:nvSpPr>
        <p:spPr/>
        <p:txBody>
          <a:bodyPr/>
          <a:lstStyle/>
          <a:p>
            <a:fld id="{8E2AE8B6-5B62-4DEE-B716-4796D9D6517D}"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2">
        <a:schemeClr val="bg1"/>
      </p:bgRef>
    </p:bg>
    <p:spTree>
      <p:nvGrpSpPr>
        <p:cNvPr id="1" name=""/>
        <p:cNvGrpSpPr/>
        <p:nvPr/>
      </p:nvGrpSpPr>
      <p:grpSpPr>
        <a:xfrm>
          <a:off x="0" y="0"/>
          <a:ext cx="0" cy="0"/>
          <a:chOff x="0" y="0"/>
          <a:chExt cx="0" cy="0"/>
        </a:xfrm>
      </p:grpSpPr>
      <p:sp>
        <p:nvSpPr>
          <p:cNvPr id="9" name="משולש ישר-זווית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משולש שווה שוקיים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מציין מיקום של תאריך 3"/>
          <p:cNvSpPr>
            <a:spLocks noGrp="1"/>
          </p:cNvSpPr>
          <p:nvPr>
            <p:ph type="dt" sz="half" idx="10"/>
          </p:nvPr>
        </p:nvSpPr>
        <p:spPr>
          <a:xfrm>
            <a:off x="6955632" y="6477000"/>
            <a:ext cx="2133600" cy="304800"/>
          </a:xfrm>
        </p:spPr>
        <p:txBody>
          <a:bodyPr/>
          <a:lstStyle/>
          <a:p>
            <a:fld id="{C6B57632-BC0E-424A-AA52-214D8D5D966F}" type="datetimeFigureOut">
              <a:rPr lang="he-IL" smtClean="0"/>
              <a:pPr/>
              <a:t>ל'/ניסן/תשע"ד</a:t>
            </a:fld>
            <a:endParaRPr lang="he-IL"/>
          </a:p>
        </p:txBody>
      </p:sp>
      <p:sp>
        <p:nvSpPr>
          <p:cNvPr id="5" name="מציין מיקום של כותרת תחתונה 4"/>
          <p:cNvSpPr>
            <a:spLocks noGrp="1"/>
          </p:cNvSpPr>
          <p:nvPr>
            <p:ph type="ftr" sz="quarter" idx="11"/>
          </p:nvPr>
        </p:nvSpPr>
        <p:spPr>
          <a:xfrm>
            <a:off x="2619376" y="6480969"/>
            <a:ext cx="4260056" cy="300831"/>
          </a:xfrm>
        </p:spPr>
        <p:txBody>
          <a:bodyPr/>
          <a:lstStyle/>
          <a:p>
            <a:endParaRPr lang="he-IL"/>
          </a:p>
        </p:txBody>
      </p:sp>
      <p:sp>
        <p:nvSpPr>
          <p:cNvPr id="6" name="מציין מיקום של מספר שקופית 5"/>
          <p:cNvSpPr>
            <a:spLocks noGrp="1"/>
          </p:cNvSpPr>
          <p:nvPr>
            <p:ph type="sldNum" sz="quarter" idx="12"/>
          </p:nvPr>
        </p:nvSpPr>
        <p:spPr>
          <a:xfrm>
            <a:off x="8451056" y="809624"/>
            <a:ext cx="502920" cy="300831"/>
          </a:xfrm>
        </p:spPr>
        <p:txBody>
          <a:bodyPr/>
          <a:lstStyle/>
          <a:p>
            <a:fld id="{8E2AE8B6-5B62-4DEE-B716-4796D9D6517D}" type="slidenum">
              <a:rPr lang="he-IL" smtClean="0"/>
              <a:pPr/>
              <a:t>‹#›</a:t>
            </a:fld>
            <a:endParaRPr lang="he-IL"/>
          </a:p>
        </p:txBody>
      </p:sp>
      <p:cxnSp>
        <p:nvCxnSpPr>
          <p:cNvPr id="11" name="מחבר ישר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מחבר ישר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כותרת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smtClean="0"/>
              <a:t>לחץ כדי לערוך סגנונות טקסט של תבנית בסיס</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marL="0" algn="l">
              <a:defRPr/>
            </a:lvl1pPr>
          </a:lstStyle>
          <a:p>
            <a:r>
              <a:rPr kumimoji="0" lang="he-IL" smtClean="0"/>
              <a:t>לחץ כדי לערוך סגנון כותרת של תבנית בסיס</a:t>
            </a:r>
            <a:endParaRPr kumimoji="0" lang="en-US"/>
          </a:p>
        </p:txBody>
      </p:sp>
      <p:sp>
        <p:nvSpPr>
          <p:cNvPr id="3" name="מציין מיקום תוכן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תוכן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a:xfrm>
            <a:off x="4791456" y="6480969"/>
            <a:ext cx="2133600" cy="301752"/>
          </a:xfrm>
        </p:spPr>
        <p:txBody>
          <a:bodyPr/>
          <a:lstStyle/>
          <a:p>
            <a:fld id="{C6B57632-BC0E-424A-AA52-214D8D5D966F}" type="datetimeFigureOut">
              <a:rPr lang="he-IL" smtClean="0"/>
              <a:pPr/>
              <a:t>ל'/ניסן/תשע"ד</a:t>
            </a:fld>
            <a:endParaRPr lang="he-IL"/>
          </a:p>
        </p:txBody>
      </p:sp>
      <p:sp>
        <p:nvSpPr>
          <p:cNvPr id="6" name="מציין מיקום של כותרת תחתונה 5"/>
          <p:cNvSpPr>
            <a:spLocks noGrp="1"/>
          </p:cNvSpPr>
          <p:nvPr>
            <p:ph type="ftr" sz="quarter" idx="11"/>
          </p:nvPr>
        </p:nvSpPr>
        <p:spPr>
          <a:xfrm>
            <a:off x="457200" y="6480969"/>
            <a:ext cx="4260056" cy="301752"/>
          </a:xfrm>
        </p:spPr>
        <p:txBody>
          <a:bodyPr/>
          <a:lstStyle/>
          <a:p>
            <a:endParaRPr lang="he-IL"/>
          </a:p>
        </p:txBody>
      </p:sp>
      <p:sp>
        <p:nvSpPr>
          <p:cNvPr id="7" name="מציין מיקום של מספר שקופית 6"/>
          <p:cNvSpPr>
            <a:spLocks noGrp="1"/>
          </p:cNvSpPr>
          <p:nvPr>
            <p:ph type="sldNum" sz="quarter" idx="12"/>
          </p:nvPr>
        </p:nvSpPr>
        <p:spPr>
          <a:xfrm>
            <a:off x="7589520" y="6480969"/>
            <a:ext cx="502920" cy="301752"/>
          </a:xfrm>
        </p:spPr>
        <p:txBody>
          <a:bodyPr/>
          <a:lstStyle/>
          <a:p>
            <a:fld id="{8E2AE8B6-5B62-4DEE-B716-4796D9D6517D}"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bg>
      <p:bgRef idx="1002">
        <a:schemeClr val="bg2"/>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4" name="מציין מיקום טקסט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5" name="מציין מיקום תוכן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6" name="מציין מיקום תוכן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7" name="מציין מיקום של תאריך 6"/>
          <p:cNvSpPr>
            <a:spLocks noGrp="1"/>
          </p:cNvSpPr>
          <p:nvPr>
            <p:ph type="dt" sz="half" idx="10"/>
          </p:nvPr>
        </p:nvSpPr>
        <p:spPr>
          <a:xfrm>
            <a:off x="4791456" y="6480969"/>
            <a:ext cx="2130552" cy="301752"/>
          </a:xfrm>
        </p:spPr>
        <p:txBody>
          <a:bodyPr/>
          <a:lstStyle/>
          <a:p>
            <a:fld id="{C6B57632-BC0E-424A-AA52-214D8D5D966F}" type="datetimeFigureOut">
              <a:rPr lang="he-IL" smtClean="0"/>
              <a:pPr/>
              <a:t>ל'/ניסן/תשע"ד</a:t>
            </a:fld>
            <a:endParaRPr lang="he-IL"/>
          </a:p>
        </p:txBody>
      </p:sp>
      <p:sp>
        <p:nvSpPr>
          <p:cNvPr id="8" name="מציין מיקום של כותרת תחתונה 7"/>
          <p:cNvSpPr>
            <a:spLocks noGrp="1"/>
          </p:cNvSpPr>
          <p:nvPr>
            <p:ph type="ftr" sz="quarter" idx="11"/>
          </p:nvPr>
        </p:nvSpPr>
        <p:spPr>
          <a:xfrm>
            <a:off x="457200" y="6480969"/>
            <a:ext cx="4261104" cy="301752"/>
          </a:xfrm>
        </p:spPr>
        <p:txBody>
          <a:bodyPr/>
          <a:lstStyle/>
          <a:p>
            <a:endParaRPr lang="he-IL"/>
          </a:p>
        </p:txBody>
      </p:sp>
      <p:sp>
        <p:nvSpPr>
          <p:cNvPr id="9" name="מציין מיקום של מספר שקופית 8"/>
          <p:cNvSpPr>
            <a:spLocks noGrp="1"/>
          </p:cNvSpPr>
          <p:nvPr>
            <p:ph type="sldNum" sz="quarter" idx="12"/>
          </p:nvPr>
        </p:nvSpPr>
        <p:spPr>
          <a:xfrm>
            <a:off x="7589520" y="6483096"/>
            <a:ext cx="502920" cy="301752"/>
          </a:xfrm>
        </p:spPr>
        <p:txBody>
          <a:bodyPr/>
          <a:lstStyle>
            <a:lvl1pPr algn="ctr">
              <a:defRPr/>
            </a:lvl1pPr>
          </a:lstStyle>
          <a:p>
            <a:fld id="{8E2AE8B6-5B62-4DEE-B716-4796D9D6517D}" type="slidenum">
              <a:rPr lang="he-IL" smtClean="0"/>
              <a:pPr/>
              <a:t>‹#›</a:t>
            </a:fld>
            <a:endParaRPr lang="he-IL"/>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b="0"/>
            </a:lvl1pPr>
          </a:lstStyle>
          <a:p>
            <a:r>
              <a:rPr kumimoji="0" lang="he-IL" smtClean="0"/>
              <a:t>לחץ כדי לערוך סגנון כותרת של תבנית בסיס</a:t>
            </a:r>
            <a:endParaRPr kumimoji="0" lang="en-US"/>
          </a:p>
        </p:txBody>
      </p:sp>
      <p:sp>
        <p:nvSpPr>
          <p:cNvPr id="3" name="מציין מיקום של תאריך 2"/>
          <p:cNvSpPr>
            <a:spLocks noGrp="1"/>
          </p:cNvSpPr>
          <p:nvPr>
            <p:ph type="dt" sz="half" idx="10"/>
          </p:nvPr>
        </p:nvSpPr>
        <p:spPr/>
        <p:txBody>
          <a:bodyPr/>
          <a:lstStyle/>
          <a:p>
            <a:fld id="{C6B57632-BC0E-424A-AA52-214D8D5D966F}" type="datetimeFigureOut">
              <a:rPr lang="he-IL" smtClean="0"/>
              <a:pPr/>
              <a:t>ל'/ניסן/תשע"ד</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8E2AE8B6-5B62-4DEE-B716-4796D9D6517D}"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a:xfrm>
            <a:off x="4791456" y="6480969"/>
            <a:ext cx="2133600" cy="301752"/>
          </a:xfrm>
        </p:spPr>
        <p:txBody>
          <a:bodyPr/>
          <a:lstStyle/>
          <a:p>
            <a:fld id="{C6B57632-BC0E-424A-AA52-214D8D5D966F}" type="datetimeFigureOut">
              <a:rPr lang="he-IL" smtClean="0"/>
              <a:pPr/>
              <a:t>ל'/ניסן/תשע"ד</a:t>
            </a:fld>
            <a:endParaRPr lang="he-IL"/>
          </a:p>
        </p:txBody>
      </p:sp>
      <p:sp>
        <p:nvSpPr>
          <p:cNvPr id="3" name="מציין מיקום של כותרת תחתונה 2"/>
          <p:cNvSpPr>
            <a:spLocks noGrp="1"/>
          </p:cNvSpPr>
          <p:nvPr>
            <p:ph type="ftr" sz="quarter" idx="11"/>
          </p:nvPr>
        </p:nvSpPr>
        <p:spPr>
          <a:xfrm>
            <a:off x="457200" y="6481890"/>
            <a:ext cx="4260056" cy="300831"/>
          </a:xfrm>
        </p:spPr>
        <p:txBody>
          <a:bodyPr/>
          <a:lstStyle/>
          <a:p>
            <a:endParaRPr lang="he-IL"/>
          </a:p>
        </p:txBody>
      </p:sp>
      <p:sp>
        <p:nvSpPr>
          <p:cNvPr id="4" name="מציין מיקום של מספר שקופית 3"/>
          <p:cNvSpPr>
            <a:spLocks noGrp="1"/>
          </p:cNvSpPr>
          <p:nvPr>
            <p:ph type="sldNum" sz="quarter" idx="12"/>
          </p:nvPr>
        </p:nvSpPr>
        <p:spPr>
          <a:xfrm>
            <a:off x="7589520" y="6480969"/>
            <a:ext cx="502920" cy="301752"/>
          </a:xfrm>
        </p:spPr>
        <p:txBody>
          <a:bodyPr/>
          <a:lstStyle/>
          <a:p>
            <a:fld id="{8E2AE8B6-5B62-4DEE-B716-4796D9D6517D}"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bg>
      <p:bgRef idx="1002">
        <a:schemeClr val="bg2"/>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he-IL" smtClean="0"/>
              <a:t>לחץ כדי לערוך סגנונות טקסט של תבנית בסיס</a:t>
            </a:r>
          </a:p>
        </p:txBody>
      </p:sp>
      <p:sp>
        <p:nvSpPr>
          <p:cNvPr id="4" name="מציין מיקום תוכן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a:xfrm>
            <a:off x="6278976" y="6556248"/>
            <a:ext cx="2133600" cy="301752"/>
          </a:xfrm>
        </p:spPr>
        <p:txBody>
          <a:bodyPr/>
          <a:lstStyle>
            <a:lvl1pPr>
              <a:defRPr sz="900"/>
            </a:lvl1pPr>
          </a:lstStyle>
          <a:p>
            <a:fld id="{C6B57632-BC0E-424A-AA52-214D8D5D966F}" type="datetimeFigureOut">
              <a:rPr lang="he-IL" smtClean="0"/>
              <a:pPr/>
              <a:t>ל'/ניסן/תשע"ד</a:t>
            </a:fld>
            <a:endParaRPr lang="he-IL"/>
          </a:p>
        </p:txBody>
      </p:sp>
      <p:sp>
        <p:nvSpPr>
          <p:cNvPr id="6" name="מציין מיקום של כותרת תחתונה 5"/>
          <p:cNvSpPr>
            <a:spLocks noGrp="1"/>
          </p:cNvSpPr>
          <p:nvPr>
            <p:ph type="ftr" sz="quarter" idx="11"/>
          </p:nvPr>
        </p:nvSpPr>
        <p:spPr>
          <a:xfrm>
            <a:off x="1135856" y="6556248"/>
            <a:ext cx="5143120" cy="301752"/>
          </a:xfrm>
        </p:spPr>
        <p:txBody>
          <a:bodyPr/>
          <a:lstStyle>
            <a:lvl1pPr>
              <a:defRPr sz="900"/>
            </a:lvl1pPr>
          </a:lstStyle>
          <a:p>
            <a:endParaRPr lang="he-IL"/>
          </a:p>
        </p:txBody>
      </p:sp>
      <p:sp>
        <p:nvSpPr>
          <p:cNvPr id="7" name="מציין מיקום של מספר שקופית 6"/>
          <p:cNvSpPr>
            <a:spLocks noGrp="1"/>
          </p:cNvSpPr>
          <p:nvPr>
            <p:ph type="sldNum" sz="quarter" idx="12"/>
          </p:nvPr>
        </p:nvSpPr>
        <p:spPr>
          <a:xfrm>
            <a:off x="8410576" y="6556248"/>
            <a:ext cx="502920" cy="301752"/>
          </a:xfrm>
        </p:spPr>
        <p:txBody>
          <a:bodyPr/>
          <a:lstStyle>
            <a:lvl1pPr>
              <a:defRPr sz="900"/>
            </a:lvl1pPr>
          </a:lstStyle>
          <a:p>
            <a:fld id="{8E2AE8B6-5B62-4DEE-B716-4796D9D6517D}" type="slidenum">
              <a:rPr lang="he-IL" smtClean="0"/>
              <a:pPr/>
              <a:t>‹#›</a:t>
            </a:fld>
            <a:endParaRPr lang="he-IL"/>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bg>
      <p:bgRef idx="1002">
        <a:schemeClr val="bg1"/>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he-IL" smtClean="0"/>
              <a:t>לחץ כדי לערוך סגנון כותרת של תבנית בסיס</a:t>
            </a:r>
            <a:endParaRPr kumimoji="0" lang="en-US"/>
          </a:p>
        </p:txBody>
      </p:sp>
      <p:sp>
        <p:nvSpPr>
          <p:cNvPr id="3" name="מציין מיקום של תמונה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he-IL" smtClean="0"/>
              <a:t>לחץ על הסמל כדי להוסיף תמונה</a:t>
            </a:r>
            <a:endParaRPr kumimoji="0" lang="en-US" dirty="0"/>
          </a:p>
        </p:txBody>
      </p:sp>
      <p:sp>
        <p:nvSpPr>
          <p:cNvPr id="4" name="מציין מיקום טקסט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he-IL" smtClean="0"/>
              <a:t>לחץ כדי לערוך סגנונות טקסט של תבנית בסיס</a:t>
            </a:r>
          </a:p>
        </p:txBody>
      </p:sp>
      <p:sp>
        <p:nvSpPr>
          <p:cNvPr id="5" name="מציין מיקום של תאריך 4"/>
          <p:cNvSpPr>
            <a:spLocks noGrp="1"/>
          </p:cNvSpPr>
          <p:nvPr>
            <p:ph type="dt" sz="half" idx="10"/>
          </p:nvPr>
        </p:nvSpPr>
        <p:spPr>
          <a:xfrm>
            <a:off x="6108192" y="6556248"/>
            <a:ext cx="2103120" cy="301752"/>
          </a:xfrm>
        </p:spPr>
        <p:txBody>
          <a:bodyPr/>
          <a:lstStyle>
            <a:lvl1pPr>
              <a:defRPr sz="900"/>
            </a:lvl1pPr>
          </a:lstStyle>
          <a:p>
            <a:fld id="{C6B57632-BC0E-424A-AA52-214D8D5D966F}" type="datetimeFigureOut">
              <a:rPr lang="he-IL" smtClean="0"/>
              <a:pPr/>
              <a:t>ל'/ניסן/תשע"ד</a:t>
            </a:fld>
            <a:endParaRPr lang="he-IL"/>
          </a:p>
        </p:txBody>
      </p:sp>
      <p:sp>
        <p:nvSpPr>
          <p:cNvPr id="6" name="מציין מיקום של כותרת תחתונה 5"/>
          <p:cNvSpPr>
            <a:spLocks noGrp="1"/>
          </p:cNvSpPr>
          <p:nvPr>
            <p:ph type="ftr" sz="quarter" idx="11"/>
          </p:nvPr>
        </p:nvSpPr>
        <p:spPr>
          <a:xfrm>
            <a:off x="1170432" y="6557169"/>
            <a:ext cx="4948072" cy="301752"/>
          </a:xfrm>
        </p:spPr>
        <p:txBody>
          <a:bodyPr/>
          <a:lstStyle>
            <a:lvl1pPr>
              <a:defRPr sz="900"/>
            </a:lvl1pPr>
          </a:lstStyle>
          <a:p>
            <a:endParaRPr lang="he-IL"/>
          </a:p>
        </p:txBody>
      </p:sp>
      <p:sp>
        <p:nvSpPr>
          <p:cNvPr id="7" name="מציין מיקום של מספר שקופית 6"/>
          <p:cNvSpPr>
            <a:spLocks noGrp="1"/>
          </p:cNvSpPr>
          <p:nvPr>
            <p:ph type="sldNum" sz="quarter" idx="12"/>
          </p:nvPr>
        </p:nvSpPr>
        <p:spPr>
          <a:xfrm>
            <a:off x="8217192" y="6556248"/>
            <a:ext cx="365760" cy="301752"/>
          </a:xfrm>
        </p:spPr>
        <p:txBody>
          <a:bodyPr/>
          <a:lstStyle>
            <a:lvl1pPr algn="ctr">
              <a:defRPr sz="900"/>
            </a:lvl1pPr>
          </a:lstStyle>
          <a:p>
            <a:fld id="{8E2AE8B6-5B62-4DEE-B716-4796D9D6517D}" type="slidenum">
              <a:rPr lang="he-IL" smtClean="0"/>
              <a:pPr/>
              <a:t>‹#›</a:t>
            </a:fld>
            <a:endParaRPr lang="he-IL"/>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משולש ישר-זווית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מחבר ישר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מחבר ישר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מציין מיקום של כותרת 21"/>
          <p:cNvSpPr>
            <a:spLocks noGrp="1"/>
          </p:cNvSpPr>
          <p:nvPr>
            <p:ph type="title"/>
          </p:nvPr>
        </p:nvSpPr>
        <p:spPr>
          <a:xfrm>
            <a:off x="457200" y="267494"/>
            <a:ext cx="8229600" cy="1399032"/>
          </a:xfrm>
          <a:prstGeom prst="rect">
            <a:avLst/>
          </a:prstGeom>
        </p:spPr>
        <p:txBody>
          <a:bodyPr vert="horz" anchor="ctr">
            <a:normAutofit/>
          </a:bodyPr>
          <a:lstStyle/>
          <a:p>
            <a:r>
              <a:rPr kumimoji="0" lang="he-IL" smtClean="0"/>
              <a:t>לחץ כדי לערוך סגנון כותרת של תבנית בסיס</a:t>
            </a:r>
            <a:endParaRPr kumimoji="0" lang="en-US"/>
          </a:p>
        </p:txBody>
      </p:sp>
      <p:sp>
        <p:nvSpPr>
          <p:cNvPr id="13" name="מציין מיקום טקסט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14" name="מציין מיקום של תאריך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C6B57632-BC0E-424A-AA52-214D8D5D966F}" type="datetimeFigureOut">
              <a:rPr lang="he-IL" smtClean="0"/>
              <a:pPr/>
              <a:t>ל'/ניסן/תשע"ד</a:t>
            </a:fld>
            <a:endParaRPr lang="he-IL"/>
          </a:p>
        </p:txBody>
      </p:sp>
      <p:sp>
        <p:nvSpPr>
          <p:cNvPr id="3" name="מציין מיקום של כותרת תחתונה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he-IL"/>
          </a:p>
        </p:txBody>
      </p:sp>
      <p:sp>
        <p:nvSpPr>
          <p:cNvPr id="23" name="מציין מיקום של מספר שקופית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8E2AE8B6-5B62-4DEE-B716-4796D9D6517D}" type="slidenum">
              <a:rPr lang="he-IL" smtClean="0"/>
              <a:pPr/>
              <a:t>‹#›</a:t>
            </a:fld>
            <a:endParaRPr lang="he-IL"/>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images.google.co.il/imgres?imgurl=http://www.nesher.co.il/nesher_new/images/tad_img_09.gif&amp;imgrefurl=http://www.nesher.co.il/nesher_new/companies.htm&amp;h=159&amp;w=182&amp;sz=29&amp;tbnid=89ZBAHU24eQJ:&amp;tbnh=83&amp;tbnw=96&amp;hl=iw&amp;start=1&amp;prev=/images?q=%D7%9E%D7%97%D7%A6%D7%91%D7%99%D7%9D&amp;svnum=10&amp;hl=iw&amp;lr=" TargetMode="Externa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www.ynet.co.il/PicServer2/03072003/366318/nehoshet_ot.jp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images.google.co.il/imgres?imgurl=http://www.zinman.org.il/html/si/p/22.jpg&amp;imgrefurl=http://www.zinman.org.il/html/si/cham/cham.html&amp;h=150&amp;w=200&amp;sz=16&amp;tbnid=6cuYcdyWj6gJ:&amp;tbnh=74&amp;tbnw=99&amp;hl=iw&amp;start=2&amp;prev=/images?q=%D7%9E%D7%92%D7%A0%D7%98&amp;svnum=10&amp;hl=iw&amp;lr=&amp;sa=N" TargetMode="Externa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8.jpeg"/><Relationship Id="rId2" Type="http://schemas.openxmlformats.org/officeDocument/2006/relationships/hyperlink" Target="http://www.daat.ac.il/daat/kitveyet/mabua/36/menora1.jpg" TargetMode="External"/><Relationship Id="rId1" Type="http://schemas.openxmlformats.org/officeDocument/2006/relationships/slideLayout" Target="../slideLayouts/slideLayout2.xml"/><Relationship Id="rId6" Type="http://schemas.openxmlformats.org/officeDocument/2006/relationships/hyperlink" Target="http://www.hottrade.co.il/images/stocks/jewelery-2.jpg" TargetMode="External"/><Relationship Id="rId5" Type="http://schemas.openxmlformats.org/officeDocument/2006/relationships/image" Target="../media/image17.jpeg"/><Relationship Id="rId4" Type="http://schemas.openxmlformats.org/officeDocument/2006/relationships/hyperlink" Target="http://images.google.co.il/imgres?imgurl=http://geophysics.tau.ac.il/personal/shmulik/images/Timna-copper.jpg&amp;imgrefurl=http://geophysics.tau.ac.il/personal/shmulik/Elat-Geological_history.htm&amp;h=546&amp;w=575&amp;sz=59&amp;tbnid=MJdIt7iVMCMJ:&amp;tbnh=125&amp;tbnw=132&amp;hl=iw&amp;start=4&amp;prev=/images?q=%D7%A0%D7%97%D7%95%D7%A9%D7%AA&amp;svnum=10&amp;hl=iw&amp;lr="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images.google.co.il/imgres?imgurl=http://www.bigmarket.co.il/images/itempics/4525001_large.jpg&amp;imgrefurl=http://www.bigmarket.co.il/Product.asp?Pid=4525001&amp;Cat2Cat1ID=18&amp;Cat2ID=116&amp;h=284&amp;w=279&amp;sz=7&amp;tbnid=8G6NeqLysmcJ:&amp;tbnh=110&amp;tbnw=108&amp;hl=iw&amp;start=17&amp;prev=/images?q=%D7%91%D7%93%D7%99%D7%9C&amp;svnum=10&amp;hl=iw&amp;lr=&amp;sa=G" TargetMode="Externa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antiquities.org.il/images/sites/rosh_pinna/candels.jpg" TargetMode="Externa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hyperlink" Target="http://images.google.co.il/imgres?imgurl=http://research.haifa.ac.il/~hecht/metal.jpg&amp;imgrefurl=http://research.haifa.ac.il/~hecht/CRAFTS_H.htm&amp;h=179&amp;w=255&amp;sz=9&amp;tbnid=jS8SvOIPhL8J:&amp;tbnh=74&amp;tbnw=106&amp;hl=iw&amp;start=6&amp;prev=/images?q=%D7%9E%D7%AA%D7%9B%D7%AA&amp;svnum=10&amp;hl=iw&amp;lr=" TargetMode="External"/><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images.google.co.il/imgres?imgurl=http://www.nrg.co.il/images/archive/main/238/422.jpg&amp;imgrefurl=http://www.nrg.co.il/online/12/ART/851/747.html&amp;h=153&amp;w=309&amp;sz=12&amp;tbnid=IIB3bmoxzLMJ:&amp;tbnh=55&amp;tbnw=112&amp;hl=iw&amp;start=42&amp;prev=/images?q=%D7%96%D7%9B%D7%95%D7%9B%D7%99%D7%AA+%D7%9E%D7%92%D7%93%D7%9C%D7%AA&amp;start=40&amp;svnum=10&amp;hl=iw&amp;lr=&amp;sa=N" TargetMode="Externa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hyperlink" Target="http://www.spiral-glass.co.il/images/pro5.jp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8" Type="http://schemas.openxmlformats.org/officeDocument/2006/relationships/hyperlink" Target="http://he.wikipedia.org/wiki/%D7%97%D7%A0%D7%A7%D7%9F" TargetMode="External"/><Relationship Id="rId13" Type="http://schemas.openxmlformats.org/officeDocument/2006/relationships/hyperlink" Target="http://he.wikipedia.org/wiki/%D7%A7%D7%A0%D7%93%D7%94" TargetMode="External"/><Relationship Id="rId18" Type="http://schemas.openxmlformats.org/officeDocument/2006/relationships/hyperlink" Target="http://he.wikipedia.org/wiki/%D7%9E%D7%A0%D7%99%D7%A4%D7%AA_%D7%A1%D7%97%D7%A3" TargetMode="External"/><Relationship Id="rId3" Type="http://schemas.openxmlformats.org/officeDocument/2006/relationships/hyperlink" Target="http://he.wikipedia.org/wiki/%D7%A4%D7%97%D7%9E%D7%9F" TargetMode="External"/><Relationship Id="rId21" Type="http://schemas.openxmlformats.org/officeDocument/2006/relationships/hyperlink" Target="http://he.wikipedia.org/wiki/%D7%A1%D7%99%D7%99%D7%A8%D7%94_%D7%9C%D7%90%D7%95%D7%9F" TargetMode="External"/><Relationship Id="rId7" Type="http://schemas.openxmlformats.org/officeDocument/2006/relationships/hyperlink" Target="http://he.wikipedia.org/wiki/%D7%A7%D7%95%D7%91%D7%99%D7%99%D7%94" TargetMode="External"/><Relationship Id="rId12" Type="http://schemas.openxmlformats.org/officeDocument/2006/relationships/hyperlink" Target="http://he.wikipedia.org/wiki/%D7%A1%D7%99%D7%91%D7%99%D7%A8" TargetMode="External"/><Relationship Id="rId17" Type="http://schemas.openxmlformats.org/officeDocument/2006/relationships/hyperlink" Target="http://he.wikipedia.org/wiki/%D7%A7%D7%99%D7%9E%D7%91%D7%A8%D7%9C%D7%99%D7%98" TargetMode="External"/><Relationship Id="rId25" Type="http://schemas.openxmlformats.org/officeDocument/2006/relationships/hyperlink" Target="http://he.wikipedia.org/wiki/%D7%90%D7%95%D7%A1%D7%98%D7%A8%D7%9C%D7%99%D7%94" TargetMode="External"/><Relationship Id="rId2" Type="http://schemas.openxmlformats.org/officeDocument/2006/relationships/hyperlink" Target="http://he.wikipedia.org/wiki/%D7%9E%D7%99%D7%A0%D7%A8%D7%9C" TargetMode="External"/><Relationship Id="rId16" Type="http://schemas.openxmlformats.org/officeDocument/2006/relationships/hyperlink" Target="http://he.wikipedia.org/wiki/%D7%A4%D7%97%D7%9E%D7%94" TargetMode="External"/><Relationship Id="rId20" Type="http://schemas.openxmlformats.org/officeDocument/2006/relationships/hyperlink" Target="http://he.wikipedia.org/wiki/%D7%91%D7%95%D7%A6%D7%95%D7%90%D7%A0%D7%94" TargetMode="External"/><Relationship Id="rId1" Type="http://schemas.openxmlformats.org/officeDocument/2006/relationships/slideLayout" Target="../slideLayouts/slideLayout2.xml"/><Relationship Id="rId6" Type="http://schemas.openxmlformats.org/officeDocument/2006/relationships/hyperlink" Target="http://he.wikipedia.org/wiki/%D7%AA%D7%9E%D7%A0%D7%99%D7%95%D7%9F" TargetMode="External"/><Relationship Id="rId11" Type="http://schemas.openxmlformats.org/officeDocument/2006/relationships/hyperlink" Target="http://he.wikipedia.org/wiki/%D7%93%D7%A8%D7%95%D7%9D_%D7%90%D7%A4%D7%A8%D7%99%D7%A7%D7%94" TargetMode="External"/><Relationship Id="rId24" Type="http://schemas.openxmlformats.org/officeDocument/2006/relationships/hyperlink" Target="http://he.wikipedia.org/wiki/%D7%A8%D7%95%D7%A1%D7%99%D7%94" TargetMode="External"/><Relationship Id="rId5" Type="http://schemas.openxmlformats.org/officeDocument/2006/relationships/hyperlink" Target="http://he.wikipedia.org/wiki/%D7%94%D7%9E%D7%A2%D7%A8%D7%9B%D7%AA_%D7%94%D7%92%D7%91%D7%99%D7%A9%D7%99%D7%AA_%D7%94%D7%A7%D7%95%D7%91%D7%99%D7%99%D7%AA%D7%99%D7%AA" TargetMode="External"/><Relationship Id="rId15" Type="http://schemas.openxmlformats.org/officeDocument/2006/relationships/hyperlink" Target="http://he.wikipedia.org/wiki/%D7%9E%D7%90%D7%92%D7%9E%D7%94" TargetMode="External"/><Relationship Id="rId23" Type="http://schemas.openxmlformats.org/officeDocument/2006/relationships/hyperlink" Target="http://he.wikipedia.org/wiki/%D7%94%D7%A8%D7%A4%D7%95%D7%91%D7%9C%D7%99%D7%A7%D7%94_%D7%A9%D7%9C_%D7%A7%D7%95%D7%A0%D7%92%D7%95" TargetMode="External"/><Relationship Id="rId10" Type="http://schemas.openxmlformats.org/officeDocument/2006/relationships/hyperlink" Target="http://he.wikipedia.org/wiki/%D7%99%D7%91%D7%A9%D7%AA" TargetMode="External"/><Relationship Id="rId19" Type="http://schemas.openxmlformats.org/officeDocument/2006/relationships/hyperlink" Target="http://he.wikipedia.org/wiki/%D7%90%D7%A4%D7%A8%D7%99%D7%A7%D7%94" TargetMode="External"/><Relationship Id="rId4" Type="http://schemas.openxmlformats.org/officeDocument/2006/relationships/hyperlink" Target="http://he.wikipedia.org/wiki/%D7%92%D7%91%D7%99%D7%A9" TargetMode="External"/><Relationship Id="rId9" Type="http://schemas.openxmlformats.org/officeDocument/2006/relationships/hyperlink" Target="http://he.wikipedia.org/wiki/%D7%9E%D7%A2%D7%98%D7%A4%D7%AA_%D7%9B%D7%93%D7%95%D7%A8_%D7%94%D7%90%D7%A8%D7%A5" TargetMode="External"/><Relationship Id="rId14" Type="http://schemas.openxmlformats.org/officeDocument/2006/relationships/hyperlink" Target="http://he.wikipedia.org/wiki/%D7%91%D7%A8%D7%96%D7%99%D7%9C" TargetMode="External"/><Relationship Id="rId22" Type="http://schemas.openxmlformats.org/officeDocument/2006/relationships/hyperlink" Target="http://he.wikipedia.org/wiki/%D7%94%D7%A8%D7%A4%D7%95%D7%91%D7%9C%D7%99%D7%A7%D7%94_%D7%94%D7%93%D7%9E%D7%95%D7%A7%D7%A8%D7%98%D7%99%D7%AA_%D7%A9%D7%9C_%D7%A7%D7%95%D7%A0%D7%92%D7%95"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gif"/><Relationship Id="rId13" Type="http://schemas.openxmlformats.org/officeDocument/2006/relationships/image" Target="../media/image12.jpeg"/><Relationship Id="rId3" Type="http://schemas.openxmlformats.org/officeDocument/2006/relationships/hyperlink" Target="http://www.etgarim.co.il/shop/gamepics/metal/7.jpg" TargetMode="External"/><Relationship Id="rId7" Type="http://schemas.openxmlformats.org/officeDocument/2006/relationships/image" Target="../media/image7.gif"/><Relationship Id="rId12" Type="http://schemas.openxmlformats.org/officeDocument/2006/relationships/image" Target="../media/image11.jpeg"/><Relationship Id="rId2" Type="http://schemas.openxmlformats.org/officeDocument/2006/relationships/hyperlink" Target="http://images.google.co.il/imgres?imgurl=http://shop.lametayel.com/lametayel/images/items/5200019.jpg&amp;imgrefurl=http://demo.ort.org.il/ortforums/scripts/forum_msg.asp?pc=566380089&amp;msgID=872249227&amp;h=275&amp;w=170&amp;sz=6&amp;tbnid=V7I3N64pA8MJ:&amp;tbnh=109&amp;tbnw=67&amp;hl=iw&amp;start=7&amp;prev=/images?q=%D7%A1%D7%9B%D7%99%D7%9F&amp;svnum=10&amp;hl=iw&amp;lr=&amp;sa=N" TargetMode="Externa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0.jpeg"/><Relationship Id="rId5" Type="http://schemas.openxmlformats.org/officeDocument/2006/relationships/hyperlink" Target="http://shop.lametayel.com/lametayel/images/items/41814.jpg" TargetMode="External"/><Relationship Id="rId10" Type="http://schemas.openxmlformats.org/officeDocument/2006/relationships/image" Target="../media/image9.jpeg"/><Relationship Id="rId4" Type="http://schemas.openxmlformats.org/officeDocument/2006/relationships/image" Target="../media/image5.jpeg"/><Relationship Id="rId9" Type="http://schemas.openxmlformats.org/officeDocument/2006/relationships/hyperlink" Target="http://images.google.co.il/url?q=http://web.macam.ac.il/~ltami/zeremhs/phesem1.files/image004.gi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dirty="0" smtClean="0"/>
              <a:t>מחצבים כמשאב טבע מתכלה </a:t>
            </a:r>
            <a:endParaRPr lang="he-IL" dirty="0"/>
          </a:p>
        </p:txBody>
      </p:sp>
      <p:sp>
        <p:nvSpPr>
          <p:cNvPr id="3" name="כותרת משנה 2"/>
          <p:cNvSpPr>
            <a:spLocks noGrp="1"/>
          </p:cNvSpPr>
          <p:nvPr>
            <p:ph type="subTitle" idx="1"/>
          </p:nvPr>
        </p:nvSpPr>
        <p:spPr/>
        <p:txBody>
          <a:bodyPr>
            <a:normAutofit fontScale="70000" lnSpcReduction="20000"/>
          </a:bodyPr>
          <a:lstStyle/>
          <a:p>
            <a:r>
              <a:rPr lang="he-IL" b="1" dirty="0" smtClean="0"/>
              <a:t>אלו  מינרלים המצויים בריכוז מוגבר , מעל לשיעור התפוצה הרגיל שלהם, במקומות שונים בקרום כדור הארץ </a:t>
            </a:r>
          </a:p>
          <a:p>
            <a:r>
              <a:rPr lang="he-IL" b="1" dirty="0" smtClean="0"/>
              <a:t>כאשר כרייתו של מחצב מסוים היא כדאית ורווחית הוא נקרא בצר או עפרה </a:t>
            </a:r>
          </a:p>
          <a:p>
            <a:r>
              <a:rPr lang="he-IL" b="1" dirty="0" smtClean="0"/>
              <a:t>כמו מקורות האנרגיה </a:t>
            </a:r>
            <a:r>
              <a:rPr lang="he-IL" b="1" dirty="0" err="1" smtClean="0"/>
              <a:t>הפוסיליים</a:t>
            </a:r>
            <a:r>
              <a:rPr lang="he-IL" b="1" dirty="0" smtClean="0"/>
              <a:t> , גם המחצבים הם משאב מתכלה </a:t>
            </a:r>
            <a:endParaRPr lang="he-IL" b="1" dirty="0"/>
          </a:p>
        </p:txBody>
      </p:sp>
      <p:pic>
        <p:nvPicPr>
          <p:cNvPr id="4" name="Picture 1031" descr="http://images.google.co.il/images?q=tbn:89ZBAHU24eQJ:www.nesher.co.il/nesher_new/images/tad_img_09.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4509120"/>
            <a:ext cx="2514600" cy="217487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1029" descr="http://images.google.co.il/images?q=tbn:khaK9B6dvjIJ:http://www.ynet.co.il/PicServer2/03072003/366318/nehoshet_ot.jp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940152" y="3897297"/>
            <a:ext cx="2514600" cy="1600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48365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דרכי היווצרות של בצרים מתכתיים </a:t>
            </a:r>
            <a:endParaRPr lang="he-IL" dirty="0"/>
          </a:p>
        </p:txBody>
      </p:sp>
      <p:sp>
        <p:nvSpPr>
          <p:cNvPr id="3" name="מציין מיקום תוכן 2"/>
          <p:cNvSpPr>
            <a:spLocks noGrp="1"/>
          </p:cNvSpPr>
          <p:nvPr>
            <p:ph idx="1"/>
          </p:nvPr>
        </p:nvSpPr>
        <p:spPr/>
        <p:txBody>
          <a:bodyPr>
            <a:normAutofit fontScale="70000" lnSpcReduction="20000"/>
          </a:bodyPr>
          <a:lstStyle/>
          <a:p>
            <a:r>
              <a:rPr lang="he-IL" dirty="0" smtClean="0"/>
              <a:t>מתוך תמיסות בתהליך התמצקות המגמה - כאשר המגמה עולה בתהליכי פתיחה או התנגשות בין לוחות טקטוניים </a:t>
            </a:r>
            <a:r>
              <a:rPr lang="he-IL" dirty="0" err="1" smtClean="0"/>
              <a:t>בטמפ</a:t>
            </a:r>
            <a:r>
              <a:rPr lang="he-IL" dirty="0" smtClean="0"/>
              <a:t>, שונות מתגבשים מינרלים שונים ואז </a:t>
            </a:r>
            <a:r>
              <a:rPr lang="he-IL" dirty="0" err="1" smtClean="0"/>
              <a:t>בטמפ</a:t>
            </a:r>
            <a:r>
              <a:rPr lang="he-IL" dirty="0" smtClean="0"/>
              <a:t>, יותר נמוכות עם העלייה קרוב לפני השטח מומסים מינרלים מתכתיים המתקשים תוך כדי תהליך הקירור </a:t>
            </a:r>
          </a:p>
          <a:p>
            <a:r>
              <a:rPr lang="he-IL" dirty="0" smtClean="0"/>
              <a:t>גיבוש מתמיסות שמקורן במי תהום – כאשר מי התהום מחלחלים הם מגיעים אל המגמה וממיסים בתוכם מינרלים שמקורם במגמה. אלו מתגבשים ומתקשים כאופקים בתוך שכבות הסלע  כבצר מתכתי </a:t>
            </a:r>
          </a:p>
          <a:p>
            <a:r>
              <a:rPr lang="he-IL" dirty="0" smtClean="0"/>
              <a:t>העשרה משנית – מתרחשת בשלושה אופנים </a:t>
            </a:r>
          </a:p>
          <a:p>
            <a:r>
              <a:rPr lang="he-IL" dirty="0" smtClean="0"/>
              <a:t>1: כאשר מי התהום מחלחלים אל השכבה עם הבצר </a:t>
            </a:r>
            <a:r>
              <a:rPr lang="he-IL" dirty="0" err="1" smtClean="0"/>
              <a:t>המינרלי</a:t>
            </a:r>
            <a:r>
              <a:rPr lang="he-IL" dirty="0" smtClean="0"/>
              <a:t>  ובדרך ממיסים מתכות  ומעשירים אותו .</a:t>
            </a:r>
          </a:p>
          <a:p>
            <a:r>
              <a:rPr lang="he-IL" dirty="0" smtClean="0"/>
              <a:t>2:  כאשר באזורים טרופיים מחלחלים מי הגשם ושוטפים את כל המרכיבים המסיסים. מה שנשאר זה הבצר. כך נוצרו מרבצי הברזל וניקל (</a:t>
            </a:r>
            <a:r>
              <a:rPr lang="he-IL" dirty="0" err="1" smtClean="0"/>
              <a:t>לטריט</a:t>
            </a:r>
            <a:r>
              <a:rPr lang="he-IL" dirty="0" smtClean="0"/>
              <a:t>). </a:t>
            </a:r>
            <a:r>
              <a:rPr lang="he-IL" dirty="0" err="1" smtClean="0"/>
              <a:t>והבוקסיט</a:t>
            </a:r>
            <a:r>
              <a:rPr lang="he-IL" dirty="0" smtClean="0"/>
              <a:t> באזורים הטרופיים .</a:t>
            </a:r>
          </a:p>
          <a:p>
            <a:r>
              <a:rPr lang="he-IL" dirty="0" smtClean="0"/>
              <a:t>3:כאשר חומרי הבלייה מוסעים על ידי מים, גלים </a:t>
            </a:r>
            <a:r>
              <a:rPr lang="he-IL" dirty="0" err="1" smtClean="0"/>
              <a:t>וכו</a:t>
            </a:r>
            <a:r>
              <a:rPr lang="he-IL" dirty="0" smtClean="0"/>
              <a:t>, המינרלים והמתכות העמידים אינם מתבלים ושוקעים בנחלים, חופי ים </a:t>
            </a:r>
            <a:r>
              <a:rPr lang="he-IL" dirty="0" err="1" smtClean="0"/>
              <a:t>וכו</a:t>
            </a:r>
            <a:r>
              <a:rPr lang="he-IL" dirty="0" smtClean="0"/>
              <a:t>,</a:t>
            </a:r>
          </a:p>
          <a:p>
            <a:endParaRPr lang="he-IL" dirty="0"/>
          </a:p>
        </p:txBody>
      </p:sp>
    </p:spTree>
    <p:extLst>
      <p:ext uri="{BB962C8B-B14F-4D97-AF65-F5344CB8AC3E}">
        <p14:creationId xmlns:p14="http://schemas.microsoft.com/office/powerpoint/2010/main" xmlns="" val="1232693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תפרוסת וניצול המחצבים המתכתיים בעולם </a:t>
            </a:r>
            <a:endParaRPr lang="he-IL" dirty="0"/>
          </a:p>
        </p:txBody>
      </p:sp>
      <p:sp>
        <p:nvSpPr>
          <p:cNvPr id="3" name="מציין מיקום תוכן 2"/>
          <p:cNvSpPr>
            <a:spLocks noGrp="1"/>
          </p:cNvSpPr>
          <p:nvPr>
            <p:ph idx="1"/>
          </p:nvPr>
        </p:nvSpPr>
        <p:spPr/>
        <p:txBody>
          <a:bodyPr/>
          <a:lstStyle/>
          <a:p>
            <a:endParaRPr lang="he-IL" dirty="0"/>
          </a:p>
        </p:txBody>
      </p:sp>
      <p:pic>
        <p:nvPicPr>
          <p:cNvPr id="47110" name="Picture 6" descr="http://images.kotar.co.il/Crop.ashx?gPageToken=33b6c9bd-1f9b-4ff5-8282-e75e665c46e0&amp;v=10&amp;nSizeStep=5&amp;nTop=678&amp;nLeft=94&amp;nWidth=618&amp;nHeight=285"/>
          <p:cNvPicPr>
            <a:picLocks noChangeAspect="1" noChangeArrowheads="1"/>
          </p:cNvPicPr>
          <p:nvPr/>
        </p:nvPicPr>
        <p:blipFill>
          <a:blip r:embed="rId2" cstate="print"/>
          <a:srcRect/>
          <a:stretch>
            <a:fillRect/>
          </a:stretch>
        </p:blipFill>
        <p:spPr bwMode="auto">
          <a:xfrm>
            <a:off x="467544" y="1988840"/>
            <a:ext cx="8208912" cy="446449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השיטות לאיתור מחצבים </a:t>
            </a:r>
            <a:endParaRPr lang="he-IL" dirty="0"/>
          </a:p>
        </p:txBody>
      </p:sp>
      <p:sp>
        <p:nvSpPr>
          <p:cNvPr id="3" name="מציין מיקום תוכן 2"/>
          <p:cNvSpPr>
            <a:spLocks noGrp="1"/>
          </p:cNvSpPr>
          <p:nvPr>
            <p:ph idx="1"/>
          </p:nvPr>
        </p:nvSpPr>
        <p:spPr>
          <a:xfrm>
            <a:off x="457200" y="1340768"/>
            <a:ext cx="8229600" cy="5114040"/>
          </a:xfrm>
        </p:spPr>
        <p:txBody>
          <a:bodyPr>
            <a:normAutofit fontScale="62500" lnSpcReduction="20000"/>
          </a:bodyPr>
          <a:lstStyle/>
          <a:p>
            <a:r>
              <a:rPr lang="he-IL" b="1" u="sng" dirty="0" smtClean="0"/>
              <a:t>סקר </a:t>
            </a:r>
            <a:r>
              <a:rPr lang="he-IL" b="1" u="sng" dirty="0" err="1" smtClean="0"/>
              <a:t>גֵאולוג</a:t>
            </a:r>
            <a:r>
              <a:rPr lang="he-IL" b="1" u="sng" dirty="0" smtClean="0"/>
              <a:t>י</a:t>
            </a:r>
            <a:endParaRPr lang="he-IL" dirty="0" smtClean="0"/>
          </a:p>
          <a:p>
            <a:r>
              <a:rPr lang="he-IL" b="1" dirty="0" smtClean="0"/>
              <a:t>סקר </a:t>
            </a:r>
            <a:r>
              <a:rPr lang="he-IL" b="1" dirty="0" err="1" smtClean="0"/>
              <a:t>גֵאולוג</a:t>
            </a:r>
            <a:r>
              <a:rPr lang="he-IL" b="1" dirty="0" smtClean="0"/>
              <a:t>י הוא ההליך הבסיסי והזול ביותר לאיתור של מחצב הנראה לעין</a:t>
            </a:r>
            <a:endParaRPr lang="he-IL" dirty="0" smtClean="0"/>
          </a:p>
          <a:p>
            <a:r>
              <a:rPr lang="he-IL" dirty="0" smtClean="0"/>
              <a:t>סקרים </a:t>
            </a:r>
            <a:r>
              <a:rPr lang="he-IL" dirty="0" err="1" smtClean="0"/>
              <a:t>גֵאולוגיי</a:t>
            </a:r>
            <a:r>
              <a:rPr lang="he-IL" dirty="0" smtClean="0"/>
              <a:t>ם פשוטים נעשו כבר בתקופות הקדומות בהתאם לצורכי התרבויות הקדומות. בתקופת האבן נעשה שימוש רב בסלעים בעלי דרגת קושי גבוהה כמו אבן צור, </a:t>
            </a:r>
            <a:r>
              <a:rPr lang="he-IL" dirty="0" err="1" smtClean="0"/>
              <a:t>קוורציט</a:t>
            </a:r>
            <a:r>
              <a:rPr lang="he-IL" dirty="0" smtClean="0"/>
              <a:t>, </a:t>
            </a:r>
            <a:r>
              <a:rPr lang="he-IL" dirty="0" err="1" smtClean="0"/>
              <a:t>אובסידיאן</a:t>
            </a:r>
            <a:r>
              <a:rPr lang="he-IL" dirty="0" smtClean="0"/>
              <a:t> (זכוכית וולקנית) ליצירת כלי עבודה וכלי נשק. במכרות תמנע חיפשו את </a:t>
            </a:r>
            <a:r>
              <a:rPr lang="he-IL" dirty="0" err="1" smtClean="0"/>
              <a:t>מינרלי</a:t>
            </a:r>
            <a:r>
              <a:rPr lang="he-IL" dirty="0" smtClean="0"/>
              <a:t> הנחושת על פי צבעם הכחול-ירוק כבר לפני יותר מ- 5,000 שנים.</a:t>
            </a:r>
          </a:p>
          <a:p>
            <a:r>
              <a:rPr lang="he-IL" dirty="0" smtClean="0"/>
              <a:t>סקר </a:t>
            </a:r>
            <a:r>
              <a:rPr lang="he-IL" dirty="0" err="1" smtClean="0"/>
              <a:t>גֵאולוג</a:t>
            </a:r>
            <a:r>
              <a:rPr lang="he-IL" dirty="0" smtClean="0"/>
              <a:t>י הוא ההליך הבסיסי והזול ביותר לאיתור של מחצב הנראה לעין. בסקר נבדקים הסלעים הרלוונטיים להתאמתם לדרישות הצרכן והשוק. הבדיקות, כוללות את ההרכב הכימי </a:t>
            </a:r>
            <a:r>
              <a:rPr lang="he-IL" dirty="0" err="1" smtClean="0"/>
              <a:t>והמינרלוגי</a:t>
            </a:r>
            <a:r>
              <a:rPr lang="he-IL" dirty="0" smtClean="0"/>
              <a:t> של המחצב, הכמות של המינרל מסך כל הסלע, האם התופעה היא שולית או בכמות כלכלית, מידת רציפותו של המרבץ במרחב, </a:t>
            </a:r>
            <a:r>
              <a:rPr lang="he-IL" dirty="0" err="1" smtClean="0"/>
              <a:t>הגֵאומטרי</a:t>
            </a:r>
            <a:r>
              <a:rPr lang="he-IL" dirty="0" smtClean="0"/>
              <a:t>ה שלו והשינויים בהרכבו. בשלב מתקדם של הסקר נעשה מיפוי </a:t>
            </a:r>
            <a:r>
              <a:rPr lang="he-IL" dirty="0" err="1" smtClean="0"/>
              <a:t>גֵאולוג</a:t>
            </a:r>
            <a:r>
              <a:rPr lang="he-IL" dirty="0" smtClean="0"/>
              <a:t>י מפורט של המרבץ וכן חישוב כמויות הבצר. האנליזות הכימיות והמינרלוגיות נעשות בשימוש במגוון של ציוד מודרני ומתוחכם המאפשר לקבוע את ההרכב הכימי עד חלקי מליון (תכולת זהב לדוגמה של יותר מ-3 חלקי מליון, או 3 גר' לטון עפרה היא בדרך-כלל בתחום הכדאיות הכלכלית להפקה) ואף בערכים נמוכים יותר. להרכב </a:t>
            </a:r>
            <a:r>
              <a:rPr lang="he-IL" dirty="0" err="1" smtClean="0"/>
              <a:t>המינרלוגי</a:t>
            </a:r>
            <a:r>
              <a:rPr lang="he-IL" dirty="0" smtClean="0"/>
              <a:t> יש גם כן חשיבות רבה כיוון שהוא מכתיב, במקרים רבים, את התכונות </a:t>
            </a:r>
            <a:r>
              <a:rPr lang="he-IL" dirty="0" err="1" smtClean="0"/>
              <a:t>הפיזיקליות</a:t>
            </a:r>
            <a:r>
              <a:rPr lang="he-IL" dirty="0" smtClean="0"/>
              <a:t> של המינרלים והסלעים ולכן את שיטות ההעשרה וההפקה של הבצר מכלל הסלע הטפל.</a:t>
            </a:r>
          </a:p>
          <a:p>
            <a:endParaRPr lang="he-IL"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he-IL" sz="2800" b="1" dirty="0" smtClean="0"/>
              <a:t>2. סקר </a:t>
            </a:r>
            <a:r>
              <a:rPr lang="he-IL" sz="2800" b="1" dirty="0" err="1" smtClean="0"/>
              <a:t>גאוכימי</a:t>
            </a:r>
            <a:r>
              <a:rPr lang="he-IL" sz="2800" b="1" dirty="0" smtClean="0"/>
              <a:t> - דגימות עוברות אנליזות כימיות מאוד מדויקות במכשירים שונים המסוגלים למדוד חלקי טריליון של היסודות הנבדקים</a:t>
            </a:r>
            <a:r>
              <a:rPr lang="he-IL" sz="2800" dirty="0" smtClean="0"/>
              <a:t/>
            </a:r>
            <a:br>
              <a:rPr lang="he-IL" sz="2800" dirty="0" smtClean="0"/>
            </a:br>
            <a:endParaRPr lang="he-IL" sz="2800" dirty="0"/>
          </a:p>
        </p:txBody>
      </p:sp>
      <p:sp>
        <p:nvSpPr>
          <p:cNvPr id="3" name="מציין מיקום תוכן 2"/>
          <p:cNvSpPr>
            <a:spLocks noGrp="1"/>
          </p:cNvSpPr>
          <p:nvPr>
            <p:ph idx="1"/>
          </p:nvPr>
        </p:nvSpPr>
        <p:spPr/>
        <p:txBody>
          <a:bodyPr>
            <a:normAutofit fontScale="32500" lnSpcReduction="20000"/>
          </a:bodyPr>
          <a:lstStyle/>
          <a:p>
            <a:pPr>
              <a:lnSpc>
                <a:spcPct val="170000"/>
              </a:lnSpc>
            </a:pPr>
            <a:r>
              <a:rPr lang="he-IL" sz="3400" dirty="0" smtClean="0"/>
              <a:t>רבים מהמחצבים מוסתרים, בלתי נראים או שתפוצתם על פני השטח קטנה מאוד ביחס לשטחים הנסקרים. ניקח לדוגמה מקום שבו מצוי מרבץ מתכתי כלשהו ברחבי הנגב, גודלו כ-0.5 קמ"ר, ועלינו לבצע סקר כדי לאתרו. בדרך כלל אחוזים בודדים של תרכובת מתכתית כלשהי בסלע עשויים להיות מטרה לאיתור המתכת. כל תרכובת מתכתית עוברת תהליכי בליה (פיזית וכימית) ונשטפת למרחק באמצעות מערכות הניקוז בהתאם לתכונות המינרלים, תנאי האקלים ותנאי השטח. לאור זאת, כל מרבץ מתכתי הוא מעין מוקד שממנו מתפזר היסוד המתכתי פיזור טבעי למרחקים, במערכות ניקוז המים. מרבית היסודות המתכתיים מסתפחים </a:t>
            </a:r>
            <a:r>
              <a:rPr lang="he-IL" sz="3400" dirty="0" err="1" smtClean="0"/>
              <a:t>למינרלי</a:t>
            </a:r>
            <a:r>
              <a:rPr lang="he-IL" sz="3400" dirty="0" smtClean="0"/>
              <a:t> החרסית או מצויים במקטע הדק (עד עשרות מיקרונים) של סחף הנחלים. פיזור זה מגדיל את התפוצה המרחבית של היסוד, אך ריכוזו בסחף הנחלים יורד. בסקר </a:t>
            </a:r>
            <a:r>
              <a:rPr lang="he-IL" sz="3400" dirty="0" err="1" smtClean="0"/>
              <a:t>גֵאוכימ</a:t>
            </a:r>
            <a:r>
              <a:rPr lang="he-IL" sz="3400" dirty="0" smtClean="0"/>
              <a:t>י מבצעים דיגום סחף הנחלים, במערכות ניקוז, על פי היררכיה של הנחלים הראשיים, המשניים ויובליהם. בשיטת עבודה זו אפשר לכסות שטחים נרחבים בדיגום מייצג של דוגמה אחת לכל קמ"ר, </a:t>
            </a:r>
            <a:r>
              <a:rPr lang="he-IL" sz="3400" dirty="0" err="1" smtClean="0"/>
              <a:t>הכל</a:t>
            </a:r>
            <a:r>
              <a:rPr lang="he-IL" sz="3400" dirty="0" smtClean="0"/>
              <a:t> בהתאם ליסוד המתכתי הנסקר ותנאי השטח. מנפים כל דוגמת סחף לקבלת המקטע הנבחר ומחלקים אותן לקבלת דוגמה מייצגת. דוגמות אלה עוברות אנליזות כימיות מאוד מדויקות במכשירים שונים המסוגלים למדוד חלקי טריליון של היסודות הנבדקים. אחרי קבלת התוצאות האנליטיות וביצוע מבחנים סטטיסטיים לקביעת תכולת הרקע של כל יסוד והסף שממנו הריכוז הוא </a:t>
            </a:r>
            <a:r>
              <a:rPr lang="he-IL" sz="3400" dirty="0" err="1" smtClean="0"/>
              <a:t>אנומלי</a:t>
            </a:r>
            <a:r>
              <a:rPr lang="he-IL" sz="3400" dirty="0" smtClean="0"/>
              <a:t>, מציבים את הערכים המדודים במפות הטופוגרפיות ויוצרים מפות תפוצה – "מפה </a:t>
            </a:r>
            <a:r>
              <a:rPr lang="he-IL" sz="3400" dirty="0" err="1" smtClean="0"/>
              <a:t>גֵאוכימי</a:t>
            </a:r>
            <a:r>
              <a:rPr lang="he-IL" sz="3400" dirty="0" smtClean="0"/>
              <a:t>ת" ליסודות הנבדקים. במקומות שבהם מתגלים ריכוזים בעלי ערכים </a:t>
            </a:r>
            <a:r>
              <a:rPr lang="he-IL" sz="3400" dirty="0" err="1" smtClean="0"/>
              <a:t>אנומליים</a:t>
            </a:r>
            <a:r>
              <a:rPr lang="he-IL" sz="3400" dirty="0" smtClean="0"/>
              <a:t> של יסוד מסוים מתכננים בדרך כלל שלב שני של דיגום, בצפיפות גבוהה יותר. בדרך זו של ציפוף הדיגום ניתן לסגור על המיקום המדויק של אתרי </a:t>
            </a:r>
            <a:r>
              <a:rPr lang="he-IL" sz="3400" dirty="0" err="1" smtClean="0"/>
              <a:t>מינרליזציה</a:t>
            </a:r>
            <a:r>
              <a:rPr lang="he-IL" sz="3400" dirty="0" smtClean="0"/>
              <a:t> מתכתית או אחרת. לאחר שמוצאים את המוקד או מוקדי </a:t>
            </a:r>
            <a:r>
              <a:rPr lang="he-IL" sz="3400" dirty="0" err="1" smtClean="0"/>
              <a:t>המינרליזציה</a:t>
            </a:r>
            <a:r>
              <a:rPr lang="he-IL" sz="3400" dirty="0" smtClean="0"/>
              <a:t> מבצעים סקרים </a:t>
            </a:r>
            <a:r>
              <a:rPr lang="he-IL" sz="3400" dirty="0" err="1" smtClean="0"/>
              <a:t>גֵאולוגיי</a:t>
            </a:r>
            <a:r>
              <a:rPr lang="he-IL" sz="3400" dirty="0" smtClean="0"/>
              <a:t>ם לפני השטח ואחר כך בתת-הקרקע, בדומה למתואר בסעיף הראשון.</a:t>
            </a:r>
          </a:p>
          <a:p>
            <a:pPr>
              <a:lnSpc>
                <a:spcPct val="170000"/>
              </a:lnSpc>
            </a:pPr>
            <a:endParaRPr lang="he-IL"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u="sng" dirty="0" smtClean="0"/>
              <a:t>סקרים </a:t>
            </a:r>
            <a:r>
              <a:rPr lang="he-IL" b="1" u="sng" dirty="0" err="1" smtClean="0"/>
              <a:t>גֵאופיזי</a:t>
            </a:r>
            <a:r>
              <a:rPr lang="he-IL" b="1" u="sng" dirty="0" smtClean="0"/>
              <a:t>ם</a:t>
            </a:r>
            <a:r>
              <a:rPr lang="he-IL" dirty="0" smtClean="0"/>
              <a:t/>
            </a:r>
            <a:br>
              <a:rPr lang="he-IL" dirty="0" smtClean="0"/>
            </a:br>
            <a:endParaRPr lang="he-IL" dirty="0"/>
          </a:p>
        </p:txBody>
      </p:sp>
      <p:sp>
        <p:nvSpPr>
          <p:cNvPr id="3" name="מציין מיקום תוכן 2"/>
          <p:cNvSpPr>
            <a:spLocks noGrp="1"/>
          </p:cNvSpPr>
          <p:nvPr>
            <p:ph idx="1"/>
          </p:nvPr>
        </p:nvSpPr>
        <p:spPr>
          <a:xfrm>
            <a:off x="457200" y="1052736"/>
            <a:ext cx="8229600" cy="5402072"/>
          </a:xfrm>
        </p:spPr>
        <p:txBody>
          <a:bodyPr>
            <a:noAutofit/>
          </a:bodyPr>
          <a:lstStyle/>
          <a:p>
            <a:r>
              <a:rPr lang="he-IL" sz="1200" b="1" dirty="0" smtClean="0"/>
              <a:t>ליסודות הראשיים המרכיבים את הסלעים בפני השטח יש החזרות באורכי גל שונים של קרני האור הניתנים לקליטה באמצעות חיישנים מודרניים</a:t>
            </a:r>
            <a:endParaRPr lang="he-IL" sz="1200" dirty="0" smtClean="0"/>
          </a:p>
          <a:p>
            <a:r>
              <a:rPr lang="he-IL" sz="1200" dirty="0" smtClean="0"/>
              <a:t>אפשר לבדוק מרחוק תופעות </a:t>
            </a:r>
            <a:r>
              <a:rPr lang="he-IL" sz="1200" dirty="0" err="1" smtClean="0"/>
              <a:t>מינרליזציה</a:t>
            </a:r>
            <a:r>
              <a:rPr lang="he-IL" sz="1200" dirty="0" smtClean="0"/>
              <a:t> מסוגים שונים בסלעים. במסגרת תכניות החלל והצרכים הצבאיים פותחו אמצעים טכנולוגיים לחישה מרחוק. חיישנים מסוגים שונים, הנישאים על ידי חלליות או כלי טייס פותחו והם מסוגלים לסרוק שטחים נרחבים. ליסודות הראשיים המרכיבים את הסלעים בפני השטח יש החזרות באורכי גל שונים של קרני האור הניתנים לקליטה באמצעות חיישנים מודרניים.</a:t>
            </a:r>
          </a:p>
          <a:p>
            <a:r>
              <a:rPr lang="he-IL" sz="1200" dirty="0" smtClean="0"/>
              <a:t>בשיטות אלה נעשה שימוש בצילום אווירי כדי למפות יחידות סלע בעלות הרכבים מגוונים. כושר ההפרדה של החיישנים מגדיר את היכולת להבחין בגופים קטנים בעלי הרכב ייחודי. סלעים </a:t>
            </a:r>
            <a:r>
              <a:rPr lang="he-IL" sz="1200" dirty="0" err="1" smtClean="0"/>
              <a:t>ומינרליזציות</a:t>
            </a:r>
            <a:r>
              <a:rPr lang="he-IL" sz="1200" dirty="0" smtClean="0"/>
              <a:t> המכילים יסודות או איזוטופים רדיואקטיביים, כמו אורניום, תוריום או אשלגן, נמדדים בנקל על ידי גלאים מוטסים או ידניים. על פי רוב נעשים הסקרים במטרה לאתר אורניום, שהוא חומר דלק חשוב בכורי כוח גרעיניים. סקרים אוויריים (מטוס קל או הליקופטר) מתבצעים בצפיפות קווי טיסה ובגובה בהתאם לרמת הפירוט הדרושה. מסקרים כאלה ניתן להכין מפות קרינה של האיזוטופים הרדיואקטיביים השונים ומפת קרינה כוללת. למפות של הקרינה בפני השטח יש חשיבות גם מההיבט הסביבתי. לטכנולוגיות אלה יש שימוש מעשי בסריקה ובמיפוי שיטתי של פני השטח לאיתור אתרים שבהם מצויים החומרים הנבדקים.</a:t>
            </a:r>
          </a:p>
          <a:p>
            <a:r>
              <a:rPr lang="he-IL" sz="1200" dirty="0" smtClean="0"/>
              <a:t>תכונות </a:t>
            </a:r>
            <a:r>
              <a:rPr lang="he-IL" sz="1200" dirty="0" err="1" smtClean="0"/>
              <a:t>פיזיקליות</a:t>
            </a:r>
            <a:r>
              <a:rPr lang="he-IL" sz="1200" dirty="0" smtClean="0"/>
              <a:t> נוספות שאפשר למדוד במכלול הסלעים כולו, ביחידת שטח נסקרת, הן המגנטיוּת והכבידה (</a:t>
            </a:r>
            <a:r>
              <a:rPr lang="en-US" sz="1200" dirty="0" smtClean="0"/>
              <a:t>Gravity). </a:t>
            </a:r>
            <a:r>
              <a:rPr lang="he-IL" sz="1200" dirty="0" smtClean="0"/>
              <a:t>שני פרמטרים אלה יוצרים שדות פוטנציאליים שבמקרים רבים עוזרים לאתר תופעות </a:t>
            </a:r>
            <a:r>
              <a:rPr lang="he-IL" sz="1200" dirty="0" err="1" smtClean="0"/>
              <a:t>מינרליזציה</a:t>
            </a:r>
            <a:r>
              <a:rPr lang="he-IL" sz="1200" dirty="0" smtClean="0"/>
              <a:t> וגופי בצר על פני השטח ובתת-הקרקע.</a:t>
            </a:r>
          </a:p>
          <a:p>
            <a:r>
              <a:rPr lang="he-IL" sz="1200" dirty="0" smtClean="0"/>
              <a:t>מגנטיוּת: השדה המגנטי מושפע מגורמים רבים כגון: השדה של כדור הארץ, הקרינה הקוסמית והתכונות המגנטיות של חתך הסלעים בנקודת המדידה. מדידת השדה המגנטי על ידי </a:t>
            </a:r>
            <a:r>
              <a:rPr lang="he-IL" sz="1200" dirty="0" err="1" smtClean="0"/>
              <a:t>מגנטומטר</a:t>
            </a:r>
            <a:r>
              <a:rPr lang="he-IL" sz="1200" dirty="0" smtClean="0"/>
              <a:t> נעשית מהאוויר מספינות או על הקרקע. לאחר מכן מעבדים את הנתונים ומפענחים אותם במחשב ובונים מפות מגנטיות המבליטות אזורים של אנומליות מגנטיות חיוביות ושליליות הנגרמות על ידי נוכחותם של סלעים המכילים כמות ניכרת של מינרלים מגנטיים (בייחוד </a:t>
            </a:r>
            <a:r>
              <a:rPr lang="he-IL" sz="1200" dirty="0" err="1" smtClean="0"/>
              <a:t>מינרלי</a:t>
            </a:r>
            <a:r>
              <a:rPr lang="he-IL" sz="1200" dirty="0" smtClean="0"/>
              <a:t> ברזל כמו מגנטיט), דוגמת בזלת.</a:t>
            </a:r>
          </a:p>
          <a:p>
            <a:r>
              <a:rPr lang="he-IL" sz="1200" dirty="0" smtClean="0"/>
              <a:t>הכבידה: שדה הכבידה נמדד על ידי </a:t>
            </a:r>
            <a:r>
              <a:rPr lang="he-IL" sz="1200" dirty="0" err="1" smtClean="0"/>
              <a:t>גרבימטר</a:t>
            </a:r>
            <a:r>
              <a:rPr lang="he-IL" sz="1200" dirty="0" smtClean="0"/>
              <a:t>, בדרך כלל על פני הקרקע, אך גם מהאוויר ומהים. ערכי הכבידה מבטאים את סך צפיפות הסלעים בנקודת המדידה. כאשר התוצאה הראשונית מושפעת מאוד מהגובה הטופוגרפי של נקודת המדידה. ביצוע מדידות בצפיפות שונה של רשת נקודות המדידה מאפשרת בניית מפות </a:t>
            </a:r>
            <a:r>
              <a:rPr lang="he-IL" sz="1200" dirty="0" err="1" smtClean="0"/>
              <a:t>גרביטי</a:t>
            </a:r>
            <a:r>
              <a:rPr lang="he-IL" sz="1200" dirty="0" smtClean="0"/>
              <a:t> ברמות פירוט המתאימות לצפיפות נקודות המדידה.</a:t>
            </a:r>
          </a:p>
          <a:p>
            <a:r>
              <a:rPr lang="he-IL" sz="1200" dirty="0" smtClean="0"/>
              <a:t>ריכוזים של מינרלים מתכתיים מאופיינים בצפיפות גבוהה ולעִתים קרובות בתכולה גבוהה של מינרלים </a:t>
            </a:r>
            <a:r>
              <a:rPr lang="he-IL" sz="1200" dirty="0" err="1" smtClean="0"/>
              <a:t>ברזליים</a:t>
            </a:r>
            <a:r>
              <a:rPr lang="he-IL" sz="1200" dirty="0" smtClean="0"/>
              <a:t> ולכן השימוש בשיטות אלה עשוי לעזור באיתורם.</a:t>
            </a:r>
          </a:p>
          <a:p>
            <a:r>
              <a:rPr lang="he-IL" sz="1200" dirty="0" smtClean="0"/>
              <a:t>קיימות שיטות </a:t>
            </a:r>
            <a:r>
              <a:rPr lang="he-IL" sz="1200" dirty="0" err="1" smtClean="0"/>
              <a:t>גֵאופיזיו</a:t>
            </a:r>
            <a:r>
              <a:rPr lang="he-IL" sz="1200" dirty="0" smtClean="0"/>
              <a:t>ת נוספות לאפיון התכונות של הסלעים בתת-הקרקע. בעזרת השיטות החשמליות נבדקת המוליכות החשמלית של התווך </a:t>
            </a:r>
            <a:r>
              <a:rPr lang="he-IL" sz="1200" dirty="0" err="1" smtClean="0"/>
              <a:t>התת</a:t>
            </a:r>
            <a:r>
              <a:rPr lang="he-IL" sz="1200" dirty="0" smtClean="0"/>
              <a:t>-קרקעי, כלומר הן הסלעים לסוגיהם והן הנוזלים שבתוכם. שימוש רב בהדמיית תת-הקרקע נעשה על ידי שיטות </a:t>
            </a:r>
            <a:r>
              <a:rPr lang="he-IL" sz="1200" dirty="0" err="1" smtClean="0"/>
              <a:t>סֵסמיו</a:t>
            </a:r>
            <a:r>
              <a:rPr lang="he-IL" sz="1200" dirty="0" smtClean="0"/>
              <a:t>ת ואחרות. שיטות אלה עושות שימוש בגלים מסוגים שונים המוחדרים לתת-הקרקע ונקלטים לאחר עוברם בשכבות הסלע. שיטות </a:t>
            </a:r>
            <a:r>
              <a:rPr lang="he-IL" sz="1200" dirty="0" err="1" smtClean="0"/>
              <a:t>גֵאופיסזו</a:t>
            </a:r>
            <a:r>
              <a:rPr lang="he-IL" sz="1200" dirty="0" smtClean="0"/>
              <a:t>ת אלה מהוות כלי עיקרי במערך חיפושי נפט וגז.</a:t>
            </a:r>
          </a:p>
          <a:p>
            <a:endParaRPr lang="he-IL"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כרייה והפקה </a:t>
            </a:r>
            <a:endParaRPr lang="he-IL" dirty="0"/>
          </a:p>
        </p:txBody>
      </p:sp>
      <p:sp>
        <p:nvSpPr>
          <p:cNvPr id="3" name="מציין מיקום תוכן 2"/>
          <p:cNvSpPr>
            <a:spLocks noGrp="1"/>
          </p:cNvSpPr>
          <p:nvPr>
            <p:ph idx="1"/>
          </p:nvPr>
        </p:nvSpPr>
        <p:spPr/>
        <p:txBody>
          <a:bodyPr>
            <a:normAutofit fontScale="92500" lnSpcReduction="10000"/>
          </a:bodyPr>
          <a:lstStyle/>
          <a:p>
            <a:r>
              <a:rPr lang="he-IL" dirty="0" smtClean="0"/>
              <a:t>כרייה פתוחה – כורים את המחצב במכרה פתוח כאשר שכבות הסלע המכילות אותו מצויות על פני השטח או קרוב לפני השטח . באמצעות פיצוצים מסירים את השכבות שמעל הבצר </a:t>
            </a:r>
          </a:p>
          <a:p>
            <a:r>
              <a:rPr lang="he-IL" dirty="0" smtClean="0"/>
              <a:t>כרייה תת קרקעית – חופרים פירים אנכיים או מנהרות באמצעותם מגיעים לשכבות הסלע שבהן מצוי המחצב . גם כאן עושים פיצוצים אך תוך כדי בקרה למנוע התמוטטויות .</a:t>
            </a:r>
          </a:p>
          <a:p>
            <a:r>
              <a:rPr lang="he-IL" dirty="0" smtClean="0"/>
              <a:t>הפקה: מפרידים בין המינרלים שאותם רוצים באמצעות מגנט או שגורסים לגרגרים ומכניסים למים. הכבדים יותר שוקעים ומצטברים </a:t>
            </a:r>
            <a:endParaRPr lang="he-IL"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ניצול המחצבים בעולם </a:t>
            </a:r>
            <a:endParaRPr lang="he-IL" dirty="0"/>
          </a:p>
        </p:txBody>
      </p:sp>
      <p:sp>
        <p:nvSpPr>
          <p:cNvPr id="3" name="מציין מיקום תוכן 2"/>
          <p:cNvSpPr>
            <a:spLocks noGrp="1"/>
          </p:cNvSpPr>
          <p:nvPr>
            <p:ph idx="1"/>
          </p:nvPr>
        </p:nvSpPr>
        <p:spPr/>
        <p:txBody>
          <a:bodyPr>
            <a:normAutofit fontScale="62500" lnSpcReduction="20000"/>
          </a:bodyPr>
          <a:lstStyle/>
          <a:p>
            <a:r>
              <a:rPr lang="he-IL" dirty="0" smtClean="0"/>
              <a:t>תפרוסת המחצבים אינה אחידה. המדינות המפותחות מנצלות ביעילות רבה יותר את המחצבים בתחומן . צ,</a:t>
            </a:r>
            <a:r>
              <a:rPr lang="he-IL" dirty="0" err="1" smtClean="0"/>
              <a:t>ילה</a:t>
            </a:r>
            <a:r>
              <a:rPr lang="he-IL" dirty="0" smtClean="0"/>
              <a:t> לדוגמה עשירה בנחושת ונמנית עם המדינות המפותחות בדרום אמריקה בשל יעילות הפקת הנחושת בתחומה </a:t>
            </a:r>
          </a:p>
          <a:p>
            <a:r>
              <a:rPr lang="he-IL" dirty="0" smtClean="0"/>
              <a:t>במדינות הפחות מפותחות המחצבים שבתחומן מועברים כבצר ואילו העיבוד נעשה במדינות המפותחות . כיון שמחיר חומר הגלם נמוך יחסית עיקר הרווח מגיע מעיבודו למוצר מוגמר כמו </a:t>
            </a:r>
            <a:r>
              <a:rPr lang="he-IL" dirty="0" err="1" smtClean="0"/>
              <a:t>הבוקסיט</a:t>
            </a:r>
            <a:r>
              <a:rPr lang="he-IL" dirty="0" smtClean="0"/>
              <a:t> בצר שמכיל אלומיניום המועבר ממדינות כמו גינאה למדינות מפותחות כמו </a:t>
            </a:r>
            <a:r>
              <a:rPr lang="he-IL" dirty="0" err="1" smtClean="0"/>
              <a:t>ארהב</a:t>
            </a:r>
            <a:r>
              <a:rPr lang="he-IL" dirty="0" smtClean="0"/>
              <a:t> וקנדה </a:t>
            </a:r>
            <a:r>
              <a:rPr lang="he-IL" dirty="0" err="1" smtClean="0"/>
              <a:t>לתעשית</a:t>
            </a:r>
            <a:r>
              <a:rPr lang="he-IL" dirty="0" smtClean="0"/>
              <a:t> המטוסים </a:t>
            </a:r>
          </a:p>
          <a:p>
            <a:r>
              <a:rPr lang="he-IL" dirty="0" smtClean="0"/>
              <a:t>בעבר המדינות הקולוניאליות ניצלו את המדינות העניות בהפקת המחצבים. היום הניצול נעשה על ידי חברות רב לאומיות שהן המרוויחות העיקריות </a:t>
            </a:r>
          </a:p>
          <a:p>
            <a:r>
              <a:rPr lang="he-IL" dirty="0" smtClean="0"/>
              <a:t>בשנים האחרונות מנסות מדינות אפריקה לעבד את המחצבים שבתחומן למוצרים מוגמרים . על ידי חקיקה, מיסוי והגנה על הסביבה  הן מקטינות את חלקן של החברות הרב לאומיות . הן אף מפתחות באזורי הכרייה תשתיות לרווחת העובדים (מגורים חינוך מרפאות). יחד עם זאת יש עדיין תופעות של ניצול עובדים ושחיתות בעיקר במדינות לא דמוקרטיות (אפריקה, מרכז אסיה )שבהן כספי התמלוגים עוברים לכיסם הפרטי של השליטים</a:t>
            </a:r>
            <a:endParaRPr lang="he-IL"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lstStyle/>
          <a:p>
            <a:endParaRPr lang="he-IL"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he-IL" i="1" u="sng">
                <a:solidFill>
                  <a:schemeClr val="bg2"/>
                </a:solidFill>
              </a:rPr>
              <a:t>תהליך הפקת המתכות</a:t>
            </a:r>
            <a:endParaRPr lang="en-US" i="1" u="sng">
              <a:solidFill>
                <a:schemeClr val="bg2"/>
              </a:solidFill>
            </a:endParaRPr>
          </a:p>
        </p:txBody>
      </p:sp>
      <p:pic>
        <p:nvPicPr>
          <p:cNvPr id="89092" name="Picture 4" descr="ofrat"/>
          <p:cNvPicPr>
            <a:picLocks noGrp="1" noChangeAspect="1" noChangeArrowheads="1"/>
          </p:cNvPicPr>
          <p:nvPr>
            <p:ph idx="1"/>
          </p:nvPr>
        </p:nvPicPr>
        <p:blipFill>
          <a:blip r:embed="rId2" cstate="print"/>
          <a:srcRect/>
          <a:stretch>
            <a:fillRect/>
          </a:stretch>
        </p:blipFill>
        <p:spPr>
          <a:xfrm>
            <a:off x="1476375" y="1196975"/>
            <a:ext cx="5572125" cy="5661025"/>
          </a:xfrm>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lstStyle/>
          <a:p>
            <a:endParaRPr lang="he-IL"/>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מיון מחצבים </a:t>
            </a:r>
            <a:endParaRPr lang="he-IL" dirty="0"/>
          </a:p>
        </p:txBody>
      </p:sp>
      <p:sp>
        <p:nvSpPr>
          <p:cNvPr id="3" name="מציין מיקום תוכן 2"/>
          <p:cNvSpPr>
            <a:spLocks noGrp="1"/>
          </p:cNvSpPr>
          <p:nvPr>
            <p:ph idx="1"/>
          </p:nvPr>
        </p:nvSpPr>
        <p:spPr/>
        <p:txBody>
          <a:bodyPr/>
          <a:lstStyle/>
          <a:p>
            <a:r>
              <a:rPr lang="he-IL" dirty="0" smtClean="0"/>
              <a:t>מחצבים המשמשים כחומר גלם להפקת מתכות (קבוצה של יסודות כימים שאת כולם מאפיינת הולכת חשמל/חום גבוהים </a:t>
            </a:r>
          </a:p>
          <a:p>
            <a:r>
              <a:rPr lang="he-IL" dirty="0" smtClean="0"/>
              <a:t>מחצבים המשמשים כחומר גלם לדשנים, </a:t>
            </a:r>
            <a:r>
              <a:rPr lang="he-IL" dirty="0" err="1" smtClean="0"/>
              <a:t>לתעשיה</a:t>
            </a:r>
            <a:r>
              <a:rPr lang="he-IL" dirty="0" smtClean="0"/>
              <a:t> הכימית ולבנייה </a:t>
            </a:r>
            <a:endParaRPr lang="he-IL" dirty="0"/>
          </a:p>
        </p:txBody>
      </p:sp>
    </p:spTree>
    <p:extLst>
      <p:ext uri="{BB962C8B-B14F-4D97-AF65-F5344CB8AC3E}">
        <p14:creationId xmlns:p14="http://schemas.microsoft.com/office/powerpoint/2010/main" xmlns="" val="4206341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היווצרות ברזל </a:t>
            </a:r>
            <a:endParaRPr lang="he-IL" dirty="0"/>
          </a:p>
        </p:txBody>
      </p:sp>
      <p:sp>
        <p:nvSpPr>
          <p:cNvPr id="3" name="מציין מיקום תוכן 2"/>
          <p:cNvSpPr>
            <a:spLocks noGrp="1"/>
          </p:cNvSpPr>
          <p:nvPr>
            <p:ph idx="1"/>
          </p:nvPr>
        </p:nvSpPr>
        <p:spPr/>
        <p:txBody>
          <a:bodyPr>
            <a:normAutofit fontScale="92500" lnSpcReduction="10000"/>
          </a:bodyPr>
          <a:lstStyle/>
          <a:p>
            <a:r>
              <a:rPr lang="he-IL" dirty="0" smtClean="0"/>
              <a:t>אזורים אחרים העשירים בבצרי מתכת הם אזורי ההתנגשות ואזורי פתיחה של לוחות טקטוניים כמו בהרי אורל ברוסיה, רכסי </a:t>
            </a:r>
            <a:r>
              <a:rPr lang="he-IL" dirty="0" err="1" smtClean="0"/>
              <a:t>טיין</a:t>
            </a:r>
            <a:r>
              <a:rPr lang="he-IL" dirty="0" smtClean="0"/>
              <a:t> שאן באוזבקיסטן ובקירגיסטן . באזורי פתיחה קדומים בדר, </a:t>
            </a:r>
            <a:r>
              <a:rPr lang="he-IL" dirty="0" err="1" smtClean="0"/>
              <a:t>מז</a:t>
            </a:r>
            <a:r>
              <a:rPr lang="he-IL" dirty="0" smtClean="0"/>
              <a:t>, אוסטרליה , בזמביה (אפריקה)ובפולין </a:t>
            </a:r>
          </a:p>
          <a:p>
            <a:r>
              <a:rPr lang="he-IL" dirty="0" smtClean="0"/>
              <a:t>האי קפריסין נקרא על שום כמויות המתכת הרבות שיש בו . היא נוצרה באזורי הרכס המרכז אוקייני שהתרומם שם ונחשף מעל פני הים </a:t>
            </a:r>
          </a:p>
          <a:p>
            <a:r>
              <a:rPr lang="he-IL" dirty="0" smtClean="0"/>
              <a:t>גם כיום נוצרות מתכות באזורי ההתנגשות בין לוחות באנדים </a:t>
            </a:r>
            <a:r>
              <a:rPr lang="he-IL" dirty="0" err="1" smtClean="0"/>
              <a:t>ברוקי'ס</a:t>
            </a:r>
            <a:r>
              <a:rPr lang="he-IL" dirty="0" smtClean="0"/>
              <a:t> </a:t>
            </a:r>
            <a:r>
              <a:rPr lang="he-IL" dirty="0" err="1" smtClean="0"/>
              <a:t>בהימלייה</a:t>
            </a:r>
            <a:r>
              <a:rPr lang="he-IL" dirty="0" smtClean="0"/>
              <a:t> ובקשתות האיים של </a:t>
            </a:r>
            <a:r>
              <a:rPr lang="he-IL" dirty="0" err="1" smtClean="0"/>
              <a:t>האוקינוס</a:t>
            </a:r>
            <a:r>
              <a:rPr lang="he-IL" dirty="0" smtClean="0"/>
              <a:t> השקט </a:t>
            </a:r>
            <a:endParaRPr lang="he-IL" dirty="0"/>
          </a:p>
        </p:txBody>
      </p:sp>
    </p:spTree>
    <p:extLst>
      <p:ext uri="{BB962C8B-B14F-4D97-AF65-F5344CB8AC3E}">
        <p14:creationId xmlns:p14="http://schemas.microsoft.com/office/powerpoint/2010/main" xmlns="" val="847361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היווצרות ברזל </a:t>
            </a:r>
            <a:endParaRPr lang="he-IL" dirty="0"/>
          </a:p>
        </p:txBody>
      </p:sp>
      <p:sp>
        <p:nvSpPr>
          <p:cNvPr id="3" name="מציין מיקום תוכן 2"/>
          <p:cNvSpPr>
            <a:spLocks noGrp="1"/>
          </p:cNvSpPr>
          <p:nvPr>
            <p:ph idx="1"/>
          </p:nvPr>
        </p:nvSpPr>
        <p:spPr/>
        <p:txBody>
          <a:bodyPr/>
          <a:lstStyle/>
          <a:p>
            <a:r>
              <a:rPr lang="he-IL" dirty="0" smtClean="0"/>
              <a:t>הברזל נוצר : </a:t>
            </a:r>
          </a:p>
          <a:p>
            <a:r>
              <a:rPr lang="he-IL" dirty="0" smtClean="0"/>
              <a:t>1. באזורים וולקניים הקשורים לתנועה בין לוחות . </a:t>
            </a:r>
          </a:p>
          <a:p>
            <a:r>
              <a:rPr lang="he-IL" dirty="0" smtClean="0"/>
              <a:t>2. מתחמוצות ברזל שנוצרו כתוצאה מחיבור בין הברזל לבין החמצן שהומס במים אלו  שהפכו לבלתי מסיסות, שקעו בקרקעית </a:t>
            </a:r>
            <a:r>
              <a:rPr lang="he-IL" dirty="0" err="1" smtClean="0"/>
              <a:t>האוקינוסים</a:t>
            </a:r>
            <a:r>
              <a:rPr lang="he-IL" dirty="0" smtClean="0"/>
              <a:t> </a:t>
            </a:r>
            <a:r>
              <a:rPr lang="he-IL" dirty="0" err="1" smtClean="0"/>
              <a:t>ואחכ</a:t>
            </a:r>
            <a:r>
              <a:rPr lang="he-IL" dirty="0" smtClean="0"/>
              <a:t> התרוממות אל פני השטח בתהליכי קימוט </a:t>
            </a:r>
          </a:p>
          <a:p>
            <a:r>
              <a:rPr lang="he-IL" dirty="0" smtClean="0"/>
              <a:t>רוב מרבצי הברזל הגדולים בעולם בברזיל, באוסטרליה, באפריקה קשורים לתהליכים אלו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he-IL" sz="1800" dirty="0" smtClean="0"/>
              <a:t>סמל כימי </a:t>
            </a:r>
            <a:r>
              <a:rPr lang="en-US" sz="1800" dirty="0" smtClean="0"/>
              <a:t>Fe </a:t>
            </a:r>
            <a:r>
              <a:rPr lang="he-IL" dirty="0" smtClean="0"/>
              <a:t>הברזל</a:t>
            </a:r>
            <a:endParaRPr lang="en-US" dirty="0"/>
          </a:p>
        </p:txBody>
      </p:sp>
      <p:sp>
        <p:nvSpPr>
          <p:cNvPr id="20483" name="Rectangle 3"/>
          <p:cNvSpPr>
            <a:spLocks noGrp="1" noChangeArrowheads="1"/>
          </p:cNvSpPr>
          <p:nvPr>
            <p:ph idx="1"/>
          </p:nvPr>
        </p:nvSpPr>
        <p:spPr/>
        <p:txBody>
          <a:bodyPr/>
          <a:lstStyle/>
          <a:p>
            <a:pPr>
              <a:buFontTx/>
              <a:buNone/>
            </a:pPr>
            <a:r>
              <a:rPr lang="he-IL" dirty="0" smtClean="0">
                <a:solidFill>
                  <a:srgbClr val="000000"/>
                </a:solidFill>
                <a:latin typeface="Arial" charset="0"/>
                <a:cs typeface="Arial" charset="0"/>
                <a:hlinkClick r:id="rId2"/>
              </a:rPr>
              <a:t> </a:t>
            </a:r>
            <a:endParaRPr lang="en-US" dirty="0">
              <a:solidFill>
                <a:srgbClr val="000000"/>
              </a:solidFill>
              <a:latin typeface="Arial" charset="0"/>
              <a:cs typeface="Arial" charset="0"/>
            </a:endParaRPr>
          </a:p>
        </p:txBody>
      </p:sp>
      <p:pic>
        <p:nvPicPr>
          <p:cNvPr id="20485" name="Picture 5" descr="http://images.google.co.il/images?q=tbn:6cuYcdyWj6gJ:www.zinman.org.il/html/si/p/22.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05600" y="0"/>
            <a:ext cx="2438400" cy="1822450"/>
          </a:xfrm>
          <a:prstGeom prst="rect">
            <a:avLst/>
          </a:prstGeom>
          <a:noFill/>
          <a:extLst>
            <a:ext uri="{909E8E84-426E-40DD-AFC4-6F175D3DCCD1}">
              <a14:hiddenFill xmlns:a14="http://schemas.microsoft.com/office/drawing/2010/main" xmlns="">
                <a:solidFill>
                  <a:srgbClr val="FFFFFF"/>
                </a:solidFill>
              </a14:hiddenFill>
            </a:ext>
          </a:extLst>
        </p:spPr>
      </p:pic>
      <p:sp>
        <p:nvSpPr>
          <p:cNvPr id="20486" name="Rectangle 6"/>
          <p:cNvSpPr>
            <a:spLocks noChangeArrowheads="1"/>
          </p:cNvSpPr>
          <p:nvPr/>
        </p:nvSpPr>
        <p:spPr bwMode="auto">
          <a:xfrm>
            <a:off x="-625475" y="12033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he-IL"/>
          </a:p>
        </p:txBody>
      </p:sp>
      <p:grpSp>
        <p:nvGrpSpPr>
          <p:cNvPr id="2" name="Group 16"/>
          <p:cNvGrpSpPr>
            <a:grpSpLocks/>
          </p:cNvGrpSpPr>
          <p:nvPr/>
        </p:nvGrpSpPr>
        <p:grpSpPr bwMode="auto">
          <a:xfrm>
            <a:off x="762000" y="1600200"/>
            <a:ext cx="4438650" cy="1143000"/>
            <a:chOff x="0" y="0"/>
            <a:chExt cx="2652" cy="806"/>
          </a:xfrm>
        </p:grpSpPr>
        <p:sp>
          <p:nvSpPr>
            <p:cNvPr id="20487" name="Rectangle 7"/>
            <p:cNvSpPr>
              <a:spLocks noChangeArrowheads="1"/>
            </p:cNvSpPr>
            <p:nvPr/>
          </p:nvSpPr>
          <p:spPr bwMode="auto">
            <a:xfrm>
              <a:off x="0" y="0"/>
              <a:ext cx="2652" cy="4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rtl="0" eaLnBrk="0" hangingPunct="0"/>
              <a:endParaRPr lang="he-IL" sz="2000" b="1" dirty="0"/>
            </a:p>
          </p:txBody>
        </p:sp>
        <p:sp>
          <p:nvSpPr>
            <p:cNvPr id="20488" name="Rectangle 8"/>
            <p:cNvSpPr>
              <a:spLocks noChangeArrowheads="1"/>
            </p:cNvSpPr>
            <p:nvPr/>
          </p:nvSpPr>
          <p:spPr bwMode="auto">
            <a:xfrm>
              <a:off x="0" y="422"/>
              <a:ext cx="2652" cy="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l"/>
              <a:endParaRPr lang="he-IL" sz="1400"/>
            </a:p>
            <a:p>
              <a:pPr algn="l" rtl="0" eaLnBrk="0" hangingPunct="0"/>
              <a:endParaRPr lang="he-IL"/>
            </a:p>
          </p:txBody>
        </p:sp>
        <p:sp>
          <p:nvSpPr>
            <p:cNvPr id="20489" name="Rectangle 9"/>
            <p:cNvSpPr>
              <a:spLocks noChangeArrowheads="1"/>
            </p:cNvSpPr>
            <p:nvPr/>
          </p:nvSpPr>
          <p:spPr bwMode="auto">
            <a:xfrm>
              <a:off x="0" y="806"/>
              <a:ext cx="2652"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he-IL"/>
            </a:p>
          </p:txBody>
        </p:sp>
      </p:grpSp>
      <p:grpSp>
        <p:nvGrpSpPr>
          <p:cNvPr id="3" name="Group 15"/>
          <p:cNvGrpSpPr>
            <a:grpSpLocks/>
          </p:cNvGrpSpPr>
          <p:nvPr/>
        </p:nvGrpSpPr>
        <p:grpSpPr bwMode="auto">
          <a:xfrm>
            <a:off x="3760788" y="2465388"/>
            <a:ext cx="371475" cy="3189287"/>
            <a:chOff x="-11" y="795"/>
            <a:chExt cx="234" cy="2009"/>
          </a:xfrm>
        </p:grpSpPr>
        <p:sp>
          <p:nvSpPr>
            <p:cNvPr id="20492" name="Rectangle 12"/>
            <p:cNvSpPr>
              <a:spLocks noChangeArrowheads="1"/>
            </p:cNvSpPr>
            <p:nvPr/>
          </p:nvSpPr>
          <p:spPr bwMode="auto">
            <a:xfrm>
              <a:off x="0" y="806"/>
              <a:ext cx="212" cy="1987"/>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he-IL"/>
            </a:p>
          </p:txBody>
        </p:sp>
        <p:sp>
          <p:nvSpPr>
            <p:cNvPr id="20494" name="Rectangle 14"/>
            <p:cNvSpPr>
              <a:spLocks noChangeArrowheads="1"/>
            </p:cNvSpPr>
            <p:nvPr/>
          </p:nvSpPr>
          <p:spPr bwMode="auto">
            <a:xfrm>
              <a:off x="-11" y="795"/>
              <a:ext cx="234" cy="2009"/>
            </a:xfrm>
            <a:prstGeom prst="rect">
              <a:avLst/>
            </a:prstGeom>
            <a:noFill/>
            <a:ln w="34925">
              <a:solidFill>
                <a:srgbClr val="00404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he-IL"/>
            </a:p>
          </p:txBody>
        </p:sp>
      </p:grpSp>
      <p:pic>
        <p:nvPicPr>
          <p:cNvPr id="20491" name="Picture 11" descr="http://www.mkm-haifa.co.il/schools/kortshak/art/mazger.gif"/>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7504" y="1340768"/>
            <a:ext cx="2880320" cy="2308828"/>
          </a:xfrm>
          <a:prstGeom prst="rect">
            <a:avLst/>
          </a:prstGeom>
          <a:noFill/>
          <a:extLst>
            <a:ext uri="{909E8E84-426E-40DD-AFC4-6F175D3DCCD1}">
              <a14:hiddenFill xmlns:a14="http://schemas.microsoft.com/office/drawing/2010/main" xmlns="">
                <a:solidFill>
                  <a:srgbClr val="FFFFFF"/>
                </a:solidFill>
              </a14:hiddenFill>
            </a:ext>
          </a:extLst>
        </p:spPr>
      </p:pic>
      <p:sp>
        <p:nvSpPr>
          <p:cNvPr id="20497" name="Text Box 17"/>
          <p:cNvSpPr txBox="1">
            <a:spLocks noChangeArrowheads="1"/>
          </p:cNvSpPr>
          <p:nvPr/>
        </p:nvSpPr>
        <p:spPr bwMode="auto">
          <a:xfrm>
            <a:off x="5867400" y="2438400"/>
            <a:ext cx="3048000" cy="27238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he-IL" dirty="0" smtClean="0"/>
              <a:t>תכונותיו: </a:t>
            </a:r>
          </a:p>
          <a:p>
            <a:pPr>
              <a:spcBef>
                <a:spcPct val="50000"/>
              </a:spcBef>
            </a:pPr>
            <a:r>
              <a:rPr lang="he-IL" dirty="0" smtClean="0"/>
              <a:t>מוליך חום.</a:t>
            </a:r>
          </a:p>
          <a:p>
            <a:pPr>
              <a:spcBef>
                <a:spcPct val="50000"/>
              </a:spcBef>
            </a:pPr>
            <a:r>
              <a:rPr lang="he-IL" dirty="0" smtClean="0"/>
              <a:t>נוח לעיבוד כאשר מחומם</a:t>
            </a:r>
          </a:p>
          <a:p>
            <a:pPr>
              <a:spcBef>
                <a:spcPct val="50000"/>
              </a:spcBef>
            </a:pPr>
            <a:r>
              <a:rPr lang="he-IL" dirty="0" smtClean="0"/>
              <a:t>קשיח מאוד במצב מוצק </a:t>
            </a:r>
          </a:p>
          <a:p>
            <a:pPr>
              <a:spcBef>
                <a:spcPct val="50000"/>
              </a:spcBef>
            </a:pPr>
            <a:r>
              <a:rPr lang="he-IL" dirty="0" smtClean="0"/>
              <a:t>מחליד</a:t>
            </a:r>
          </a:p>
          <a:p>
            <a:pPr>
              <a:spcBef>
                <a:spcPct val="50000"/>
              </a:spcBef>
            </a:pPr>
            <a:r>
              <a:rPr lang="he-IL" dirty="0" smtClean="0"/>
              <a:t>פלדה – שילוב של ברזל ופחמן קשיחה יותר מברזל </a:t>
            </a:r>
          </a:p>
        </p:txBody>
      </p:sp>
      <p:sp>
        <p:nvSpPr>
          <p:cNvPr id="19" name="Rectangle 10"/>
          <p:cNvSpPr>
            <a:spLocks noChangeArrowheads="1"/>
          </p:cNvSpPr>
          <p:nvPr/>
        </p:nvSpPr>
        <p:spPr bwMode="auto">
          <a:xfrm>
            <a:off x="4083051" y="2787650"/>
            <a:ext cx="336550" cy="3154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r>
              <a:rPr lang="he-IL" dirty="0"/>
              <a:t>  </a:t>
            </a:r>
            <a:endParaRPr lang="he-IL" sz="17700" dirty="0"/>
          </a:p>
          <a:p>
            <a:pPr algn="ctr" rtl="0" eaLnBrk="0" hangingPunct="0"/>
            <a:endParaRPr lang="he-IL" sz="17700" dirty="0"/>
          </a:p>
        </p:txBody>
      </p:sp>
    </p:spTree>
    <p:extLst>
      <p:ext uri="{BB962C8B-B14F-4D97-AF65-F5344CB8AC3E}">
        <p14:creationId xmlns:p14="http://schemas.microsoft.com/office/powerpoint/2010/main" xmlns="" val="416860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שימושי הברזל </a:t>
            </a:r>
            <a:endParaRPr lang="he-IL" dirty="0"/>
          </a:p>
        </p:txBody>
      </p:sp>
      <p:sp>
        <p:nvSpPr>
          <p:cNvPr id="3" name="מציין מיקום תוכן 2"/>
          <p:cNvSpPr>
            <a:spLocks noGrp="1"/>
          </p:cNvSpPr>
          <p:nvPr>
            <p:ph idx="1"/>
          </p:nvPr>
        </p:nvSpPr>
        <p:spPr/>
        <p:txBody>
          <a:bodyPr>
            <a:normAutofit lnSpcReduction="10000"/>
          </a:bodyPr>
          <a:lstStyle/>
          <a:p>
            <a:pPr>
              <a:spcBef>
                <a:spcPct val="50000"/>
              </a:spcBef>
            </a:pPr>
            <a:r>
              <a:rPr lang="he-IL" sz="3200" dirty="0" smtClean="0"/>
              <a:t>חיזוק יסודות של מבנים </a:t>
            </a:r>
          </a:p>
          <a:p>
            <a:pPr>
              <a:spcBef>
                <a:spcPct val="50000"/>
              </a:spcBef>
            </a:pPr>
            <a:r>
              <a:rPr lang="he-IL" sz="3200" dirty="0" smtClean="0"/>
              <a:t>חלקים של מחוללי חשמל בתחנות כוח</a:t>
            </a:r>
          </a:p>
          <a:p>
            <a:pPr>
              <a:spcBef>
                <a:spcPct val="50000"/>
              </a:spcBef>
            </a:pPr>
            <a:r>
              <a:rPr lang="he-IL" sz="3200" dirty="0" smtClean="0"/>
              <a:t>חלקי מכונות ורכב</a:t>
            </a:r>
          </a:p>
          <a:p>
            <a:pPr>
              <a:spcBef>
                <a:spcPct val="50000"/>
              </a:spcBef>
            </a:pPr>
            <a:r>
              <a:rPr lang="he-IL" sz="3200" dirty="0" smtClean="0"/>
              <a:t>כלי נשק</a:t>
            </a:r>
          </a:p>
          <a:p>
            <a:pPr>
              <a:spcBef>
                <a:spcPct val="50000"/>
              </a:spcBef>
            </a:pPr>
            <a:r>
              <a:rPr lang="he-IL" sz="3200" dirty="0" smtClean="0"/>
              <a:t>כלי עבודה </a:t>
            </a:r>
          </a:p>
          <a:p>
            <a:pPr>
              <a:spcBef>
                <a:spcPct val="50000"/>
              </a:spcBef>
            </a:pPr>
            <a:r>
              <a:rPr lang="he-IL" sz="3200" dirty="0" smtClean="0"/>
              <a:t>הפלדה משמשת לשלדי בנינים גשרים מסילות רכבת גופי ספינות ברגים מסמרים ועוד </a:t>
            </a:r>
            <a:endParaRPr lang="en-US" sz="3200" dirty="0" smtClean="0"/>
          </a:p>
          <a:p>
            <a:endParaRPr lang="he-IL"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כרייה, הפקה, צריכה, עתודות  </a:t>
            </a:r>
            <a:endParaRPr lang="he-IL" dirty="0"/>
          </a:p>
        </p:txBody>
      </p:sp>
      <p:sp>
        <p:nvSpPr>
          <p:cNvPr id="3" name="מציין מיקום תוכן 2"/>
          <p:cNvSpPr>
            <a:spLocks noGrp="1"/>
          </p:cNvSpPr>
          <p:nvPr>
            <p:ph idx="1"/>
          </p:nvPr>
        </p:nvSpPr>
        <p:spPr/>
        <p:txBody>
          <a:bodyPr/>
          <a:lstStyle/>
          <a:p>
            <a:r>
              <a:rPr lang="he-IL" dirty="0" smtClean="0"/>
              <a:t>כרייה: רוסיה ומדינות </a:t>
            </a:r>
            <a:r>
              <a:rPr lang="he-IL" dirty="0" err="1" smtClean="0"/>
              <a:t>בריהמ</a:t>
            </a:r>
            <a:r>
              <a:rPr lang="he-IL" dirty="0" smtClean="0"/>
              <a:t> לשעבר, ברזיל, סין, אוסטרליה, הודו, </a:t>
            </a:r>
            <a:r>
              <a:rPr lang="he-IL" dirty="0" err="1" smtClean="0"/>
              <a:t>ארהב</a:t>
            </a:r>
            <a:r>
              <a:rPr lang="he-IL" dirty="0" smtClean="0"/>
              <a:t>, קנדה.</a:t>
            </a:r>
          </a:p>
          <a:p>
            <a:r>
              <a:rPr lang="he-IL" dirty="0" smtClean="0"/>
              <a:t>צריכה: סין, רוסיה, יפן, </a:t>
            </a:r>
            <a:r>
              <a:rPr lang="he-IL" dirty="0" err="1" smtClean="0"/>
              <a:t>ארהב</a:t>
            </a:r>
            <a:r>
              <a:rPr lang="he-IL" dirty="0" smtClean="0"/>
              <a:t>, קוריאה הדרומית,גרמניה, ברזיל, הודו </a:t>
            </a:r>
          </a:p>
          <a:p>
            <a:r>
              <a:rPr lang="he-IL" dirty="0" smtClean="0"/>
              <a:t>עתודות: היסוד המתכתי השני בתפוצתו על פני כדור הארץ . </a:t>
            </a:r>
            <a:endParaRPr lang="he-IL"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he-IL"/>
              <a:t>הנחושת</a:t>
            </a:r>
            <a:endParaRPr lang="en-US"/>
          </a:p>
        </p:txBody>
      </p:sp>
      <p:sp>
        <p:nvSpPr>
          <p:cNvPr id="17411" name="Rectangle 3"/>
          <p:cNvSpPr>
            <a:spLocks noGrp="1" noChangeArrowheads="1"/>
          </p:cNvSpPr>
          <p:nvPr>
            <p:ph idx="1"/>
          </p:nvPr>
        </p:nvSpPr>
        <p:spPr/>
        <p:txBody>
          <a:bodyPr/>
          <a:lstStyle/>
          <a:p>
            <a:r>
              <a:rPr lang="he-IL" dirty="0">
                <a:latin typeface="Arial" charset="0"/>
                <a:cs typeface="Arial" charset="0"/>
              </a:rPr>
              <a:t>הנחושת היא ככל הנראה המתכת הראשונה שהאדם עשה בה שימוש נרחב.</a:t>
            </a:r>
            <a:r>
              <a:rPr lang="he-IL" dirty="0">
                <a:latin typeface="Arial" charset="0"/>
                <a:cs typeface="Arial" charset="0"/>
                <a:hlinkClick r:id="rId2"/>
              </a:rPr>
              <a:t> </a:t>
            </a:r>
            <a:r>
              <a:rPr lang="he-IL" dirty="0" smtClean="0">
                <a:latin typeface="Arial" charset="0"/>
                <a:cs typeface="Arial" charset="0"/>
              </a:rPr>
              <a:t>ידוע שמכרה הנחושת בתמנע הינו הקדום ביותר בעולם </a:t>
            </a:r>
            <a:endParaRPr lang="he-IL" dirty="0">
              <a:latin typeface="Arial" charset="0"/>
              <a:cs typeface="Arial" charset="0"/>
            </a:endParaRPr>
          </a:p>
          <a:p>
            <a:r>
              <a:rPr lang="he-IL" dirty="0">
                <a:latin typeface="Arial" charset="0"/>
                <a:cs typeface="Arial" charset="0"/>
              </a:rPr>
              <a:t>הנחושת היא מתכת רכה יחסית ולכן ניתן לרקע, לרדד ולשטח אותה לשימושים השונים.</a:t>
            </a:r>
            <a:r>
              <a:rPr lang="he-IL" dirty="0">
                <a:latin typeface="Arial" charset="0"/>
                <a:cs typeface="Arial" charset="0"/>
                <a:hlinkClick r:id="rId2"/>
              </a:rPr>
              <a:t> </a:t>
            </a:r>
            <a:r>
              <a:rPr lang="he-IL" dirty="0" smtClean="0">
                <a:latin typeface="Arial" charset="0"/>
                <a:cs typeface="Arial" charset="0"/>
              </a:rPr>
              <a:t>היא מוליכת חשמל וחום גבוהה .</a:t>
            </a:r>
          </a:p>
          <a:p>
            <a:r>
              <a:rPr lang="he-IL" dirty="0" smtClean="0">
                <a:latin typeface="Arial" charset="0"/>
                <a:cs typeface="Arial" charset="0"/>
              </a:rPr>
              <a:t>לחוטים וכבלי חשמל, כסגסוגת עם מתכות אחרות (ארד הוא תרכובת של נחושת וברזל . פליז-נחושת+אבץ).לצביעה, לדשנים, לקוטלי חרקים ועוד </a:t>
            </a:r>
          </a:p>
          <a:p>
            <a:endParaRPr lang="en-US" dirty="0">
              <a:latin typeface="Arial" charset="0"/>
              <a:cs typeface="Arial" charset="0"/>
            </a:endParaRPr>
          </a:p>
        </p:txBody>
      </p:sp>
      <p:pic>
        <p:nvPicPr>
          <p:cNvPr id="17413" name="Picture 5" descr="http://images.google.co.il/images?q=tbn:8Y00Emgq91AJ:http://www.daat.ac.il/daat/kitveyet/mabua/36/menora1.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80312" y="260648"/>
            <a:ext cx="1406525" cy="982663"/>
          </a:xfrm>
          <a:prstGeom prst="rect">
            <a:avLst/>
          </a:prstGeom>
          <a:noFill/>
          <a:extLst>
            <a:ext uri="{909E8E84-426E-40DD-AFC4-6F175D3DCCD1}">
              <a14:hiddenFill xmlns:a14="http://schemas.microsoft.com/office/drawing/2010/main" xmlns="">
                <a:solidFill>
                  <a:srgbClr val="FFFFFF"/>
                </a:solidFill>
              </a14:hiddenFill>
            </a:ext>
          </a:extLst>
        </p:spPr>
      </p:pic>
      <p:pic>
        <p:nvPicPr>
          <p:cNvPr id="17415" name="Picture 7" descr="http://images.google.co.il/images?q=tbn:MJdIt7iVMCMJ:geophysics.tau.ac.il/personal/shmulik/images/Timna-copper.jp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7505" y="4725144"/>
            <a:ext cx="864095" cy="2006600"/>
          </a:xfrm>
          <a:prstGeom prst="rect">
            <a:avLst/>
          </a:prstGeom>
          <a:noFill/>
          <a:extLst>
            <a:ext uri="{909E8E84-426E-40DD-AFC4-6F175D3DCCD1}">
              <a14:hiddenFill xmlns:a14="http://schemas.microsoft.com/office/drawing/2010/main" xmlns="">
                <a:solidFill>
                  <a:srgbClr val="FFFFFF"/>
                </a:solidFill>
              </a14:hiddenFill>
            </a:ext>
          </a:extLst>
        </p:spPr>
      </p:pic>
      <p:sp>
        <p:nvSpPr>
          <p:cNvPr id="17416" name="Text Box 8"/>
          <p:cNvSpPr txBox="1">
            <a:spLocks noChangeArrowheads="1"/>
          </p:cNvSpPr>
          <p:nvPr/>
        </p:nvSpPr>
        <p:spPr bwMode="auto">
          <a:xfrm>
            <a:off x="5638800" y="6400800"/>
            <a:ext cx="2362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he-IL"/>
          </a:p>
        </p:txBody>
      </p:sp>
      <p:pic>
        <p:nvPicPr>
          <p:cNvPr id="17419" name="Picture 11" descr="http://images.google.co.il/images?q=tbn:PWijLfDxBGUJ:http://www.hottrade.co.il/images/stocks/jewelery-2.jpg">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419872" y="404664"/>
            <a:ext cx="1981200" cy="1336675"/>
          </a:xfrm>
          <a:prstGeom prst="rect">
            <a:avLst/>
          </a:prstGeom>
          <a:noFill/>
          <a:extLst>
            <a:ext uri="{909E8E84-426E-40DD-AFC4-6F175D3DCCD1}">
              <a14:hiddenFill xmlns:a14="http://schemas.microsoft.com/office/drawing/2010/main" xmlns="">
                <a:solidFill>
                  <a:srgbClr val="FFFFFF"/>
                </a:solidFill>
              </a14:hiddenFill>
            </a:ext>
          </a:extLst>
        </p:spPr>
      </p:pic>
      <p:sp>
        <p:nvSpPr>
          <p:cNvPr id="17424" name="Text Box 16"/>
          <p:cNvSpPr txBox="1">
            <a:spLocks noChangeArrowheads="1"/>
          </p:cNvSpPr>
          <p:nvPr/>
        </p:nvSpPr>
        <p:spPr bwMode="auto">
          <a:xfrm>
            <a:off x="683568" y="1268760"/>
            <a:ext cx="151216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he-IL" b="1" dirty="0"/>
              <a:t>סמל כימי </a:t>
            </a:r>
            <a:r>
              <a:rPr lang="en-US" b="1" dirty="0"/>
              <a:t>Cu</a:t>
            </a:r>
          </a:p>
        </p:txBody>
      </p:sp>
    </p:spTree>
    <p:extLst>
      <p:ext uri="{BB962C8B-B14F-4D97-AF65-F5344CB8AC3E}">
        <p14:creationId xmlns:p14="http://schemas.microsoft.com/office/powerpoint/2010/main" xmlns="" val="4011455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he-IL"/>
              <a:t>הבדיל</a:t>
            </a:r>
            <a:endParaRPr lang="en-US"/>
          </a:p>
        </p:txBody>
      </p:sp>
      <p:sp>
        <p:nvSpPr>
          <p:cNvPr id="18435" name="Rectangle 3"/>
          <p:cNvSpPr>
            <a:spLocks noGrp="1" noChangeArrowheads="1"/>
          </p:cNvSpPr>
          <p:nvPr>
            <p:ph idx="1"/>
          </p:nvPr>
        </p:nvSpPr>
        <p:spPr/>
        <p:txBody>
          <a:bodyPr/>
          <a:lstStyle/>
          <a:p>
            <a:r>
              <a:rPr lang="he-IL">
                <a:solidFill>
                  <a:srgbClr val="000000"/>
                </a:solidFill>
                <a:latin typeface="Arial" charset="0"/>
                <a:cs typeface="Arial" charset="0"/>
              </a:rPr>
              <a:t>מתכת רכה, בעלת ברק ובהירה כמו כסף. </a:t>
            </a:r>
          </a:p>
          <a:p>
            <a:r>
              <a:rPr lang="he-IL">
                <a:solidFill>
                  <a:srgbClr val="000000"/>
                </a:solidFill>
                <a:latin typeface="Arial" charset="0"/>
                <a:cs typeface="Arial" charset="0"/>
              </a:rPr>
              <a:t>סמל כימי </a:t>
            </a:r>
            <a:r>
              <a:rPr lang="en-US">
                <a:solidFill>
                  <a:srgbClr val="000000"/>
                </a:solidFill>
                <a:latin typeface="Arial" charset="0"/>
                <a:cs typeface="Arial" charset="0"/>
              </a:rPr>
              <a:t>Sn  </a:t>
            </a:r>
          </a:p>
          <a:p>
            <a:r>
              <a:rPr lang="he-IL">
                <a:solidFill>
                  <a:srgbClr val="000000"/>
                </a:solidFill>
                <a:latin typeface="Arial" charset="0"/>
                <a:cs typeface="Arial" charset="0"/>
              </a:rPr>
              <a:t>טמפרטורת היתוך 232 מעלות צלזיוס.</a:t>
            </a:r>
          </a:p>
          <a:p>
            <a:r>
              <a:rPr lang="he-IL">
                <a:solidFill>
                  <a:srgbClr val="000000"/>
                </a:solidFill>
                <a:latin typeface="Arial" charset="0"/>
                <a:cs typeface="Arial" charset="0"/>
              </a:rPr>
              <a:t>משמש בתעשיית המסגים והציפויים.</a:t>
            </a:r>
          </a:p>
          <a:p>
            <a:r>
              <a:rPr lang="he-IL">
                <a:solidFill>
                  <a:srgbClr val="000000"/>
                </a:solidFill>
                <a:latin typeface="Arial" charset="0"/>
                <a:cs typeface="Arial" charset="0"/>
              </a:rPr>
              <a:t>משמש כחומר הלחמה.</a:t>
            </a:r>
          </a:p>
          <a:p>
            <a:endParaRPr lang="en-US">
              <a:solidFill>
                <a:srgbClr val="000000"/>
              </a:solidFill>
              <a:latin typeface="Arial" charset="0"/>
              <a:cs typeface="Arial" charset="0"/>
            </a:endParaRPr>
          </a:p>
        </p:txBody>
      </p:sp>
      <p:pic>
        <p:nvPicPr>
          <p:cNvPr id="18437" name="Picture 5" descr="http://images.google.co.il/images?q=tbn:8G6NeqLysmcJ:www.bigmarket.co.il/images/itempics/4525001_large.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34200" y="381000"/>
            <a:ext cx="1235075" cy="1257300"/>
          </a:xfrm>
          <a:prstGeom prst="rect">
            <a:avLst/>
          </a:prstGeom>
          <a:noFill/>
          <a:extLst>
            <a:ext uri="{909E8E84-426E-40DD-AFC4-6F175D3DCCD1}">
              <a14:hiddenFill xmlns:a14="http://schemas.microsoft.com/office/drawing/2010/main" xmlns="">
                <a:solidFill>
                  <a:srgbClr val="FFFFFF"/>
                </a:solidFill>
              </a14:hiddenFill>
            </a:ext>
          </a:extLst>
        </p:spPr>
      </p:pic>
      <p:pic>
        <p:nvPicPr>
          <p:cNvPr id="18438" name="Picture 6" descr="http://www.visualarts.co.il/images/107p148.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4278313"/>
            <a:ext cx="3200400" cy="2438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05812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800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8500"/>
                            </p:stCondLst>
                            <p:childTnLst>
                              <p:par>
                                <p:cTn id="10" presetID="2" presetClass="entr" presetSubtype="8" fill="hold" grpId="0" nodeType="afterEffect">
                                  <p:stCondLst>
                                    <p:cond delay="8000"/>
                                  </p:stCondLst>
                                  <p:childTnLst>
                                    <p:set>
                                      <p:cBhvr>
                                        <p:cTn id="11" dur="1" fill="hold">
                                          <p:stCondLst>
                                            <p:cond delay="0"/>
                                          </p:stCondLst>
                                        </p:cTn>
                                        <p:tgtEl>
                                          <p:spTgt spid="18435">
                                            <p:txEl>
                                              <p:pRg st="1" end="1"/>
                                            </p:txEl>
                                          </p:spTgt>
                                        </p:tgtEl>
                                        <p:attrNameLst>
                                          <p:attrName>style.visibility</p:attrName>
                                        </p:attrNameLst>
                                      </p:cBhvr>
                                      <p:to>
                                        <p:strVal val="visible"/>
                                      </p:to>
                                    </p:set>
                                    <p:anim calcmode="lin" valueType="num">
                                      <p:cBhvr additive="base">
                                        <p:cTn id="12" dur="500" fill="hold"/>
                                        <p:tgtEl>
                                          <p:spTgt spid="18435">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8435">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7000"/>
                            </p:stCondLst>
                            <p:childTnLst>
                              <p:par>
                                <p:cTn id="15" presetID="2" presetClass="entr" presetSubtype="8" fill="hold" grpId="0" nodeType="afterEffect">
                                  <p:stCondLst>
                                    <p:cond delay="8000"/>
                                  </p:stCondLst>
                                  <p:childTnLst>
                                    <p:set>
                                      <p:cBhvr>
                                        <p:cTn id="16" dur="1" fill="hold">
                                          <p:stCondLst>
                                            <p:cond delay="0"/>
                                          </p:stCondLst>
                                        </p:cTn>
                                        <p:tgtEl>
                                          <p:spTgt spid="18435">
                                            <p:txEl>
                                              <p:pRg st="2" end="2"/>
                                            </p:txEl>
                                          </p:spTgt>
                                        </p:tgtEl>
                                        <p:attrNameLst>
                                          <p:attrName>style.visibility</p:attrName>
                                        </p:attrNameLst>
                                      </p:cBhvr>
                                      <p:to>
                                        <p:strVal val="visible"/>
                                      </p:to>
                                    </p:set>
                                    <p:anim calcmode="lin" valueType="num">
                                      <p:cBhvr additive="base">
                                        <p:cTn id="17" dur="500" fill="hold"/>
                                        <p:tgtEl>
                                          <p:spTgt spid="1843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8435">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25500"/>
                            </p:stCondLst>
                            <p:childTnLst>
                              <p:par>
                                <p:cTn id="20" presetID="2" presetClass="entr" presetSubtype="8" fill="hold" grpId="0" nodeType="afterEffect">
                                  <p:stCondLst>
                                    <p:cond delay="8000"/>
                                  </p:stCondLst>
                                  <p:childTnLst>
                                    <p:set>
                                      <p:cBhvr>
                                        <p:cTn id="21" dur="1" fill="hold">
                                          <p:stCondLst>
                                            <p:cond delay="0"/>
                                          </p:stCondLst>
                                        </p:cTn>
                                        <p:tgtEl>
                                          <p:spTgt spid="18435">
                                            <p:txEl>
                                              <p:pRg st="3" end="3"/>
                                            </p:txEl>
                                          </p:spTgt>
                                        </p:tgtEl>
                                        <p:attrNameLst>
                                          <p:attrName>style.visibility</p:attrName>
                                        </p:attrNameLst>
                                      </p:cBhvr>
                                      <p:to>
                                        <p:strVal val="visible"/>
                                      </p:to>
                                    </p:set>
                                    <p:anim calcmode="lin" valueType="num">
                                      <p:cBhvr additive="base">
                                        <p:cTn id="22" dur="500" fill="hold"/>
                                        <p:tgtEl>
                                          <p:spTgt spid="18435">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8435">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34000"/>
                            </p:stCondLst>
                            <p:childTnLst>
                              <p:par>
                                <p:cTn id="25" presetID="2" presetClass="entr" presetSubtype="8" fill="hold" grpId="0" nodeType="afterEffect">
                                  <p:stCondLst>
                                    <p:cond delay="8000"/>
                                  </p:stCondLst>
                                  <p:childTnLst>
                                    <p:set>
                                      <p:cBhvr>
                                        <p:cTn id="26" dur="1" fill="hold">
                                          <p:stCondLst>
                                            <p:cond delay="0"/>
                                          </p:stCondLst>
                                        </p:cTn>
                                        <p:tgtEl>
                                          <p:spTgt spid="18435">
                                            <p:txEl>
                                              <p:pRg st="4" end="4"/>
                                            </p:txEl>
                                          </p:spTgt>
                                        </p:tgtEl>
                                        <p:attrNameLst>
                                          <p:attrName>style.visibility</p:attrName>
                                        </p:attrNameLst>
                                      </p:cBhvr>
                                      <p:to>
                                        <p:strVal val="visible"/>
                                      </p:to>
                                    </p:set>
                                    <p:anim calcmode="lin" valueType="num">
                                      <p:cBhvr additive="base">
                                        <p:cTn id="27" dur="500" fill="hold"/>
                                        <p:tgtEl>
                                          <p:spTgt spid="18435">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843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advAuto="800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זהב </a:t>
            </a:r>
            <a:endParaRPr lang="he-IL" dirty="0"/>
          </a:p>
        </p:txBody>
      </p:sp>
      <p:sp>
        <p:nvSpPr>
          <p:cNvPr id="3" name="מציין מיקום תוכן 2"/>
          <p:cNvSpPr>
            <a:spLocks noGrp="1"/>
          </p:cNvSpPr>
          <p:nvPr>
            <p:ph idx="1"/>
          </p:nvPr>
        </p:nvSpPr>
        <p:spPr/>
        <p:txBody>
          <a:bodyPr/>
          <a:lstStyle/>
          <a:p>
            <a:r>
              <a:rPr lang="he-IL" dirty="0" smtClean="0"/>
              <a:t>תכונות: מתכת אצילה, עמידה, נדירה, רכה ונוחה לעיבוד. מוליכת חשמל בעלת ברק מיוחד </a:t>
            </a:r>
            <a:endParaRPr lang="he-IL" dirty="0"/>
          </a:p>
        </p:txBody>
      </p:sp>
      <p:sp>
        <p:nvSpPr>
          <p:cNvPr id="26626" name="AutoShape 2" descr="data:image/jpeg;base64,/9j/4AAQSkZJRgABAQAAAQABAAD/2wCEAAkGBwgHBgkIBwgKCgkLDRYPDQwMDRsUFRAWIB0iIiAdHx8kKDQsJCYxJx8fLT0tMTU3Ojo6Iys/RD84QzQ5OjcBCgoKDQwNGg8PGjclHyU3Nzc3Nzc3Nzc3Nzc3Nzc3Nzc3Nzc3Nzc3Nzc3Nzc3Nzc3Nzc3Nzc3Nzc3Nzc3Nzc3N//AABEIAIgAtQMBIgACEQEDEQH/xAAcAAADAAMBAQEAAAAAAAAAAAAFBgcAAwQBAgj/xABDEAABAwIEAgcGAggFAwUAAAABAgMEBREABhIhMUETIlFhcYGRBxQyQqGxI8EVJFKCktHh8DNicrLxFkNTJTREY6L/xAAaAQADAQEBAQAAAAAAAAAAAAACAwQBAAUG/8QAKxEAAgIBBAEDAwMFAAAAAAAAAQIAAxEEEiExQRMiMiNRYXGB0QUkkbHh/9oADAMBAAIRAxEAPwApS3dUdsnsGOD2hxzJydJcRfXHdbcFuNidB/3Y3uM2io/QkxtbiVaVpeZOi3akg7/1x45BqcumzY1QeirYdjOJUlgLCr2uOJtxA5Y+SprFd4YsODPVsbcp4gjJssvQ0qvupFz43/rhyiOAFJXa21weY54m+Tbu0NKW3iw+t8oad0pUAkcbg9txhqi0moawXK+5b9lMVu2D1NKractiYrZUcRKpba6NmWpU2/8A7aSpSBbim9wfT74pUWQDay02PC55YTcyQfdM+0yUo/gPxQXXCAAot31XA7kj1wSp9KZlNF5yZUW1FZCkIkmyd9gPK2H6pUfbYT2IFZOMYg32nxkMS6VXGVXUFGK/Y3uNyg/7h5DBvLkzVCCFagEq6psTcHf6XI8sb63Q0z8qVGmx1OuOLb6RsvLKlBaOsLE8L2t54VqEmn1CJSW5raXghkJduogBxwqUOHYAm/jjSEt045+PEwZVyPvHWrwmK9RZdMXqUX2+odBOlY3SfUemEDI9TW0AZPULOpEgLOkoAPE34WP3xRaI1HpAWmlxxGDnxFHPzOE2u05ik5inuq/wK00hLSNO2sqHS/RJP7wx2nNb1mrP5mNuDbo50aexUlqFOc96UjchhYXp7L2O2EDNtNVlzOSrsrjxKknpUA7dG581v3utbvw55Zlp/R6TDCEKB6N0tp06yOe3aLHzx95mpAr1MCHk6pMZxMhhXE3Sd0jxFxbtt2YGiyutyhzzxOcMeftPvL0qRVAtpqPrfjWRIIVpSlXiRji9peXpMugoqLSWjNp6ukb6JWpakfMnb18R34CZZrqHKh0ylaRNUpTyb3DaySUeGxt5jD3HLgV1iMcSumsyBNILiKuQH3ZsIupfYbjPEFHTrCAF8wntvubDvw5S4Lb8J2JLciyGH0Ftbbar3BxN82R2Mv1WOw22lmI+24qHa/UdLmpZ24aTpt3EYcKBUTUoaXSrS8g9G8jVwWB9jscFftTFiDuYuW7iVl+DMomYVUqc8qMmGvUzLd+BTC1AbngRuPMduKVEkB9lp+DOEptfFSU9GR6jA/NtHXWKC83HTqmNJ1I0/E4kKCi3c9ukeeE7JuZNclZkqCGJTn4iOHQOnYbcgeHjjbCLq/UA5mLkHGYQzplqYzVU1uAwHY0vQzPaCrkkkJDlgOHC57hgzRam2++xCgVAr0NdZT6VWWU7KCFautp2B8jhnh6NJSq6gRYg8x2YlOZKdIypmCPHQ8tqmuqLtNf3UG1/Mg/3uCMdW4vTaRyJ2Np/EoGZ8sJzJSkxxMaYltLDseQQVFtQ8+B4HCXHkTKLORElKLDrTfS1NttKVW61gtOrjyO3EYecsVdqqRQ4pAbkNq0PtX+BX8jxHdjm9oGV1V2AmdSkj9KxhdAuB7wgcW1Hnztfn44Gqwn6Vk5uDkQ3DYiLjNuNvpcbWkKStLabKB549xMcr5mnxaeUU2IiUzq3YeUEqjL+ZO/Lu5b4zANVaDj+JuAeZ00B9K2AEk6bJ037LYZ6etIdRq3TcXHdhDyq+TFaVfYpt9cNcd4XspXpiW9GWw4lGcrJ5SHFU2qy6arUFRnVAAnhZRv9UjFIiuJVY+eJ7msJje0F91B/DkBLpI/zJST9QrDVT5iEx2g6sBQSAbnFmurLEOPIEVS3txNXtMZUvLjM5pN1Q5A1XPBCtj5XAHnjRlKeHkKBt+INY28vtbBuaY9VpE2nJUlapEdSUJSQSVDdO178QMT7JUpTbF1EgRtRdJB6qAOsT9PTBJWz6baRyDMziyViK6EkKTYEHEpmsromb59LRdLHSB6NtYBKwFC3hcDyw4R81UdJsZ0fVzBUf5YBe0cIls0vMEMoUhlZjPLSd9JOpN7gf5vUY7RVurFGHYmWkcER1pk5MmK07vdSQSOw8/rgdn6nKqmWHnI1/eYN5LeniQPjT5puf3RgHT6z+i4jHTNPOiWkuthpvWbXsduy4NsNuVqj+m3lNtaougXPvTBQFDsG++FpTZXaHAmuysInZFq9y3qPUfAQR/mA2+m3ligsvm4sDiVRaUulZ1l0BKtKC8VsOJHBv4gRx4W+hw5ZUqs6syWhJiOwoawf1vUlYuOWmwOG6rTe/K9QUsBXmKebqeKBmsqT1IFVu8gJ4IX848jv5jD5l6pqnQUKVYvNdR3x7fAixx77Qsvs1TLDrUGW5LnR1dNHSW9O44gbcxceNsKWTpzKI9NlS3FJbluKad0K6yUosAr+I2w22o3VA5GR3BR8HEcs0UQZkoD8EgJfH4kZZ+V0cPI7g+PdhBybWnIbpMm7am1dBLbUPgsbBVu1JuD3HuxXmU0ZGwblrPapWJ1mvLvu2dItUipSml1F4NSAOKF2JJV4gce0HGUqChqLA/acTht2I+R3zcHWkJ8cTn2gUlmiVoVuJoXT550TWkEdV08VbcArj4+OHPLFfoUxoNRqQU6G0qSqQ4SXBwJA34EEemCtZi06v0l+mustxmXk6VqaAuOw79hsfLC6lTTvhm/aaxLcgReylXPeI5iyntUhgCznJ1B4K8e3vwarkGnZjor9MnKWUuAFDiUKJaWOCh4fUXwl0eRMyQpNMdhR5dRKnQh9++nohpKVDxF/A4fIlZj1yBHkhIDSxqAbTpIPAg+GOsqSpt4b/E7JbjEldCqU+h1NbEtB9/hENSG9/wBYa5Ed/MHvtisRKmx0bbikO6Fi6QpIGxHecB6/laFLnR6/AaUqoQestvUSJDYBOi3I3IN8AaLnKRUZEI5gW29HfFkgthIjKBsL9x4b8xgrK67R6gmAt8Zvzdk5FaqyqlR5Rp7j4/WU6UlLihwULK4kcfAY9w9tLipQB7s2PADHmMXVEDH8TtpkmyRIhxKM01MgMzHZGoBSlmzViUi1uJNr43M5YZcc1Kq1TTvfSl8AfbCxleUlKUIRfSlaTv8A334fYiwbYzV2WJYQpxGVKpTMWM/QERZeXCVrWwR0KnnVXUbL3uedgvHc3AplblPzJccLKykp0qIARpAG1+7G32kNdJldiSkAmPKsb8gpBH3AwMypN6SxJsFo2A7v+cGzu2lVweYKgCwiNVGotJgyG3ocQNuoUCFajsfXCYlpNGzNmKnK/wDkuBCL/sLJUTbwth+iuJsPvhJ9p7aotZptRbNkyWi05bmUkDj4FOF6KxmdkJ7E20AYMZ6U1BXEYcbgxRqQL2ZTx58u3HVmCmN1jLc+AhtIW4yVsgC3XTun6i3ngJlWVqjKb4lKtQ7gRf73w1xXwkpUDuDceWJy7V2/pDKgrJ3lysJtTnFHQI7LUax5p0nWf4j9MUNp10qsLHe3DEnrcQUTOk6Kdo0hfvDVv/G5v9L28sUShzVOwWFP3DumxBHG218U61OQ48wKjxicGf4/urUXMTCf1iIlUdw8ghwEJUfBR/8A1jTlGptrcdisLPROIC2idusAAr14+uGSeI02mSoky3u77Sm3Co2tcbHyNj5YmVGiyqRIDZeadLKgtt1skpV62vxIxyEWafa3YnYIfjzKw06pkdK66EpRvqKrAYnWZ1RqXWdUdtK6ZMaX7utr4W3Fq1OAntBvYdhGPuY9OqDiVOvlxHEDglPlg3R8vypEZan0ttQXAA6uWLNr8j8R8PpgaPpkg8gzXGeYQyzO/SEBIdUC+zZDhO9+xXmLYPuRG5sJ+E84UoeQU60gXSeSh3jjhL6GNl+pIk094u08kMv3FigE9U9um/A95HZhujvqFrWNxywmxTW+5ZvyElcCoTKRWfcZLaGZlLPRJQODieYPbqBuPLFWpkhiZHZkMnUh1IUOWE32p0VbkePmSEgdPFs3KCR8bd+qr907eB7saMj1xIWmOpyzMnrNnkhz5k+fEYqvQWILFgIT8TGn2g0N+q0cT6XcVOClSkaRdTrfzI+lx6c8J2RsxIZWgrVaLIIS8m/+E5yV4HgfLFOiurvuqwtiW59oqcuZhNTiIBpNSUQ82ng24eI7geI88DQRanpN2Oph9pzK/CcSCCEjy5YmHtJoBoNTNehNa6XLVpmsjg2sm1x2BR9D44M5OrqHWfc5bw6ZlILbqlWDjfI95HA4a1qp82G9EmFuQy8kodQd9QPEbYVUxpfBHEJhnkROy9nGNBgJjVWQspSAY74BJcR394tY4zCPWUu5MnuU18e8QlHpIbziT1kHlvzGwPljMUnSbjkDMz1F8mB8tK6N0pUeCQfMEfyxRYjqSkEAjCTQ6bozdJp76khDLrnSLHDQCTcX7vvg30lWcX/6dHa6D5C6dyO074LW1hnzmdS2FxGKute+5VqzNtRTH6YDvbIV9r4QsqP9EtKTsEO6fAG4/MYdKCxXHZaG6izEVGdSptxKFWJSoEbYTMpMIZkVPpif1dlXRpJIKnD1Rw78dQg9FkzmYx+oDH2NISPiUB33wO9oLTM/KLikOIU9DeS6jrC9jsq3np9McUWkVZ9KVIrRbSrcaEn+mDTFEqK6dLiLqrj5kMqbs4kkG/DntuBiaoJVYG3Q3JZeop5TmH8IjcKRpV9x+eHWPNbSQSTcdxxPsuFpFAqkNabyHnktJvxShJ1q+32x2uU2hskJjiRKePC6wE379t8UX0JvyYKMSsJZ8hoqj1Nnxienjam37W/w91JJ37bjzwGpVRq0FQT72VMg7sO/iIPgD8PiLHG8Q0NlbOgNurOoqSer4d+CVFy1OqSgW2zo5uK2SPPGm3aoUeJoQdmD35Uyeuzi1KTyQD1Rg9Q8tz6khLgSkNJ+J9zZA/n5YbaXlqm0tCVvIEt4b9cWQD4c/PHZOmqUBqVw4DkPDCJpbwJwxqdTKQAsIE2Sng68nqJPcn+eBdYqjrxu64pRHAX2Hh2Yyp1BDaFKcWlCBxUo2AwlyMwMTHlMQEKfX+2dkeXM4JVZuuoPHmdjs10yCWkJdSRpcQvZCkniDfljvo9ecXKMWNBnzI7Nh0rLqElI79Q3twvwNr43ULV0SRMhIcjrFjcoP0vgzColNTUEP0dt8SbELZjDWlYUb9a+ybHcbjBB1+OMmcwMPMtUuVBW263UVdKgoUy66LKBG4Nja2I9BpjtCzBPp1USplDDDkmLdQPSAGzZBB/rscVfopcKSWHklLiLXB5Ai+B+e6Ouq5cVIjtXnQkqUlQHWW0R10jxG48MbVfhvTYAZgFfIM6sq1ePUofSO0eHrSSldnVXB7wR+eO3MNBazFRpVPS1Eih9FkqSz8J5Ht2NsTjLOY2zUEzW2+jiOpQy82D8IA0pV5c/HFQjal7hYAP+a+2E22WUvxD2BhmTmhOTMoBMSTGbXVhNWwnpEhQW2EjSU35K1Xw/0meqsw25hmrSlWym0pCQhQ4pI7RgZ7RaVLepzVepYSqpUwFRTYnW1bew/aHEeeE7JeYkRpCX1PXiyzaSNX+Gs8F/kcNsZrK96QVHODKVU8s0itdEue444WgQmyxYX4/ljMdradSQS6ryxmJhqrAOGmmsSE1QIpmeaghtJSyJJaWCPk1JUQPIWwyUhQ6BNiLJJHfhZ9oYU1necsXs70Tw80DBqiOgpVf9q/rvivVjNat+JtPZEbKe6pDyD+yQR64nlaKaTnmdYp6IyioNjmkEKHrqw9xHOAOEv2nsFrMEWYPgkxmlk96boP5YVoD72X7ibf4MYKM9rhtC9ii6SPDB2G8ptxKkkXBuNsJtBeK2VC5+VXqLYPMy0NDrnccsKevD8Q8jEFzaTTmpk0rWlDMiUtxMxAKuhUT8C0c025jccdxw54eXZ8iYphttK9BsVoWFIPO4UOI3GOipCRRpSUT1Kfp0pRU2+hPIm5AvzB+U8COWHDK0phuFIS04ktNuBLagnSCnQmxt38cVOWx7osHHxnzRspQ4YS7MPvD3Gx+EfzwwqdS0gJGlCUjYcAMCpdXQ2glKhtzJwjZhz41GDiY495dSdJ0nqpPecJTLnCDJnNxy0eZtTaQFdYbcSTYYQ8xZ4ZYKm4CPenB8wNkJ/M+WANMzxUkTXy83GeYkMlBQ4zqSi/McwcCHUN6roVcXO1uAxUum2nNnP4gepn4znqdUmVt28t5Vgdm07IT4D+e+NlPeVDeQ40bFBuMcs5shvpmbpWjjY8Rj6hvKeICkBZPkcWkApx1FDO7mWiBHpTsFutx2bAhPSMpWQ2pRUEm6R4nhhipmYkRnUtIS2hm9tDaQlPoMS3K04sxnYCpGltZSoMudVVwtPDt58MEPenWm1yENOyS2NXRMd3K528tz3Y81gyn2x+ARzKpmgNvRo9RZIIB0OG/I8PQ/fHLT3gAFFQxI6X7QKrWqmzEd6JiApWkMNi5Vttck9tuFsUOHMaKU/iJQCAeIGFaxHD5YczqsFZN860b/AKUzUVxkgUqoEuNBPwoV87flf0Iw8ZIq4fi+5PLu4wkFsnitvl5jhjuzfToeZcuvwela95T+JFWVDqugbeR4HxxLMsVSREeQspUJcNZSpCtiRwUk/wB8cMb+4pyexOX2tiXuPJTaxBIPK2IxneiHKeZBJjNn9EVFSihJGzSvmQe7mO7wxV4DypTDbrcZ9SFp1JJbJ2xmY6MnMVEkUyZFeCXRdDnVBbWN0qFzyOJ9K7o2GHBmuB2DFPLOao8SB7rUn7dFboHDvrQeF+8cMZidRnl052RTakhJfiOFs7gjyOMw6zSDceIQdSO53+1Fq1egyLWD0Bs+JSbfljfQHSEAEjrITf0t+WPnPy1TaHSZq2FtOtrcjrQpV9NwSmx7P643Q0likQRFQhch9sulazwGogADy49+KLFzp1zFocWGMMZwJUOW+18A/ac02/RaVKb3LS3WTbkCErT9QcfbSK+s/hpYG/NpH546qxAqMjK0739LJWwUPIWlCbpsdxsOYNvG2JtMAlynMO05UiLuX1rUy2psKKSkpOn1H3wxMRnHf+06SeYQThdy8dOWigEIddlaAv5glIF9+I3UOHZgyxl2S6etUXh4KJwy8KrnJxOQkrD/ALTZBepEGVBZdeZ6NIqDKmlpSlWkaXL2FlA9W/MEA32woUXMCXIKWITTrzoSNQSdIQAOKzyAtue7D1FypIaoDjzUn3pEgFpxrgUg7cd+dsS/LDXuq6qw6hYkr0RkNp2JKlXUPsPPFAKX1ksOokZRsCd0uFNqiiJlZp7TZ/7KZGw8bDfG9rIipUB5MWpQFq0EpA1b2F7Xt3Yb6RlGhyEMSHhIU06kE3cAI28MO8HKWX2Gh7lIeaKuqD097d2/PCatRuO1DjHjqG4AHun51ytTv0o65FDiW5CLaQvbYHregvg1HiUFZSlx6oqO3wtJH549q0M5PzhVmnT0i3G3Az1eOs2v5i/8WHzKWV6PVaKtU110So9ta2bnWki4NvUeWKNSxHuECvGOYJpOU8vT06dc7rDe6kg28MIFHo/SZqNFWtSEpkFJWeOgHc/w3OK1NyfDihTkKZIUE8ltlN+6+FHN9PVl5yJWEIPSkKjLI4KBSdKj5ah6YRptSC5rPmE6cbhPYMlpTgbRRmXkarArWsk78bXsDh6pT0BQQmRS2G1p+ELSuyfC5woZI92kjoG1XfKQ4FE/EsHreRBT/CcOjEFGsrWNW+IdRcyWbQI9UUrmS5/L6oPtGjxXo5ZgS5SXmCNkqbvqVpPduO7DZl92sPvqVBlhuJrX0TehOyQbWBIubXAwx52pTlSy0t2GhJqNPBejlIsrTaykjxT9QMImQayVMIjk9Vu7iD2r+YE9ihfztix7TdRv8juJQBW2yrU+RUrJDj1+1Rc/IJ/PCHWMsv0XOzdbfCZVLqL9pABILK+Nz46ePecO7DpVoW2tSkqGpJ34emOyXCbq1Lk06YFFuQgp1WJ0HkR3ggHEdOqZThujCdPMnuXXmJtVDskKHvbrhbd6QlKnb3KbXtzxRIcNKNP4xAHyhI/5xDYDcmFWHKHOeEeTDc0ouqwBBuFDx2Pniw0Ccqow0qWkCS2dD6b/AAq/keIwWqVq2zniEuGWC8x+y6l1uoqnszZMR53/ABtFiFdmxG2Mw4tJcSnqlIJ4/wB2xmOXW2gYDRJTmSf2glP/AElG1DUFyS3blyUD43FvM4XaFIDsOOVn8VpfRJQeTej+aSfPDLnhOrIshQ+JiW0sHsBBB+2EvKxL0haASVgkgeF8VU+7SQzxbH6Mrs+uCKwJFIqLFr9LFcASONwLj6jAmIq6Qe3B2n2U4lJ4K6p89vzx5edrZlLDIkkoD3QPPMugL1NKCAD8KlC9/EHFCgOFxhpaCesgE4mL6FQK+4gp3Q4oEd4Vf7EYo1H6kRocRbY9397Y9P8AqA6aIoPBEaKRMfjLWk61NOJ0qQeA78SvObKaPnV5xu4Lp6RHVsBcAgjv3+mKbEXhL9sES7VOqSB1kAtqPek3H0V9MI0Fh9XYfInXLgbhC+V6muRFdadKVEOFwKG2ytzbzvhqivuJUlSFaSk3FjibZLkFYbcvuE6Vd4uCD6k4f4jl8TalNlhjVOVid7ZIjrzMStBILrRDbiwOXL6n6Y5Mg1kxigJJS26AhfW2N+B9cP1bpqK3Q5lPULqeaIQbcFDcfUYiuVnlNvLjO3SpJKSP2T/zi2k+vpCp7WJPts/WXJv8S2q/LgBw9Maq1RUVugzKWfifaIaUrfS4N0n1H1xz0qWXYrS1/EUi45X/AL++DDD6CRa/9748pcpYG+0e3IxIXlGoSIkgMLJQ7HcIsRYpP97YtFIktzojUhKRdQ623BXMYlntKpv6GzkioNDTFqielFhbSsWCx62PnhvydNIStB+B4a0XPz23Hnb6Y9PXIHAtXzE0njafEf4qgk8B/PEPzdTFZSzu6ljUiHM/WIx5AE7p77G48LYsjUjTsQAd7XPEduF/2nUJWYMrrfjpBmwfxmCniofOn0+2J9DcFfY3TcTrF8ieZMqgebMRauska2+8cx6/fDpHc4Yh+S6k6tMeQ1fW0sDu32se44r8KR07KXW1kJULgW38DhWpqNVkYDuGYme2XLinY7OZYKPxooDcsJ+ZrkrxBPoe7A/ItfShLTyl7ISG3xf4m77K8Uk+h7sVHQiXHcZkp1tOpKFoXYhaSLEYhb1Lk5Vzc9RwFKacUVRVH/uNm+33B7xiulxfSaz2P9f8igNjfiXpp0FsEEWPYcZhRy/WGWaa03Pd0hIs0tRIuns8R/LGY8wq6nEbtEB11v3nJddaPERw76H+uEHIygqusN8nVJB/esT+eKZFbD8GoxlfC5DcSdvPEpyuVM1RtIPWQCkHvGoY9rQnNDiKt4sBlCighISriDY92CkRxQ4cRwxzTEJbnyggjSXVFNjfYm4++NkbXfZCz4IJx5jg7iJT2Ihe0qIIWcHXECyH+jeT++nf6jDRRSTR4rp+E6hfnyJ+pPpgf7Wo5WxS53RrSroVMrK0kfCdQ4juxvytLQqgqSvZKVAlZHVTYnieAv0n0x6tg9TTIfxJU4sMY4zlrDf6Y05zg/pLKk5u2pTVnk7fCOCvob+WOZmfCb+KfDHi8PywYgTosoKYEqI4h1JbUAtRuCLfs482tbEsDY6j3wRiTT2dHpniypW6QQbnYb6fQar+WKFEcCviSAew8R3ffE1y3ppOdH4Mi/RKdcYc24hV0n64cptdZiTn25DMhx9KyHPd0jRq52J343xdrqiz5WKobiOMRQCtVgSFagbc8SPOsJNA9oDjjabRpemQgW26x6w9QcO8HMjbqgn3WahPatSR+WA3tZjpl0KDUmUL1xXN1LXqPRq7NuGq3rhehVktKt0eJ12CMiNDKEwnQhrdogFCv2gQFJP8JA/dOC0UpBCtRv47YQ4VcdfyhS5LKUmSz+rHpPhUlIuCRzsF2GN8Kp1xS+syxp5BEO5+2E36c7icw0bIhv2k0tuuZUfDRQqXDPTsdYXIHxJHiPtgP7OpDdSymtaClMuC9pWT/wCM2KVHwUNzyBw10iVNkNuIciuIVo2K42kK5WG2JxlZMrKmfp9LebLUWQlYKHBYKZN1JPoLYq06hqChOSOYl8q+RKfCk9I2haW3CFC4sgnBSO6s8GXD3aQPucS6lUqZU5K1NyXNZu5Zx4pBBURcWHC98OdLpFWj2HSQykclrWb4896q0PceckRHTCYyf7RnKfLRopFXFkXtZrUdvDSr6HDuJzFGkmLNkttX3CnSbKUNlWsDfkfEnA32m5Lk1ilipQnEmVASp3ogk3cSBuAe3bbtwvKlmqJgqfcSuQ3BBcUq25HLuJJPp34vu9O6sN34P7RNe4NiUyFUokixamsm/wCy2v8AO2Fj2r0xM3Lwqcd28+mqDsdaGykgXGoXueQuO8YNUOlRnITL0aoTeicSFAIdCfsMHW6NCcYUzI6d9C/i6Z5SifriSi6qpwQOptgOMGIuXK5T6nS2phbdCnRdxLAT1HPmG/K/WH+o4zHHUqKjIlTfbpsd1cCaA4ymxc6O1wU3487378Zi0hScoeII5HM15eqD7sxIltwW2lHSpKUEkgjkb7d+FCmUqIxnJEN6elVpikvJ0FJCdWo7nbgce4zB6R+HGPE28YIjLIivyHUGJUnEdInUUtILaGxbYAXx4KFUSCpNRmuq1bASNIIsO09/0x5jMQPqGBIAlAr4n1mqjyVZMcMpRUY7wcTrWFEE7EX/ANOo+IwFyo2ZeW24ISC47I1r1HgAAhPjuVeuPMZiymwvpufvJyALIbj5WZcN1Ot7/wD1X/PB6l5ejxHErS8pVr9QNpSPtjMZjy3vszjMpIESc5QBSfaDEmBI6JxKHbXHWtw4f6d8HaLDjTf1qQjpemJNySN7q+4TfzxmMx6VzFtOrHvEQgwxEZWKTTAATCjm3NSb/fHZUKPFq1Hl0pTTaUPMKbTpAGg8Ukdm++MxmPKR2VgwMawGMSR5ZeKI7dPkBCfdivpb9pukjxvz7sVOjSFmA0HjdaEhKrb4zGY9H+oAEkxdXQhdqQOaVWthQ9q8Apgw8xRkWkRfwHVcw2rcX8Ff7jjMZiTRnFy48zbPjmBcsTSlcSTGCgyz1Bf5gr4h68MUlt9fVKVJKVC6VBJOPcZjdYoD5/MJeVnfGfJUNfwkWsU7Yi2Z4oyxnB6C6sswJZ6ZhzTeyCb6fI7YzGYdoPc5Q9ERLnByI75MmIDaoSnNTDitTZBtY8x4cT5HDdHUSk2N+0WV6b48xmJLhtfiOfmEAELQlLjOvRsCU3xmMxmMzJ8T/9k="/>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26627" name="Picture 3" descr="C:\Users\Mali\Desktop\uploads-yad2-gold_08_resize.jpg"/>
          <p:cNvPicPr>
            <a:picLocks noChangeAspect="1" noChangeArrowheads="1"/>
          </p:cNvPicPr>
          <p:nvPr/>
        </p:nvPicPr>
        <p:blipFill>
          <a:blip r:embed="rId2" cstate="print"/>
          <a:srcRect/>
          <a:stretch>
            <a:fillRect/>
          </a:stretch>
        </p:blipFill>
        <p:spPr bwMode="auto">
          <a:xfrm>
            <a:off x="251520" y="3429000"/>
            <a:ext cx="4378457" cy="3283843"/>
          </a:xfrm>
          <a:prstGeom prst="rect">
            <a:avLst/>
          </a:prstGeom>
          <a:noFill/>
        </p:spPr>
      </p:pic>
      <p:pic>
        <p:nvPicPr>
          <p:cNvPr id="26628" name="Picture 4" descr="C:\Users\Mali\Desktop\הורד.jpg"/>
          <p:cNvPicPr>
            <a:picLocks noChangeAspect="1" noChangeArrowheads="1"/>
          </p:cNvPicPr>
          <p:nvPr/>
        </p:nvPicPr>
        <p:blipFill>
          <a:blip r:embed="rId3" cstate="print"/>
          <a:srcRect/>
          <a:stretch>
            <a:fillRect/>
          </a:stretch>
        </p:blipFill>
        <p:spPr bwMode="auto">
          <a:xfrm>
            <a:off x="5508104" y="4221088"/>
            <a:ext cx="2143125" cy="2143125"/>
          </a:xfrm>
          <a:prstGeom prst="rect">
            <a:avLst/>
          </a:prstGeom>
          <a:noFill/>
        </p:spPr>
      </p:pic>
    </p:spTree>
    <p:extLst>
      <p:ext uri="{BB962C8B-B14F-4D97-AF65-F5344CB8AC3E}">
        <p14:creationId xmlns:p14="http://schemas.microsoft.com/office/powerpoint/2010/main" xmlns="" val="1939379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זהב- שימושים </a:t>
            </a:r>
            <a:endParaRPr lang="he-IL" dirty="0"/>
          </a:p>
        </p:txBody>
      </p:sp>
      <p:sp>
        <p:nvSpPr>
          <p:cNvPr id="3" name="מציין מיקום תוכן 2"/>
          <p:cNvSpPr>
            <a:spLocks noGrp="1"/>
          </p:cNvSpPr>
          <p:nvPr>
            <p:ph idx="1"/>
          </p:nvPr>
        </p:nvSpPr>
        <p:spPr/>
        <p:txBody>
          <a:bodyPr/>
          <a:lstStyle/>
          <a:p>
            <a:r>
              <a:rPr lang="he-IL" dirty="0" smtClean="0"/>
              <a:t>יצור תכשיטים וחפצים טקסיים .</a:t>
            </a:r>
          </a:p>
          <a:p>
            <a:r>
              <a:rPr lang="he-IL" dirty="0" smtClean="0"/>
              <a:t>ציפוי לחיבורים חשמליים </a:t>
            </a:r>
          </a:p>
          <a:p>
            <a:r>
              <a:rPr lang="he-IL" dirty="0" smtClean="0"/>
              <a:t>רכיבים בתחום המחשבים והתקשורת </a:t>
            </a:r>
          </a:p>
          <a:p>
            <a:r>
              <a:rPr lang="he-IL" dirty="0" smtClean="0"/>
              <a:t>ציפוי שיניים</a:t>
            </a:r>
          </a:p>
          <a:p>
            <a:r>
              <a:rPr lang="he-IL" dirty="0" smtClean="0"/>
              <a:t>מטבעות</a:t>
            </a:r>
          </a:p>
          <a:p>
            <a:r>
              <a:rPr lang="he-IL" dirty="0" smtClean="0"/>
              <a:t>מטבע מוסכם</a:t>
            </a:r>
          </a:p>
          <a:p>
            <a:r>
              <a:rPr lang="he-IL" dirty="0" smtClean="0"/>
              <a:t>עתודות כספיות של מדינות </a:t>
            </a:r>
            <a:endParaRPr lang="he-IL"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זהב- מקומות כרייה והפקה </a:t>
            </a:r>
            <a:endParaRPr lang="he-IL" dirty="0"/>
          </a:p>
        </p:txBody>
      </p:sp>
      <p:sp>
        <p:nvSpPr>
          <p:cNvPr id="3" name="מציין מיקום תוכן 2"/>
          <p:cNvSpPr>
            <a:spLocks noGrp="1"/>
          </p:cNvSpPr>
          <p:nvPr>
            <p:ph idx="1"/>
          </p:nvPr>
        </p:nvSpPr>
        <p:spPr/>
        <p:txBody>
          <a:bodyPr/>
          <a:lstStyle/>
          <a:p>
            <a:r>
              <a:rPr lang="he-IL" dirty="0" smtClean="0"/>
              <a:t>דרום אפריקה, </a:t>
            </a:r>
            <a:r>
              <a:rPr lang="he-IL" dirty="0" err="1" smtClean="0"/>
              <a:t>ארהב</a:t>
            </a:r>
            <a:r>
              <a:rPr lang="he-IL" dirty="0" smtClean="0"/>
              <a:t> , רוסיה, אוסטרליה. כמויות קטנות במרכז אפריקה, קנדה, ברזיל, צ,</a:t>
            </a:r>
            <a:r>
              <a:rPr lang="he-IL" dirty="0" err="1" smtClean="0"/>
              <a:t>ילה</a:t>
            </a:r>
            <a:r>
              <a:rPr lang="he-IL" dirty="0" smtClean="0"/>
              <a:t>, סין, דרום קוריאה </a:t>
            </a:r>
            <a:endParaRPr lang="he-IL" dirty="0"/>
          </a:p>
        </p:txBody>
      </p:sp>
    </p:spTree>
    <p:extLst>
      <p:ext uri="{BB962C8B-B14F-4D97-AF65-F5344CB8AC3E}">
        <p14:creationId xmlns:p14="http://schemas.microsoft.com/office/powerpoint/2010/main" xmlns="" val="2850487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היסטוריה </a:t>
            </a:r>
            <a:endParaRPr lang="he-IL" dirty="0"/>
          </a:p>
        </p:txBody>
      </p:sp>
      <p:sp>
        <p:nvSpPr>
          <p:cNvPr id="3" name="מציין מיקום תוכן 2"/>
          <p:cNvSpPr>
            <a:spLocks noGrp="1"/>
          </p:cNvSpPr>
          <p:nvPr>
            <p:ph idx="1"/>
          </p:nvPr>
        </p:nvSpPr>
        <p:spPr/>
        <p:txBody>
          <a:bodyPr/>
          <a:lstStyle/>
          <a:p>
            <a:r>
              <a:rPr lang="he-IL" dirty="0" smtClean="0"/>
              <a:t>כבר משחר העבר שימשו המחצבים בחיי האדם. אפילו התקופות הקדומות נקראו על שם החומר /המחצב הדומיננטי </a:t>
            </a:r>
          </a:p>
          <a:p>
            <a:r>
              <a:rPr lang="he-IL" dirty="0" smtClean="0"/>
              <a:t>היום משמשים המחצבים למוצרים רבים ותוך כדי כרייתם, הפקתם ועיבודם מתבצעת פגיעה בסביבה ומוגברת כמותם של גזי החממה </a:t>
            </a:r>
            <a:endParaRPr lang="he-IL"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זהב - מקומות צריכה ועתודות </a:t>
            </a:r>
            <a:endParaRPr lang="he-IL" dirty="0"/>
          </a:p>
        </p:txBody>
      </p:sp>
      <p:sp>
        <p:nvSpPr>
          <p:cNvPr id="3" name="מציין מיקום תוכן 2"/>
          <p:cNvSpPr>
            <a:spLocks noGrp="1"/>
          </p:cNvSpPr>
          <p:nvPr>
            <p:ph idx="1"/>
          </p:nvPr>
        </p:nvSpPr>
        <p:spPr/>
        <p:txBody>
          <a:bodyPr/>
          <a:lstStyle/>
          <a:p>
            <a:r>
              <a:rPr lang="he-IL" dirty="0" smtClean="0"/>
              <a:t>בעיקר במדינות המפותחות והעשירות שבאירופה ובאמריקה </a:t>
            </a:r>
          </a:p>
          <a:p>
            <a:r>
              <a:rPr lang="he-IL" dirty="0" smtClean="0"/>
              <a:t>למעלה משליש מהעתודות נמצאים בדרום אפריקה . חלק מן הזהב המצוי עדיין בסלעים  אינו ניתן להפקה בטכנולוגיות הקימות כיום </a:t>
            </a:r>
            <a:endParaRPr lang="he-IL"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אלומיניום </a:t>
            </a:r>
            <a:r>
              <a:rPr lang="en-US" dirty="0" smtClean="0"/>
              <a:t>–AL-</a:t>
            </a:r>
            <a:endParaRPr lang="he-IL" dirty="0"/>
          </a:p>
        </p:txBody>
      </p:sp>
      <p:sp>
        <p:nvSpPr>
          <p:cNvPr id="3" name="מציין מיקום תוכן 2"/>
          <p:cNvSpPr>
            <a:spLocks noGrp="1"/>
          </p:cNvSpPr>
          <p:nvPr>
            <p:ph idx="1"/>
          </p:nvPr>
        </p:nvSpPr>
        <p:spPr/>
        <p:txBody>
          <a:bodyPr>
            <a:normAutofit fontScale="92500" lnSpcReduction="20000"/>
          </a:bodyPr>
          <a:lstStyle/>
          <a:p>
            <a:r>
              <a:rPr lang="he-IL" dirty="0" smtClean="0"/>
              <a:t>תכונותיו: מתכת קלה מאוד- משקל סגולי נמוך . מוליך חשמל חום ומגנטיות .רך ונוח לעיבוד, עמיד בקורוסיה- אינו מחליד </a:t>
            </a:r>
          </a:p>
          <a:p>
            <a:r>
              <a:rPr lang="he-IL" dirty="0" smtClean="0"/>
              <a:t>שימושים : בניית מכוניות, מטוסים, כלי שיט או טילים, חומר גלם להכנת כלי מטבח, פחיות שתייה </a:t>
            </a:r>
          </a:p>
          <a:p>
            <a:r>
              <a:rPr lang="he-IL" dirty="0" smtClean="0"/>
              <a:t>כרייה והפקה: סין, רוסיה, קנדה, </a:t>
            </a:r>
            <a:r>
              <a:rPr lang="he-IL" dirty="0" err="1" smtClean="0"/>
              <a:t>ארהב</a:t>
            </a:r>
            <a:r>
              <a:rPr lang="he-IL" dirty="0" smtClean="0"/>
              <a:t>, אוסטרליה </a:t>
            </a:r>
          </a:p>
          <a:p>
            <a:r>
              <a:rPr lang="he-IL" dirty="0" smtClean="0"/>
              <a:t>צריכה: סין, הודו, </a:t>
            </a:r>
            <a:r>
              <a:rPr lang="he-IL" dirty="0" err="1" smtClean="0"/>
              <a:t>ארהב</a:t>
            </a:r>
            <a:r>
              <a:rPr lang="he-IL" dirty="0" smtClean="0"/>
              <a:t> , גרמניה, קוריאה הדרומית </a:t>
            </a:r>
          </a:p>
          <a:p>
            <a:r>
              <a:rPr lang="he-IL" dirty="0" smtClean="0"/>
              <a:t>עתודות: היסוד המתכתי הנפוץ ביותר בכדור הארץ (מרכיב את רוב סלעי הקרום היבשתי), אך יספיק עד לאמצע המאה ה-21 כי כמויות </a:t>
            </a:r>
            <a:r>
              <a:rPr lang="he-IL" dirty="0" err="1" smtClean="0"/>
              <a:t>הבוקסיט</a:t>
            </a:r>
            <a:r>
              <a:rPr lang="he-IL" dirty="0" smtClean="0"/>
              <a:t> שממנו הוא מופק יצטמצמו</a:t>
            </a:r>
            <a:endParaRPr lang="he-IL" dirty="0"/>
          </a:p>
        </p:txBody>
      </p:sp>
      <p:pic>
        <p:nvPicPr>
          <p:cNvPr id="43010" name="Picture 2" descr="C:\Users\Mali\Desktop\Aluminium-4.jpg"/>
          <p:cNvPicPr>
            <a:picLocks noChangeAspect="1" noChangeArrowheads="1"/>
          </p:cNvPicPr>
          <p:nvPr/>
        </p:nvPicPr>
        <p:blipFill>
          <a:blip r:embed="rId2" cstate="print"/>
          <a:srcRect/>
          <a:stretch>
            <a:fillRect/>
          </a:stretch>
        </p:blipFill>
        <p:spPr bwMode="auto">
          <a:xfrm>
            <a:off x="4788024" y="-459432"/>
            <a:ext cx="3923928" cy="2151217"/>
          </a:xfrm>
          <a:prstGeom prst="rect">
            <a:avLst/>
          </a:prstGeom>
          <a:noFill/>
        </p:spPr>
      </p:pic>
      <p:pic>
        <p:nvPicPr>
          <p:cNvPr id="43011" name="Picture 3" descr="C:\Users\Mali\Desktop\images.jpg"/>
          <p:cNvPicPr>
            <a:picLocks noChangeAspect="1" noChangeArrowheads="1"/>
          </p:cNvPicPr>
          <p:nvPr/>
        </p:nvPicPr>
        <p:blipFill>
          <a:blip r:embed="rId3" cstate="print"/>
          <a:srcRect/>
          <a:stretch>
            <a:fillRect/>
          </a:stretch>
        </p:blipFill>
        <p:spPr bwMode="auto">
          <a:xfrm>
            <a:off x="0" y="5733256"/>
            <a:ext cx="1704975" cy="135255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חומרי גלם לדשנים , לתעשייה כימית ולבנייה </a:t>
            </a:r>
            <a:endParaRPr lang="he-IL" dirty="0"/>
          </a:p>
        </p:txBody>
      </p:sp>
      <p:sp>
        <p:nvSpPr>
          <p:cNvPr id="3" name="מציין מיקום תוכן 2"/>
          <p:cNvSpPr>
            <a:spLocks noGrp="1"/>
          </p:cNvSpPr>
          <p:nvPr>
            <p:ph idx="1"/>
          </p:nvPr>
        </p:nvSpPr>
        <p:spPr/>
        <p:txBody>
          <a:bodyPr>
            <a:normAutofit fontScale="62500" lnSpcReduction="20000"/>
          </a:bodyPr>
          <a:lstStyle/>
          <a:p>
            <a:r>
              <a:rPr lang="he-IL" dirty="0" smtClean="0"/>
              <a:t>רוב החומרים הללו נכרים בכרייה פתוחה </a:t>
            </a:r>
          </a:p>
          <a:p>
            <a:r>
              <a:rPr lang="he-IL" dirty="0" smtClean="0"/>
              <a:t>1. מלחים – הנפוץ ביותר הוא מלח הבישול. יש נוספים כמו אשלגן (מופק בים המלח- משמש כדשן חקלאי ) ברום- משמש בעיקר ברפואה, כמעכב בעירה, בצילום, ובחומרי הדברה . מלחי מגנזיום משמשים כחומר חסין אש וליצור מיני מלט מיוחדים. גבס- משמש בבניה וברפואה </a:t>
            </a:r>
          </a:p>
          <a:p>
            <a:r>
              <a:rPr lang="he-IL" dirty="0" smtClean="0"/>
              <a:t>2. פוספטים- מינרלים המכילים זרחן ומשמשים כדשן בחקלאות |(מרוקו הינה יצרנית הפוספטים הגדולה בעולם. גם בישראל יש פוספטים הנכרים בנגב ומיוצאים לחו"ל . הפוספטים נוצרו משלדי דגים ששקעו בקרקעית הים ושזרמי מים קרים עשירים במזון הגיעו אליהם וקיימו אצות ודגים רבים  שריכזו בגופם כמויות זרחן גדולות כאשר אלו מתו הם שקעו לקרקעית והצטברו בסלעי המשקע </a:t>
            </a:r>
          </a:p>
          <a:p>
            <a:endParaRPr lang="he-IL" dirty="0" smtClean="0"/>
          </a:p>
          <a:p>
            <a:endParaRPr lang="he-IL" dirty="0" smtClean="0"/>
          </a:p>
          <a:p>
            <a:endParaRPr lang="he-IL" dirty="0" smtClean="0"/>
          </a:p>
          <a:p>
            <a:endParaRPr lang="he-IL" dirty="0" smtClean="0"/>
          </a:p>
          <a:p>
            <a:endParaRPr lang="he-IL" dirty="0" smtClean="0"/>
          </a:p>
          <a:p>
            <a:r>
              <a:rPr lang="he-IL" dirty="0" smtClean="0"/>
              <a:t>3</a:t>
            </a:r>
            <a:endParaRPr lang="he-IL" dirty="0"/>
          </a:p>
        </p:txBody>
      </p:sp>
      <p:pic>
        <p:nvPicPr>
          <p:cNvPr id="6" name="תמונה 5" descr="1.jpg"/>
          <p:cNvPicPr>
            <a:picLocks noChangeAspect="1"/>
          </p:cNvPicPr>
          <p:nvPr/>
        </p:nvPicPr>
        <p:blipFill>
          <a:blip r:embed="rId2" cstate="print"/>
          <a:stretch>
            <a:fillRect/>
          </a:stretch>
        </p:blipFill>
        <p:spPr>
          <a:xfrm>
            <a:off x="1" y="4653136"/>
            <a:ext cx="2843808" cy="2132856"/>
          </a:xfrm>
          <a:prstGeom prst="rect">
            <a:avLst/>
          </a:prstGeom>
        </p:spPr>
      </p:pic>
      <p:pic>
        <p:nvPicPr>
          <p:cNvPr id="7" name="תמונה 6" descr="178.jpg"/>
          <p:cNvPicPr>
            <a:picLocks noChangeAspect="1"/>
          </p:cNvPicPr>
          <p:nvPr/>
        </p:nvPicPr>
        <p:blipFill>
          <a:blip r:embed="rId3" cstate="print"/>
          <a:stretch>
            <a:fillRect/>
          </a:stretch>
        </p:blipFill>
        <p:spPr>
          <a:xfrm>
            <a:off x="3923928" y="4581128"/>
            <a:ext cx="3312368" cy="220824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normAutofit fontScale="92500" lnSpcReduction="20000"/>
          </a:bodyPr>
          <a:lstStyle/>
          <a:p>
            <a:r>
              <a:rPr lang="he-IL" dirty="0" smtClean="0"/>
              <a:t>. חרסיות – קבוצת סלעים רכים  </a:t>
            </a:r>
            <a:r>
              <a:rPr lang="he-IL" dirty="0" err="1" smtClean="0"/>
              <a:t>המצוים</a:t>
            </a:r>
            <a:r>
              <a:rPr lang="he-IL" dirty="0" smtClean="0"/>
              <a:t> בשפע בכל העולם ונוצרים בתהליכים שונים.  תכונתם המשותפת – גמישות במגע עם מים </a:t>
            </a:r>
            <a:r>
              <a:rPr lang="he-IL" dirty="0" err="1" smtClean="0"/>
              <a:t>והאטמות</a:t>
            </a:r>
            <a:r>
              <a:rPr lang="he-IL" dirty="0" smtClean="0"/>
              <a:t> כאשר הן מתקשות ונשרפות. בשל תכונה זו משמשות </a:t>
            </a:r>
            <a:r>
              <a:rPr lang="he-IL" dirty="0" err="1" smtClean="0"/>
              <a:t>בתעשית</a:t>
            </a:r>
            <a:r>
              <a:rPr lang="he-IL" dirty="0" smtClean="0"/>
              <a:t> הקרמיקה והבניה </a:t>
            </a:r>
          </a:p>
          <a:p>
            <a:r>
              <a:rPr lang="he-IL" dirty="0" smtClean="0"/>
              <a:t>4. חול – מורכב ממינרל קוורץ משמש </a:t>
            </a:r>
            <a:r>
              <a:rPr lang="he-IL" dirty="0" err="1" smtClean="0"/>
              <a:t>בתעשית</a:t>
            </a:r>
            <a:r>
              <a:rPr lang="he-IL" dirty="0" smtClean="0"/>
              <a:t> המלט ובעת חימומו הופך לזכוכית נוצר מבלייה של סלעי גרניט או של אבני חול קדומות .</a:t>
            </a:r>
          </a:p>
          <a:p>
            <a:endParaRPr lang="he-IL" dirty="0" smtClean="0"/>
          </a:p>
          <a:p>
            <a:r>
              <a:rPr lang="he-IL" dirty="0" smtClean="0"/>
              <a:t>5. אבני בנייה – סוגים שונים – הבולטים שיש(מטמורפי), גרניט(יסוד-תהום), בזלת,(יסוד פרץ ) אבני גיר ודולומיט (משקע ימי )וצפחות (מטמורפיים)</a:t>
            </a:r>
          </a:p>
          <a:p>
            <a:endParaRPr lang="he-IL" dirty="0" smtClean="0"/>
          </a:p>
          <a:p>
            <a:endParaRPr lang="he-IL"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050"/>
          <p:cNvSpPr>
            <a:spLocks noGrp="1" noChangeArrowheads="1"/>
          </p:cNvSpPr>
          <p:nvPr>
            <p:ph type="title"/>
          </p:nvPr>
        </p:nvSpPr>
        <p:spPr/>
        <p:txBody>
          <a:bodyPr/>
          <a:lstStyle/>
          <a:p>
            <a:r>
              <a:rPr lang="he-IL"/>
              <a:t>החרסית</a:t>
            </a:r>
            <a:endParaRPr lang="en-US"/>
          </a:p>
        </p:txBody>
      </p:sp>
      <p:sp>
        <p:nvSpPr>
          <p:cNvPr id="23555" name="Rectangle 2051"/>
          <p:cNvSpPr>
            <a:spLocks noGrp="1" noChangeArrowheads="1"/>
          </p:cNvSpPr>
          <p:nvPr>
            <p:ph idx="1"/>
          </p:nvPr>
        </p:nvSpPr>
        <p:spPr/>
        <p:txBody>
          <a:bodyPr/>
          <a:lstStyle/>
          <a:p>
            <a:pPr>
              <a:buFontTx/>
              <a:buNone/>
            </a:pPr>
            <a:r>
              <a:rPr lang="he-IL">
                <a:latin typeface="Arial" charset="0"/>
                <a:cs typeface="Arial" charset="0"/>
                <a:hlinkClick r:id="rId2"/>
              </a:rPr>
              <a:t> </a:t>
            </a:r>
            <a:endParaRPr lang="en-US">
              <a:latin typeface="Arial" charset="0"/>
              <a:cs typeface="Arial" charset="0"/>
            </a:endParaRPr>
          </a:p>
        </p:txBody>
      </p:sp>
      <p:pic>
        <p:nvPicPr>
          <p:cNvPr id="23557" name="Picture 2053" descr="http://images.google.co.il/images?q=tbn:WrCycED6BbwJ:http://www.antiquities.org.il/images/sites/rosh_pinna/candels.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48400" y="990600"/>
            <a:ext cx="2209800" cy="1497013"/>
          </a:xfrm>
          <a:prstGeom prst="rect">
            <a:avLst/>
          </a:prstGeom>
          <a:noFill/>
          <a:extLst>
            <a:ext uri="{909E8E84-426E-40DD-AFC4-6F175D3DCCD1}">
              <a14:hiddenFill xmlns:a14="http://schemas.microsoft.com/office/drawing/2010/main" xmlns="">
                <a:solidFill>
                  <a:srgbClr val="FFFFFF"/>
                </a:solidFill>
              </a14:hiddenFill>
            </a:ext>
          </a:extLst>
        </p:spPr>
      </p:pic>
      <p:pic>
        <p:nvPicPr>
          <p:cNvPr id="23559" name="Picture 2055" descr="http://shaharoot.kfar-olami.org.il/html/geog/charsi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838200"/>
            <a:ext cx="2903538" cy="2822575"/>
          </a:xfrm>
          <a:prstGeom prst="rect">
            <a:avLst/>
          </a:prstGeom>
          <a:noFill/>
          <a:extLst>
            <a:ext uri="{909E8E84-426E-40DD-AFC4-6F175D3DCCD1}">
              <a14:hiddenFill xmlns:a14="http://schemas.microsoft.com/office/drawing/2010/main" xmlns="">
                <a:solidFill>
                  <a:srgbClr val="FFFFFF"/>
                </a:solidFill>
              </a14:hiddenFill>
            </a:ext>
          </a:extLst>
        </p:spPr>
      </p:pic>
      <p:sp>
        <p:nvSpPr>
          <p:cNvPr id="23560" name="Text Box 2056"/>
          <p:cNvSpPr txBox="1">
            <a:spLocks noChangeArrowheads="1"/>
          </p:cNvSpPr>
          <p:nvPr/>
        </p:nvSpPr>
        <p:spPr bwMode="auto">
          <a:xfrm>
            <a:off x="3124200" y="4038600"/>
            <a:ext cx="5334000"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he-IL"/>
              <a:t>חומר גלם המופק מסלע החרסית. בתוספת מים וחומרים מלכדים ניתן לכייר וליצור כלי קיבול שונים. החומר משנה את תכונותיו לאחר חימום של 600 מעלות צלזיוס לפחות.(בלתי הפיך)</a:t>
            </a:r>
            <a:endParaRPr lang="en-US"/>
          </a:p>
        </p:txBody>
      </p:sp>
      <p:sp>
        <p:nvSpPr>
          <p:cNvPr id="23561" name="Text Box 2057"/>
          <p:cNvSpPr txBox="1">
            <a:spLocks noChangeArrowheads="1"/>
          </p:cNvSpPr>
          <p:nvPr/>
        </p:nvSpPr>
        <p:spPr bwMode="auto">
          <a:xfrm>
            <a:off x="533400" y="3962400"/>
            <a:ext cx="1600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he-IL"/>
              <a:t>סלע החרסית</a:t>
            </a:r>
            <a:endParaRPr lang="en-US"/>
          </a:p>
        </p:txBody>
      </p:sp>
      <p:sp>
        <p:nvSpPr>
          <p:cNvPr id="23562" name="Text Box 2058"/>
          <p:cNvSpPr txBox="1">
            <a:spLocks noChangeArrowheads="1"/>
          </p:cNvSpPr>
          <p:nvPr/>
        </p:nvSpPr>
        <p:spPr bwMode="auto">
          <a:xfrm>
            <a:off x="6477000" y="2667000"/>
            <a:ext cx="2057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he-IL"/>
              <a:t>כלי קיבול</a:t>
            </a:r>
            <a:endParaRPr lang="en-US"/>
          </a:p>
        </p:txBody>
      </p:sp>
      <p:sp>
        <p:nvSpPr>
          <p:cNvPr id="23563" name="Text Box 2059"/>
          <p:cNvSpPr txBox="1">
            <a:spLocks noChangeArrowheads="1"/>
          </p:cNvSpPr>
          <p:nvPr/>
        </p:nvSpPr>
        <p:spPr bwMode="auto">
          <a:xfrm>
            <a:off x="3733800" y="1676400"/>
            <a:ext cx="1600200" cy="191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he-IL"/>
              <a:t>מוכרת גם בשמות: חומר, חימר, קרמיקה, חרס.</a:t>
            </a:r>
            <a:endParaRPr lang="en-US"/>
          </a:p>
        </p:txBody>
      </p:sp>
      <p:pic>
        <p:nvPicPr>
          <p:cNvPr id="23565" name="Picture 2061" descr="http://images.google.co.il/images?q=tbn:jS8SvOIPhL8J:research.haifa.ac.il/~hecht/metal.jpg">
            <a:hlinkClick r:id="rId5"/>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791200" y="2636838"/>
            <a:ext cx="1600200" cy="12493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206369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he-IL"/>
              <a:t>הזכוכית</a:t>
            </a:r>
            <a:endParaRPr lang="en-US"/>
          </a:p>
        </p:txBody>
      </p:sp>
      <p:sp>
        <p:nvSpPr>
          <p:cNvPr id="21507" name="Rectangle 3"/>
          <p:cNvSpPr>
            <a:spLocks noGrp="1" noChangeArrowheads="1"/>
          </p:cNvSpPr>
          <p:nvPr>
            <p:ph idx="1"/>
          </p:nvPr>
        </p:nvSpPr>
        <p:spPr/>
        <p:txBody>
          <a:bodyPr/>
          <a:lstStyle/>
          <a:p>
            <a:pPr>
              <a:buFontTx/>
              <a:buNone/>
            </a:pPr>
            <a:r>
              <a:rPr lang="he-IL" dirty="0">
                <a:latin typeface="Arial" charset="0"/>
                <a:cs typeface="Arial" charset="0"/>
              </a:rPr>
              <a:t>חומר מוצק, שקוף ושביר. משמש לתעשיית הכלים, מכשירים אופטיים, זגוגיות של חלונות וחפצי נוי.</a:t>
            </a:r>
          </a:p>
          <a:p>
            <a:pPr>
              <a:buFontTx/>
              <a:buNone/>
            </a:pPr>
            <a:endParaRPr lang="he-IL" dirty="0">
              <a:latin typeface="Arial" charset="0"/>
              <a:cs typeface="Arial" charset="0"/>
            </a:endParaRPr>
          </a:p>
          <a:p>
            <a:pPr>
              <a:buFontTx/>
              <a:buNone/>
            </a:pPr>
            <a:endParaRPr lang="he-IL" dirty="0">
              <a:latin typeface="Arial" charset="0"/>
              <a:cs typeface="Arial" charset="0"/>
            </a:endParaRPr>
          </a:p>
          <a:p>
            <a:pPr>
              <a:buFontTx/>
              <a:buNone/>
            </a:pPr>
            <a:r>
              <a:rPr lang="he-IL" dirty="0">
                <a:latin typeface="Arial" charset="0"/>
                <a:cs typeface="Arial" charset="0"/>
              </a:rPr>
              <a:t>מכילה צורן דו חמצני(חול) + סודה, אשלג וסיד</a:t>
            </a:r>
          </a:p>
          <a:p>
            <a:pPr>
              <a:buFontTx/>
              <a:buNone/>
            </a:pPr>
            <a:endParaRPr lang="en-US" dirty="0">
              <a:latin typeface="Arial" charset="0"/>
              <a:cs typeface="Arial" charset="0"/>
            </a:endParaRPr>
          </a:p>
        </p:txBody>
      </p:sp>
      <p:pic>
        <p:nvPicPr>
          <p:cNvPr id="6" name="Picture 7" descr="http://images.google.co.il/images?q=tbn:IIB3bmoxzLMJ:www.nrg.co.il/images/archive/main/238/422.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88024" y="332656"/>
            <a:ext cx="3048000" cy="1224136"/>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5" descr="http://images.google.co.il/images?q=tbn:3A5EOlaSVJYJ:http://www.spiral-glass.co.il/images/pro5.jp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195736" y="5229200"/>
            <a:ext cx="1851025" cy="12241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238375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יהלומים – "ידידיה של האישה" ....</a:t>
            </a:r>
            <a:endParaRPr lang="he-IL" dirty="0"/>
          </a:p>
        </p:txBody>
      </p:sp>
      <p:pic>
        <p:nvPicPr>
          <p:cNvPr id="22529" name="Picture 1" descr="C:\Users\Mali\Desktop\diamonds-1360905.jpg"/>
          <p:cNvPicPr>
            <a:picLocks noGrp="1" noChangeAspect="1" noChangeArrowheads="1"/>
          </p:cNvPicPr>
          <p:nvPr>
            <p:ph idx="1"/>
          </p:nvPr>
        </p:nvPicPr>
        <p:blipFill>
          <a:blip r:embed="rId2" cstate="print"/>
          <a:srcRect/>
          <a:stretch>
            <a:fillRect/>
          </a:stretch>
        </p:blipFill>
        <p:spPr bwMode="auto">
          <a:xfrm>
            <a:off x="2555776" y="1484784"/>
            <a:ext cx="2736304" cy="3669373"/>
          </a:xfrm>
          <a:prstGeom prst="rect">
            <a:avLst/>
          </a:prstGeom>
          <a:noFill/>
        </p:spPr>
      </p:pic>
      <p:pic>
        <p:nvPicPr>
          <p:cNvPr id="22530" name="Picture 2" descr="C:\Users\Mali\Desktop\images (1).jpg"/>
          <p:cNvPicPr>
            <a:picLocks noChangeAspect="1" noChangeArrowheads="1"/>
          </p:cNvPicPr>
          <p:nvPr/>
        </p:nvPicPr>
        <p:blipFill>
          <a:blip r:embed="rId3" cstate="print"/>
          <a:srcRect/>
          <a:stretch>
            <a:fillRect/>
          </a:stretch>
        </p:blipFill>
        <p:spPr bwMode="auto">
          <a:xfrm>
            <a:off x="-108520" y="4714875"/>
            <a:ext cx="2143125" cy="2143125"/>
          </a:xfrm>
          <a:prstGeom prst="rect">
            <a:avLst/>
          </a:prstGeom>
          <a:noFill/>
        </p:spPr>
      </p:pic>
      <p:pic>
        <p:nvPicPr>
          <p:cNvPr id="22531" name="Picture 3" descr="C:\Users\Mali\Desktop\arg-4376130.jpg"/>
          <p:cNvPicPr>
            <a:picLocks noChangeAspect="1" noChangeArrowheads="1"/>
          </p:cNvPicPr>
          <p:nvPr/>
        </p:nvPicPr>
        <p:blipFill>
          <a:blip r:embed="rId4" cstate="print"/>
          <a:srcRect/>
          <a:stretch>
            <a:fillRect/>
          </a:stretch>
        </p:blipFill>
        <p:spPr bwMode="auto">
          <a:xfrm>
            <a:off x="5992136" y="4149080"/>
            <a:ext cx="3151863" cy="2623926"/>
          </a:xfrm>
          <a:prstGeom prst="rect">
            <a:avLst/>
          </a:prstGeom>
          <a:noFill/>
        </p:spPr>
      </p:pic>
      <p:pic>
        <p:nvPicPr>
          <p:cNvPr id="22532" name="Picture 4" descr="C:\Users\Mali\Desktop\יהלום כרית.jpg"/>
          <p:cNvPicPr>
            <a:picLocks noChangeAspect="1" noChangeArrowheads="1"/>
          </p:cNvPicPr>
          <p:nvPr/>
        </p:nvPicPr>
        <p:blipFill>
          <a:blip r:embed="rId5" cstate="print"/>
          <a:srcRect/>
          <a:stretch>
            <a:fillRect/>
          </a:stretch>
        </p:blipFill>
        <p:spPr bwMode="auto">
          <a:xfrm>
            <a:off x="7668344" y="2"/>
            <a:ext cx="1475656" cy="1869164"/>
          </a:xfrm>
          <a:prstGeom prst="rect">
            <a:avLst/>
          </a:prstGeom>
          <a:noFill/>
        </p:spPr>
      </p:pic>
    </p:spTree>
    <p:extLst>
      <p:ext uri="{BB962C8B-B14F-4D97-AF65-F5344CB8AC3E}">
        <p14:creationId xmlns:p14="http://schemas.microsoft.com/office/powerpoint/2010/main" xmlns="" val="16509558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mtClean="0"/>
              <a:t>יהלומים</a:t>
            </a:r>
            <a:endParaRPr lang="he-IL"/>
          </a:p>
        </p:txBody>
      </p:sp>
      <p:sp>
        <p:nvSpPr>
          <p:cNvPr id="3" name="מציין מיקום תוכן 2"/>
          <p:cNvSpPr>
            <a:spLocks noGrp="1"/>
          </p:cNvSpPr>
          <p:nvPr>
            <p:ph idx="1"/>
          </p:nvPr>
        </p:nvSpPr>
        <p:spPr/>
        <p:txBody>
          <a:bodyPr>
            <a:normAutofit fontScale="62500" lnSpcReduction="20000"/>
          </a:bodyPr>
          <a:lstStyle/>
          <a:p>
            <a:r>
              <a:rPr lang="he-IL" b="1" dirty="0" smtClean="0"/>
              <a:t>יהלום</a:t>
            </a:r>
            <a:r>
              <a:rPr lang="he-IL" dirty="0" smtClean="0"/>
              <a:t> הוא </a:t>
            </a:r>
            <a:r>
              <a:rPr lang="he-IL" dirty="0" smtClean="0">
                <a:hlinkClick r:id="rId2" tooltip="מינרל"/>
              </a:rPr>
              <a:t>מינרל</a:t>
            </a:r>
            <a:r>
              <a:rPr lang="he-IL" dirty="0" smtClean="0"/>
              <a:t> קשה המורכב מ</a:t>
            </a:r>
            <a:r>
              <a:rPr lang="he-IL" dirty="0" smtClean="0">
                <a:hlinkClick r:id="rId3" tooltip="פחמן"/>
              </a:rPr>
              <a:t>פחמן</a:t>
            </a:r>
            <a:r>
              <a:rPr lang="he-IL" dirty="0" smtClean="0"/>
              <a:t> בלבד. </a:t>
            </a:r>
            <a:r>
              <a:rPr lang="he-IL" dirty="0" smtClean="0"/>
              <a:t> נחשב לחומר הקשה ביותר בטבע </a:t>
            </a:r>
            <a:r>
              <a:rPr lang="he-IL" dirty="0" smtClean="0">
                <a:hlinkClick r:id="rId4" tooltip="גביש"/>
              </a:rPr>
              <a:t>גביש</a:t>
            </a:r>
            <a:r>
              <a:rPr lang="he-IL" dirty="0" smtClean="0"/>
              <a:t> היהלום שייך ל</a:t>
            </a:r>
            <a:r>
              <a:rPr lang="he-IL" dirty="0" smtClean="0">
                <a:hlinkClick r:id="rId5" tooltip="המערכת הגבישית הקובייתית"/>
              </a:rPr>
              <a:t>מערכת הקובייתית</a:t>
            </a:r>
            <a:r>
              <a:rPr lang="he-IL" dirty="0" smtClean="0"/>
              <a:t> ומופיע בטבע </a:t>
            </a:r>
            <a:r>
              <a:rPr lang="he-IL" dirty="0" err="1" smtClean="0"/>
              <a:t>כ</a:t>
            </a:r>
            <a:r>
              <a:rPr lang="he-IL" dirty="0" err="1" smtClean="0">
                <a:hlinkClick r:id="rId6" tooltip="תמניון"/>
              </a:rPr>
              <a:t>תמניון</a:t>
            </a:r>
            <a:r>
              <a:rPr lang="he-IL" dirty="0" smtClean="0"/>
              <a:t> או כ</a:t>
            </a:r>
            <a:r>
              <a:rPr lang="he-IL" dirty="0" smtClean="0">
                <a:hlinkClick r:id="rId7" tooltip="קובייה"/>
              </a:rPr>
              <a:t>קובייה</a:t>
            </a:r>
            <a:r>
              <a:rPr lang="he-IL" dirty="0" smtClean="0"/>
              <a:t> יהלום נקי ומושלם הוא חסר צבע, אולם זיהומים שונים (בעיקר </a:t>
            </a:r>
            <a:r>
              <a:rPr lang="he-IL" dirty="0" smtClean="0">
                <a:hlinkClick r:id="rId8" tooltip="חנקן"/>
              </a:rPr>
              <a:t>חנקן</a:t>
            </a:r>
            <a:r>
              <a:rPr lang="he-IL" dirty="0" smtClean="0"/>
              <a:t>) ופגמים במבנה הגבישי עשויים להביא לצבעים שונים: חום, צהוב, אדום ועוד. מחירי היהלומים הגולמיים נקבעים לפי גודלם, צבעם </a:t>
            </a:r>
            <a:r>
              <a:rPr lang="he-IL" dirty="0" err="1" smtClean="0"/>
              <a:t>ונקיונם</a:t>
            </a:r>
            <a:r>
              <a:rPr lang="he-IL" dirty="0" smtClean="0"/>
              <a:t>. מחירם של י היהלום נוצר בעומק האדמה בעומקים של כ-150 ועד 250 קילומטרים ובטמפרטורות של כ-1,000 - 1,200 מעלות צלזיוס. תנאים אלו שוררים ב</a:t>
            </a:r>
            <a:r>
              <a:rPr lang="he-IL" dirty="0" smtClean="0">
                <a:hlinkClick r:id="rId9" tooltip="מעטפת כדור הארץ"/>
              </a:rPr>
              <a:t>מעטפת כדור הארץ</a:t>
            </a:r>
            <a:r>
              <a:rPr lang="he-IL" dirty="0" smtClean="0"/>
              <a:t> מתחת ל</a:t>
            </a:r>
            <a:r>
              <a:rPr lang="he-IL" dirty="0" smtClean="0">
                <a:hlinkClick r:id="rId10" tooltip="יבשת"/>
              </a:rPr>
              <a:t>יבשות</a:t>
            </a:r>
            <a:r>
              <a:rPr lang="he-IL" dirty="0" smtClean="0"/>
              <a:t> העתיקות ביותר, כמו למשל ב</a:t>
            </a:r>
            <a:r>
              <a:rPr lang="he-IL" dirty="0" smtClean="0">
                <a:hlinkClick r:id="rId11" tooltip="דרום אפריקה"/>
              </a:rPr>
              <a:t>דרום אפריקה</a:t>
            </a:r>
            <a:r>
              <a:rPr lang="he-IL" dirty="0" smtClean="0"/>
              <a:t>, </a:t>
            </a:r>
            <a:r>
              <a:rPr lang="he-IL" dirty="0" smtClean="0">
                <a:hlinkClick r:id="rId12" tooltip="סיביר"/>
              </a:rPr>
              <a:t>סיביר</a:t>
            </a:r>
            <a:r>
              <a:rPr lang="he-IL" dirty="0" smtClean="0"/>
              <a:t>, מערב </a:t>
            </a:r>
            <a:r>
              <a:rPr lang="he-IL" dirty="0" smtClean="0">
                <a:hlinkClick r:id="rId13" tooltip="קנדה"/>
              </a:rPr>
              <a:t>קנדה</a:t>
            </a:r>
            <a:r>
              <a:rPr lang="he-IL" dirty="0" smtClean="0"/>
              <a:t> או </a:t>
            </a:r>
            <a:r>
              <a:rPr lang="he-IL" dirty="0" smtClean="0">
                <a:hlinkClick r:id="rId14" tooltip="ברזיל"/>
              </a:rPr>
              <a:t>ברזיל</a:t>
            </a:r>
            <a:r>
              <a:rPr lang="he-IL" dirty="0" smtClean="0"/>
              <a:t>. ככל הנראה נוצרים היהלומים </a:t>
            </a:r>
            <a:r>
              <a:rPr lang="he-IL" dirty="0" err="1" smtClean="0"/>
              <a:t>מ</a:t>
            </a:r>
            <a:r>
              <a:rPr lang="he-IL" dirty="0" err="1" smtClean="0">
                <a:hlinkClick r:id="rId15" tooltip="מאגמה"/>
              </a:rPr>
              <a:t>מאגמות</a:t>
            </a:r>
            <a:r>
              <a:rPr lang="he-IL" dirty="0" smtClean="0"/>
              <a:t> עשירות ב</a:t>
            </a:r>
            <a:r>
              <a:rPr lang="he-IL" dirty="0" smtClean="0">
                <a:hlinkClick r:id="rId16" tooltip="פחמה"/>
              </a:rPr>
              <a:t>פחמה</a:t>
            </a:r>
            <a:r>
              <a:rPr lang="he-IL" dirty="0" smtClean="0"/>
              <a:t> (קרבונט). לאחר יצירתם עשויים היהלומים לשהות זמן רב במעטפת עד אשר הם מועלים אל פני השטח על ידי התפרצויות של מאגמה הנקראת </a:t>
            </a:r>
            <a:r>
              <a:rPr lang="he-IL" dirty="0" err="1" smtClean="0">
                <a:hlinkClick r:id="rId17" tooltip="קימברליט"/>
              </a:rPr>
              <a:t>קימברליט</a:t>
            </a:r>
            <a:r>
              <a:rPr lang="he-IL" dirty="0" smtClean="0"/>
              <a:t>. עם התבלות </a:t>
            </a:r>
            <a:r>
              <a:rPr lang="he-IL" dirty="0" err="1" smtClean="0"/>
              <a:t>הקימברליט</a:t>
            </a:r>
            <a:r>
              <a:rPr lang="he-IL" dirty="0" smtClean="0"/>
              <a:t>, נודדים היהלומים בנחלים ויוצרים לעתים מרבצים משניים בתוך הסחף. כיום מופקים רוב היהלומים ישירות מכריית </a:t>
            </a:r>
            <a:r>
              <a:rPr lang="he-IL" dirty="0" err="1" smtClean="0"/>
              <a:t>הקימברליט</a:t>
            </a:r>
            <a:r>
              <a:rPr lang="he-IL" dirty="0" smtClean="0"/>
              <a:t>. יהלומים מלוטשים נקבע גם לפי איכות הליטוש. תנאים המתאימים להיווצרות יהלומים מתקיימים רק עמוק בבטן האדמה. על-כן, יהלומים נדירים מאוד על פי השטח. את היהלומים כורים במכרות בבטן האדמה או מסננים מתוך נהרות ו</a:t>
            </a:r>
            <a:r>
              <a:rPr lang="he-IL" dirty="0" smtClean="0">
                <a:hlinkClick r:id="rId18" tooltip="מניפת סחף"/>
              </a:rPr>
              <a:t>מניפות סחף</a:t>
            </a:r>
            <a:r>
              <a:rPr lang="he-IL" dirty="0" smtClean="0"/>
              <a:t>. מרבית היהלומים הנסחרים בעולם מגיעים מ</a:t>
            </a:r>
            <a:r>
              <a:rPr lang="he-IL" dirty="0" smtClean="0">
                <a:hlinkClick r:id="rId19" tooltip="אפריקה"/>
              </a:rPr>
              <a:t>אפריקה</a:t>
            </a:r>
            <a:r>
              <a:rPr lang="he-IL" dirty="0" smtClean="0"/>
              <a:t> (</a:t>
            </a:r>
            <a:r>
              <a:rPr lang="he-IL" dirty="0" err="1" smtClean="0">
                <a:hlinkClick r:id="rId20" tooltip="בוצואנה"/>
              </a:rPr>
              <a:t>בוצואנה</a:t>
            </a:r>
            <a:r>
              <a:rPr lang="he-IL" dirty="0" smtClean="0"/>
              <a:t>, </a:t>
            </a:r>
            <a:r>
              <a:rPr lang="he-IL" dirty="0" smtClean="0">
                <a:hlinkClick r:id="rId21" tooltip="סיירה לאון"/>
              </a:rPr>
              <a:t>סיירה לאון</a:t>
            </a:r>
            <a:r>
              <a:rPr lang="he-IL" dirty="0" smtClean="0"/>
              <a:t>, </a:t>
            </a:r>
            <a:r>
              <a:rPr lang="he-IL" dirty="0" smtClean="0">
                <a:hlinkClick r:id="rId11" tooltip="דרום אפריקה"/>
              </a:rPr>
              <a:t>דרום אפריקה</a:t>
            </a:r>
            <a:r>
              <a:rPr lang="he-IL" dirty="0" smtClean="0"/>
              <a:t>, </a:t>
            </a:r>
            <a:r>
              <a:rPr lang="he-IL" dirty="0" smtClean="0">
                <a:hlinkClick r:id="rId22" tooltip="הרפובליקה הדמוקרטית של קונגו"/>
              </a:rPr>
              <a:t>הרפובליקה הדמוקרטית של קונגו</a:t>
            </a:r>
            <a:r>
              <a:rPr lang="he-IL" dirty="0" smtClean="0"/>
              <a:t>, </a:t>
            </a:r>
            <a:r>
              <a:rPr lang="he-IL" dirty="0" smtClean="0">
                <a:hlinkClick r:id="rId23" tooltip="הרפובליקה של קונגו"/>
              </a:rPr>
              <a:t>הרפובליקה של קונגו</a:t>
            </a:r>
            <a:r>
              <a:rPr lang="he-IL" dirty="0" smtClean="0"/>
              <a:t> </a:t>
            </a:r>
            <a:r>
              <a:rPr lang="he-IL" dirty="0" err="1" smtClean="0"/>
              <a:t>וכו</a:t>
            </a:r>
            <a:r>
              <a:rPr lang="he-IL" dirty="0" smtClean="0"/>
              <a:t>'), אך כמויות מכובדות נכרות גם </a:t>
            </a:r>
            <a:r>
              <a:rPr lang="he-IL" dirty="0" err="1" smtClean="0"/>
              <a:t>ב</a:t>
            </a:r>
            <a:r>
              <a:rPr lang="he-IL" dirty="0" err="1" smtClean="0">
                <a:hlinkClick r:id="rId24" tooltip="רוסיה"/>
              </a:rPr>
              <a:t>רוסיה</a:t>
            </a:r>
            <a:r>
              <a:rPr lang="he-IL" dirty="0" err="1" smtClean="0"/>
              <a:t>וב</a:t>
            </a:r>
            <a:r>
              <a:rPr lang="he-IL" dirty="0" err="1" smtClean="0">
                <a:hlinkClick r:id="rId25" tooltip="אוסטרליה"/>
              </a:rPr>
              <a:t>אוסטרליה</a:t>
            </a:r>
            <a:r>
              <a:rPr lang="he-IL" dirty="0" smtClean="0"/>
              <a:t>.</a:t>
            </a:r>
          </a:p>
          <a:p>
            <a:endParaRPr lang="he-IL" dirty="0" smtClean="0"/>
          </a:p>
          <a:p>
            <a:endParaRPr lang="he-IL" dirty="0" smtClean="0"/>
          </a:p>
          <a:p>
            <a:endParaRPr lang="he-IL"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normAutofit fontScale="92500" lnSpcReduction="10000"/>
          </a:bodyPr>
          <a:lstStyle/>
          <a:p>
            <a:r>
              <a:rPr lang="he-IL" dirty="0" smtClean="0"/>
              <a:t>היהלומים באפריקה נמכרים על ידי קבוצות של מורדים במשטר והם משמשים אמצעי למימון פעולותיהם ולרכישת נשק . כריית היהלומים באזורים אלו מלווה גם בניצול האוכלוסייה המקומית בתנאי עבדות וברציחות אכזריות (נקראים "יהלומי הדמים " )</a:t>
            </a:r>
          </a:p>
          <a:p>
            <a:r>
              <a:rPr lang="he-IL" dirty="0" smtClean="0"/>
              <a:t>כדי להקטין את מימדי התופעה קבע האו"ם כי הסחר ביהלומים יהיה מותנה בקיום הליך שנקרא "אשרור קימברלי" , לפיו יש צורך באישור לכל יהלום על כך שמקורו אינו באחד מאזורי הסכסוך באפריקה. זה גרם ליותר מודעות ואנשים באירופה ובאמריקה </a:t>
            </a:r>
            <a:r>
              <a:rPr lang="he-IL" smtClean="0"/>
              <a:t>נמנעים מרכישת יהלומים   </a:t>
            </a:r>
            <a:endParaRPr lang="he-IL"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he-IL"/>
              <a:t>הפגיעה בטבע</a:t>
            </a:r>
            <a:endParaRPr lang="en-US"/>
          </a:p>
        </p:txBody>
      </p:sp>
      <p:sp>
        <p:nvSpPr>
          <p:cNvPr id="44035" name="Rectangle 3"/>
          <p:cNvSpPr>
            <a:spLocks noGrp="1" noChangeArrowheads="1"/>
          </p:cNvSpPr>
          <p:nvPr>
            <p:ph idx="1"/>
          </p:nvPr>
        </p:nvSpPr>
        <p:spPr>
          <a:xfrm>
            <a:off x="685800" y="1981200"/>
            <a:ext cx="1676400" cy="4038600"/>
          </a:xfrm>
        </p:spPr>
        <p:txBody>
          <a:bodyPr>
            <a:normAutofit lnSpcReduction="10000"/>
          </a:bodyPr>
          <a:lstStyle/>
          <a:p>
            <a:pPr>
              <a:lnSpc>
                <a:spcPct val="90000"/>
              </a:lnSpc>
              <a:spcBef>
                <a:spcPct val="50000"/>
              </a:spcBef>
              <a:buFontTx/>
              <a:buNone/>
            </a:pPr>
            <a:r>
              <a:rPr lang="he-IL" sz="2000" b="1">
                <a:solidFill>
                  <a:srgbClr val="000000"/>
                </a:solidFill>
                <a:effectLst>
                  <a:outerShdw blurRad="38100" dist="38100" dir="2700000" algn="tl">
                    <a:srgbClr val="FFFFFF"/>
                  </a:outerShdw>
                </a:effectLst>
                <a:latin typeface="Arial" charset="0"/>
              </a:rPr>
              <a:t>       </a:t>
            </a:r>
            <a:r>
              <a:rPr lang="he-IL" sz="2000" b="1">
                <a:solidFill>
                  <a:srgbClr val="000000"/>
                </a:solidFill>
                <a:effectLst>
                  <a:outerShdw blurRad="38100" dist="38100" dir="2700000" algn="tl">
                    <a:srgbClr val="FFFFFF"/>
                  </a:outerShdw>
                </a:effectLst>
                <a:latin typeface="Arial" charset="0"/>
                <a:cs typeface="Arial" charset="0"/>
              </a:rPr>
              <a:t>מכרה היהלומים הפתוח הגדול בעולם נמצא בעיר מירני במזרח סיביריה.</a:t>
            </a:r>
            <a:r>
              <a:rPr lang="en-US" sz="2000" b="1">
                <a:solidFill>
                  <a:srgbClr val="000000"/>
                </a:solidFill>
                <a:effectLst>
                  <a:outerShdw blurRad="38100" dist="38100" dir="2700000" algn="tl">
                    <a:srgbClr val="FFFFFF"/>
                  </a:outerShdw>
                </a:effectLst>
                <a:latin typeface="Arial" charset="0"/>
                <a:cs typeface="Arial" charset="0"/>
              </a:rPr>
              <a:t/>
            </a:r>
            <a:br>
              <a:rPr lang="en-US" sz="2000" b="1">
                <a:solidFill>
                  <a:srgbClr val="000000"/>
                </a:solidFill>
                <a:effectLst>
                  <a:outerShdw blurRad="38100" dist="38100" dir="2700000" algn="tl">
                    <a:srgbClr val="FFFFFF"/>
                  </a:outerShdw>
                </a:effectLst>
                <a:latin typeface="Arial" charset="0"/>
                <a:cs typeface="Arial" charset="0"/>
              </a:rPr>
            </a:br>
            <a:r>
              <a:rPr lang="he-IL" sz="2000" b="1">
                <a:solidFill>
                  <a:srgbClr val="000000"/>
                </a:solidFill>
                <a:effectLst>
                  <a:outerShdw blurRad="38100" dist="38100" dir="2700000" algn="tl">
                    <a:srgbClr val="FFFFFF"/>
                  </a:outerShdw>
                </a:effectLst>
                <a:latin typeface="Arial" charset="0"/>
                <a:cs typeface="Arial" charset="0"/>
              </a:rPr>
              <a:t>עומק: 525 מטרים,</a:t>
            </a:r>
            <a:r>
              <a:rPr lang="he-IL" sz="2000" b="1">
                <a:solidFill>
                  <a:srgbClr val="000000"/>
                </a:solidFill>
                <a:effectLst>
                  <a:outerShdw blurRad="38100" dist="38100" dir="2700000" algn="tl">
                    <a:srgbClr val="FFFFFF"/>
                  </a:outerShdw>
                </a:effectLst>
                <a:latin typeface="Arial" charset="0"/>
              </a:rPr>
              <a:t> </a:t>
            </a:r>
            <a:r>
              <a:rPr lang="he-IL" sz="2000" b="1">
                <a:solidFill>
                  <a:srgbClr val="000000"/>
                </a:solidFill>
                <a:effectLst>
                  <a:outerShdw blurRad="38100" dist="38100" dir="2700000" algn="tl">
                    <a:srgbClr val="FFFFFF"/>
                  </a:outerShdw>
                </a:effectLst>
                <a:latin typeface="Arial" charset="0"/>
                <a:cs typeface="Arial" charset="0"/>
              </a:rPr>
              <a:t>קוטר: 1,200 מטרים.</a:t>
            </a:r>
          </a:p>
          <a:p>
            <a:pPr>
              <a:lnSpc>
                <a:spcPct val="90000"/>
              </a:lnSpc>
              <a:buFontTx/>
              <a:buNone/>
            </a:pPr>
            <a:endParaRPr lang="en-US" sz="2800"/>
          </a:p>
        </p:txBody>
      </p:sp>
      <p:pic>
        <p:nvPicPr>
          <p:cNvPr id="44036" name="Picture 4" descr="D:\daat\בדיחות\0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0" y="1600200"/>
            <a:ext cx="5638800" cy="46624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6037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62" name="Group 22"/>
          <p:cNvGrpSpPr>
            <a:grpSpLocks/>
          </p:cNvGrpSpPr>
          <p:nvPr/>
        </p:nvGrpSpPr>
        <p:grpSpPr bwMode="auto">
          <a:xfrm>
            <a:off x="304800" y="304800"/>
            <a:ext cx="8601075" cy="892175"/>
            <a:chOff x="-3" y="-3"/>
            <a:chExt cx="5418" cy="562"/>
          </a:xfrm>
        </p:grpSpPr>
        <p:grpSp>
          <p:nvGrpSpPr>
            <p:cNvPr id="35860" name="Group 20"/>
            <p:cNvGrpSpPr>
              <a:grpSpLocks/>
            </p:cNvGrpSpPr>
            <p:nvPr/>
          </p:nvGrpSpPr>
          <p:grpSpPr bwMode="auto">
            <a:xfrm>
              <a:off x="0" y="0"/>
              <a:ext cx="5412" cy="556"/>
              <a:chOff x="0" y="0"/>
              <a:chExt cx="5412" cy="556"/>
            </a:xfrm>
          </p:grpSpPr>
          <p:grpSp>
            <p:nvGrpSpPr>
              <p:cNvPr id="35849" name="Group 9"/>
              <p:cNvGrpSpPr>
                <a:grpSpLocks/>
              </p:cNvGrpSpPr>
              <p:nvPr/>
            </p:nvGrpSpPr>
            <p:grpSpPr bwMode="auto">
              <a:xfrm>
                <a:off x="0" y="0"/>
                <a:ext cx="1742" cy="556"/>
                <a:chOff x="0" y="0"/>
                <a:chExt cx="1742" cy="556"/>
              </a:xfrm>
            </p:grpSpPr>
            <p:sp>
              <p:nvSpPr>
                <p:cNvPr id="35842" name="Rectangle 2"/>
                <p:cNvSpPr>
                  <a:spLocks noChangeArrowheads="1"/>
                </p:cNvSpPr>
                <p:nvPr/>
              </p:nvSpPr>
              <p:spPr bwMode="auto">
                <a:xfrm>
                  <a:off x="43" y="0"/>
                  <a:ext cx="1656" cy="5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sz="1400" b="1">
                      <a:solidFill>
                        <a:srgbClr val="FF0066"/>
                      </a:solidFill>
                      <a:cs typeface="Times New Roman" pitchFamily="18" charset="0"/>
                    </a:rPr>
                    <a:t>יכולות האדם - מיומנויות</a:t>
                  </a:r>
                  <a:endParaRPr lang="he-IL" sz="1200">
                    <a:solidFill>
                      <a:srgbClr val="FF0066"/>
                    </a:solidFill>
                    <a:cs typeface="Times New Roman" pitchFamily="18" charset="0"/>
                  </a:endParaRPr>
                </a:p>
                <a:p>
                  <a:pPr rtl="0" eaLnBrk="0" hangingPunct="0"/>
                  <a:endParaRPr lang="he-IL">
                    <a:solidFill>
                      <a:srgbClr val="FF0066"/>
                    </a:solidFill>
                  </a:endParaRPr>
                </a:p>
              </p:txBody>
            </p:sp>
            <p:sp>
              <p:nvSpPr>
                <p:cNvPr id="35848" name="Rectangle 8"/>
                <p:cNvSpPr>
                  <a:spLocks noChangeArrowheads="1"/>
                </p:cNvSpPr>
                <p:nvPr/>
              </p:nvSpPr>
              <p:spPr bwMode="auto">
                <a:xfrm>
                  <a:off x="0" y="0"/>
                  <a:ext cx="1742" cy="556"/>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he-IL"/>
                </a:p>
              </p:txBody>
            </p:sp>
          </p:grpSp>
          <p:grpSp>
            <p:nvGrpSpPr>
              <p:cNvPr id="35851" name="Group 11"/>
              <p:cNvGrpSpPr>
                <a:grpSpLocks/>
              </p:cNvGrpSpPr>
              <p:nvPr/>
            </p:nvGrpSpPr>
            <p:grpSpPr bwMode="auto">
              <a:xfrm>
                <a:off x="1742" y="0"/>
                <a:ext cx="1094" cy="556"/>
                <a:chOff x="1742" y="0"/>
                <a:chExt cx="1094" cy="556"/>
              </a:xfrm>
            </p:grpSpPr>
            <p:sp>
              <p:nvSpPr>
                <p:cNvPr id="35843" name="Rectangle 3"/>
                <p:cNvSpPr>
                  <a:spLocks noChangeArrowheads="1"/>
                </p:cNvSpPr>
                <p:nvPr/>
              </p:nvSpPr>
              <p:spPr bwMode="auto">
                <a:xfrm>
                  <a:off x="1785" y="0"/>
                  <a:ext cx="1008" cy="5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sz="1400" b="1">
                      <a:cs typeface="Times New Roman" pitchFamily="18" charset="0"/>
                    </a:rPr>
                    <a:t>צורת פרנסה</a:t>
                  </a:r>
                  <a:endParaRPr lang="he-IL" sz="1200">
                    <a:cs typeface="Times New Roman" pitchFamily="18" charset="0"/>
                  </a:endParaRPr>
                </a:p>
                <a:p>
                  <a:pPr rtl="0" eaLnBrk="0" hangingPunct="0"/>
                  <a:endParaRPr lang="he-IL"/>
                </a:p>
              </p:txBody>
            </p:sp>
            <p:sp>
              <p:nvSpPr>
                <p:cNvPr id="35850" name="Rectangle 10"/>
                <p:cNvSpPr>
                  <a:spLocks noChangeArrowheads="1"/>
                </p:cNvSpPr>
                <p:nvPr/>
              </p:nvSpPr>
              <p:spPr bwMode="auto">
                <a:xfrm>
                  <a:off x="1742" y="0"/>
                  <a:ext cx="1094" cy="556"/>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he-IL"/>
                </a:p>
              </p:txBody>
            </p:sp>
          </p:grpSp>
          <p:grpSp>
            <p:nvGrpSpPr>
              <p:cNvPr id="35853" name="Group 13"/>
              <p:cNvGrpSpPr>
                <a:grpSpLocks/>
              </p:cNvGrpSpPr>
              <p:nvPr/>
            </p:nvGrpSpPr>
            <p:grpSpPr bwMode="auto">
              <a:xfrm>
                <a:off x="2836" y="0"/>
                <a:ext cx="590" cy="556"/>
                <a:chOff x="2836" y="0"/>
                <a:chExt cx="590" cy="556"/>
              </a:xfrm>
            </p:grpSpPr>
            <p:sp>
              <p:nvSpPr>
                <p:cNvPr id="35844" name="Rectangle 4"/>
                <p:cNvSpPr>
                  <a:spLocks noChangeArrowheads="1"/>
                </p:cNvSpPr>
                <p:nvPr/>
              </p:nvSpPr>
              <p:spPr bwMode="auto">
                <a:xfrm>
                  <a:off x="2879" y="0"/>
                  <a:ext cx="504" cy="5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sz="1400" b="1">
                      <a:cs typeface="Times New Roman" pitchFamily="18" charset="0"/>
                    </a:rPr>
                    <a:t>צורת מגורים</a:t>
                  </a:r>
                  <a:endParaRPr lang="he-IL" sz="1200">
                    <a:cs typeface="Times New Roman" pitchFamily="18" charset="0"/>
                  </a:endParaRPr>
                </a:p>
                <a:p>
                  <a:pPr rtl="0" eaLnBrk="0" hangingPunct="0"/>
                  <a:endParaRPr lang="he-IL"/>
                </a:p>
              </p:txBody>
            </p:sp>
            <p:sp>
              <p:nvSpPr>
                <p:cNvPr id="35852" name="Rectangle 12"/>
                <p:cNvSpPr>
                  <a:spLocks noChangeArrowheads="1"/>
                </p:cNvSpPr>
                <p:nvPr/>
              </p:nvSpPr>
              <p:spPr bwMode="auto">
                <a:xfrm>
                  <a:off x="2836" y="0"/>
                  <a:ext cx="590" cy="556"/>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he-IL"/>
                </a:p>
              </p:txBody>
            </p:sp>
          </p:grpSp>
          <p:grpSp>
            <p:nvGrpSpPr>
              <p:cNvPr id="35855" name="Group 15"/>
              <p:cNvGrpSpPr>
                <a:grpSpLocks/>
              </p:cNvGrpSpPr>
              <p:nvPr/>
            </p:nvGrpSpPr>
            <p:grpSpPr bwMode="auto">
              <a:xfrm>
                <a:off x="3426" y="0"/>
                <a:ext cx="734" cy="556"/>
                <a:chOff x="3426" y="0"/>
                <a:chExt cx="734" cy="556"/>
              </a:xfrm>
            </p:grpSpPr>
            <p:sp>
              <p:nvSpPr>
                <p:cNvPr id="35845" name="Rectangle 5"/>
                <p:cNvSpPr>
                  <a:spLocks noChangeArrowheads="1"/>
                </p:cNvSpPr>
                <p:nvPr/>
              </p:nvSpPr>
              <p:spPr bwMode="auto">
                <a:xfrm>
                  <a:off x="3469" y="0"/>
                  <a:ext cx="648" cy="5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sz="1400" b="1">
                      <a:solidFill>
                        <a:srgbClr val="FF0066"/>
                      </a:solidFill>
                      <a:cs typeface="Times New Roman" pitchFamily="18" charset="0"/>
                    </a:rPr>
                    <a:t>שימושים שונים בחומר</a:t>
                  </a:r>
                  <a:endParaRPr lang="he-IL" sz="1200">
                    <a:solidFill>
                      <a:srgbClr val="FF0066"/>
                    </a:solidFill>
                    <a:cs typeface="Times New Roman" pitchFamily="18" charset="0"/>
                  </a:endParaRPr>
                </a:p>
                <a:p>
                  <a:pPr rtl="0" eaLnBrk="0" hangingPunct="0"/>
                  <a:endParaRPr lang="he-IL"/>
                </a:p>
              </p:txBody>
            </p:sp>
            <p:sp>
              <p:nvSpPr>
                <p:cNvPr id="35854" name="Rectangle 14"/>
                <p:cNvSpPr>
                  <a:spLocks noChangeArrowheads="1"/>
                </p:cNvSpPr>
                <p:nvPr/>
              </p:nvSpPr>
              <p:spPr bwMode="auto">
                <a:xfrm>
                  <a:off x="3426" y="0"/>
                  <a:ext cx="734" cy="556"/>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he-IL"/>
                </a:p>
              </p:txBody>
            </p:sp>
          </p:grpSp>
          <p:grpSp>
            <p:nvGrpSpPr>
              <p:cNvPr id="35857" name="Group 17"/>
              <p:cNvGrpSpPr>
                <a:grpSpLocks/>
              </p:cNvGrpSpPr>
              <p:nvPr/>
            </p:nvGrpSpPr>
            <p:grpSpPr bwMode="auto">
              <a:xfrm>
                <a:off x="4160" y="0"/>
                <a:ext cx="662" cy="556"/>
                <a:chOff x="4160" y="0"/>
                <a:chExt cx="662" cy="556"/>
              </a:xfrm>
            </p:grpSpPr>
            <p:sp>
              <p:nvSpPr>
                <p:cNvPr id="35846" name="Rectangle 6"/>
                <p:cNvSpPr>
                  <a:spLocks noChangeArrowheads="1"/>
                </p:cNvSpPr>
                <p:nvPr/>
              </p:nvSpPr>
              <p:spPr bwMode="auto">
                <a:xfrm>
                  <a:off x="4203" y="0"/>
                  <a:ext cx="576" cy="5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sz="1400" b="1">
                      <a:cs typeface="Times New Roman" pitchFamily="18" charset="0"/>
                    </a:rPr>
                    <a:t>זמן/אורך התקופה</a:t>
                  </a:r>
                  <a:endParaRPr lang="he-IL" sz="1200">
                    <a:cs typeface="Times New Roman" pitchFamily="18" charset="0"/>
                  </a:endParaRPr>
                </a:p>
                <a:p>
                  <a:pPr rtl="0" eaLnBrk="0" hangingPunct="0"/>
                  <a:endParaRPr lang="he-IL"/>
                </a:p>
              </p:txBody>
            </p:sp>
            <p:sp>
              <p:nvSpPr>
                <p:cNvPr id="35856" name="Rectangle 16"/>
                <p:cNvSpPr>
                  <a:spLocks noChangeArrowheads="1"/>
                </p:cNvSpPr>
                <p:nvPr/>
              </p:nvSpPr>
              <p:spPr bwMode="auto">
                <a:xfrm>
                  <a:off x="4160" y="0"/>
                  <a:ext cx="662" cy="556"/>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he-IL"/>
                </a:p>
              </p:txBody>
            </p:sp>
          </p:grpSp>
          <p:grpSp>
            <p:nvGrpSpPr>
              <p:cNvPr id="35859" name="Group 19"/>
              <p:cNvGrpSpPr>
                <a:grpSpLocks/>
              </p:cNvGrpSpPr>
              <p:nvPr/>
            </p:nvGrpSpPr>
            <p:grpSpPr bwMode="auto">
              <a:xfrm>
                <a:off x="4822" y="0"/>
                <a:ext cx="590" cy="556"/>
                <a:chOff x="4822" y="0"/>
                <a:chExt cx="590" cy="556"/>
              </a:xfrm>
            </p:grpSpPr>
            <p:sp>
              <p:nvSpPr>
                <p:cNvPr id="35847" name="Rectangle 7"/>
                <p:cNvSpPr>
                  <a:spLocks noChangeArrowheads="1"/>
                </p:cNvSpPr>
                <p:nvPr/>
              </p:nvSpPr>
              <p:spPr bwMode="auto">
                <a:xfrm>
                  <a:off x="4865" y="0"/>
                  <a:ext cx="504" cy="5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sz="1400" b="1">
                      <a:solidFill>
                        <a:srgbClr val="FF0066"/>
                      </a:solidFill>
                      <a:cs typeface="Times New Roman" pitchFamily="18" charset="0"/>
                    </a:rPr>
                    <a:t>שם התקופה</a:t>
                  </a:r>
                  <a:endParaRPr lang="he-IL" sz="1200" b="1">
                    <a:solidFill>
                      <a:srgbClr val="FF0066"/>
                    </a:solidFill>
                    <a:cs typeface="Times New Roman" pitchFamily="18" charset="0"/>
                  </a:endParaRPr>
                </a:p>
                <a:p>
                  <a:pPr rtl="0" eaLnBrk="0" hangingPunct="0"/>
                  <a:endParaRPr lang="he-IL"/>
                </a:p>
              </p:txBody>
            </p:sp>
            <p:sp>
              <p:nvSpPr>
                <p:cNvPr id="35858" name="Rectangle 18"/>
                <p:cNvSpPr>
                  <a:spLocks noChangeArrowheads="1"/>
                </p:cNvSpPr>
                <p:nvPr/>
              </p:nvSpPr>
              <p:spPr bwMode="auto">
                <a:xfrm>
                  <a:off x="4822" y="0"/>
                  <a:ext cx="590" cy="556"/>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he-IL"/>
                </a:p>
              </p:txBody>
            </p:sp>
          </p:grpSp>
        </p:grpSp>
        <p:sp>
          <p:nvSpPr>
            <p:cNvPr id="35861" name="Rectangle 21"/>
            <p:cNvSpPr>
              <a:spLocks noChangeArrowheads="1"/>
            </p:cNvSpPr>
            <p:nvPr/>
          </p:nvSpPr>
          <p:spPr bwMode="auto">
            <a:xfrm>
              <a:off x="-3" y="-3"/>
              <a:ext cx="5418" cy="562"/>
            </a:xfrm>
            <a:prstGeom prst="rect">
              <a:avLst/>
            </a:prstGeom>
            <a:noFill/>
            <a:ln w="11112">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he-IL"/>
            </a:p>
          </p:txBody>
        </p:sp>
      </p:grpSp>
      <p:grpSp>
        <p:nvGrpSpPr>
          <p:cNvPr id="35883" name="Group 43"/>
          <p:cNvGrpSpPr>
            <a:grpSpLocks/>
          </p:cNvGrpSpPr>
          <p:nvPr/>
        </p:nvGrpSpPr>
        <p:grpSpPr bwMode="auto">
          <a:xfrm>
            <a:off x="304800" y="1371600"/>
            <a:ext cx="8601075" cy="6142038"/>
            <a:chOff x="-3" y="-3"/>
            <a:chExt cx="5418" cy="3869"/>
          </a:xfrm>
        </p:grpSpPr>
        <p:grpSp>
          <p:nvGrpSpPr>
            <p:cNvPr id="35881" name="Group 41"/>
            <p:cNvGrpSpPr>
              <a:grpSpLocks/>
            </p:cNvGrpSpPr>
            <p:nvPr/>
          </p:nvGrpSpPr>
          <p:grpSpPr bwMode="auto">
            <a:xfrm>
              <a:off x="0" y="0"/>
              <a:ext cx="5412" cy="3863"/>
              <a:chOff x="0" y="0"/>
              <a:chExt cx="5412" cy="3863"/>
            </a:xfrm>
          </p:grpSpPr>
          <p:grpSp>
            <p:nvGrpSpPr>
              <p:cNvPr id="35870" name="Group 30"/>
              <p:cNvGrpSpPr>
                <a:grpSpLocks/>
              </p:cNvGrpSpPr>
              <p:nvPr/>
            </p:nvGrpSpPr>
            <p:grpSpPr bwMode="auto">
              <a:xfrm>
                <a:off x="0" y="0"/>
                <a:ext cx="1742" cy="3863"/>
                <a:chOff x="0" y="0"/>
                <a:chExt cx="1742" cy="3863"/>
              </a:xfrm>
            </p:grpSpPr>
            <p:sp>
              <p:nvSpPr>
                <p:cNvPr id="35863" name="Rectangle 23"/>
                <p:cNvSpPr>
                  <a:spLocks noChangeArrowheads="1"/>
                </p:cNvSpPr>
                <p:nvPr/>
              </p:nvSpPr>
              <p:spPr bwMode="auto">
                <a:xfrm>
                  <a:off x="43" y="0"/>
                  <a:ext cx="1656" cy="3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sz="1200">
                      <a:cs typeface="Times New Roman" pitchFamily="18" charset="0"/>
                    </a:rPr>
                    <a:t>-אין כתיבה</a:t>
                  </a:r>
                </a:p>
                <a:p>
                  <a:pPr eaLnBrk="0" hangingPunct="0"/>
                  <a:r>
                    <a:rPr lang="en-US" sz="1200">
                      <a:cs typeface="Times New Roman" pitchFamily="18" charset="0"/>
                    </a:rPr>
                    <a:t>-</a:t>
                  </a:r>
                  <a:r>
                    <a:rPr lang="he-IL" sz="1200">
                      <a:cs typeface="Times New Roman" pitchFamily="18" charset="0"/>
                    </a:rPr>
                    <a:t>פחד מתמיד מפני חיות טרף גדולות</a:t>
                  </a:r>
                  <a:r>
                    <a:rPr lang="en-US" sz="1200">
                      <a:cs typeface="Times New Roman" pitchFamily="18" charset="0"/>
                    </a:rPr>
                    <a:t>.</a:t>
                  </a:r>
                  <a:r>
                    <a:rPr lang="he-IL" sz="1200">
                      <a:cs typeface="Times New Roman" pitchFamily="18" charset="0"/>
                    </a:rPr>
                    <a:t> </a:t>
                  </a:r>
                </a:p>
                <a:p>
                  <a:pPr eaLnBrk="0" hangingPunct="0"/>
                  <a:r>
                    <a:rPr lang="he-IL" sz="1200" b="1">
                      <a:cs typeface="Times New Roman" pitchFamily="18" charset="0"/>
                    </a:rPr>
                    <a:t> </a:t>
                  </a:r>
                  <a:r>
                    <a:rPr lang="he-IL" sz="1600" b="1">
                      <a:solidFill>
                        <a:srgbClr val="FF0066"/>
                      </a:solidFill>
                      <a:cs typeface="Times New Roman" pitchFamily="18" charset="0"/>
                    </a:rPr>
                    <a:t>ליטוש כלי אבן</a:t>
                  </a:r>
                  <a:endParaRPr lang="he-IL" sz="1200" b="1">
                    <a:cs typeface="Times New Roman" pitchFamily="18" charset="0"/>
                  </a:endParaRPr>
                </a:p>
                <a:p>
                  <a:pPr eaLnBrk="0" hangingPunct="0"/>
                  <a:r>
                    <a:rPr lang="en-US" sz="1200">
                      <a:cs typeface="Times New Roman" pitchFamily="18" charset="0"/>
                    </a:rPr>
                    <a:t>-</a:t>
                  </a:r>
                  <a:r>
                    <a:rPr lang="he-IL" sz="1200">
                      <a:cs typeface="Times New Roman" pitchFamily="18" charset="0"/>
                    </a:rPr>
                    <a:t>יש שימוש באש לצורך: בישול, חימום, הגנה מפני טורפים</a:t>
                  </a:r>
                  <a:r>
                    <a:rPr lang="en-US" sz="1200">
                      <a:cs typeface="Times New Roman" pitchFamily="18" charset="0"/>
                    </a:rPr>
                    <a:t>.</a:t>
                  </a:r>
                  <a:endParaRPr lang="he-IL" sz="1200">
                    <a:cs typeface="Times New Roman" pitchFamily="18" charset="0"/>
                  </a:endParaRPr>
                </a:p>
                <a:p>
                  <a:pPr eaLnBrk="0" hangingPunct="0"/>
                  <a:r>
                    <a:rPr lang="en-US" sz="1200">
                      <a:cs typeface="Times New Roman" pitchFamily="18" charset="0"/>
                    </a:rPr>
                    <a:t>-</a:t>
                  </a:r>
                  <a:r>
                    <a:rPr lang="he-IL" sz="1600" b="1">
                      <a:solidFill>
                        <a:srgbClr val="FF0066"/>
                      </a:solidFill>
                      <a:cs typeface="Times New Roman" pitchFamily="18" charset="0"/>
                    </a:rPr>
                    <a:t>שימוש ובנית חץ וקשת</a:t>
                  </a:r>
                  <a:r>
                    <a:rPr lang="en-US" sz="1600" b="1">
                      <a:solidFill>
                        <a:srgbClr val="FF0066"/>
                      </a:solidFill>
                      <a:cs typeface="Times New Roman" pitchFamily="18" charset="0"/>
                    </a:rPr>
                    <a:t>.</a:t>
                  </a:r>
                  <a:endParaRPr lang="he-IL" sz="1600" b="1">
                    <a:solidFill>
                      <a:srgbClr val="FF0066"/>
                    </a:solidFill>
                    <a:cs typeface="Times New Roman" pitchFamily="18" charset="0"/>
                  </a:endParaRPr>
                </a:p>
                <a:p>
                  <a:pPr eaLnBrk="0" hangingPunct="0"/>
                  <a:r>
                    <a:rPr lang="he-IL" sz="1600" b="1">
                      <a:solidFill>
                        <a:srgbClr val="FF0066"/>
                      </a:solidFill>
                      <a:cs typeface="Times New Roman" pitchFamily="18" charset="0"/>
                    </a:rPr>
                    <a:t>בנית כלי נשק: קרדומי אבן, חניתות, גרזנים, סכינים, פיגיונות, חודי חניתות, חצים, מסורים ומפסלות. חלקם מאבני צור מסותתות ומשוננות וחלקם בליטוש</a:t>
                  </a:r>
                  <a:r>
                    <a:rPr lang="en-US" sz="1600" b="1">
                      <a:solidFill>
                        <a:srgbClr val="FF0066"/>
                      </a:solidFill>
                      <a:cs typeface="Times New Roman" pitchFamily="18" charset="0"/>
                    </a:rPr>
                    <a:t>.</a:t>
                  </a:r>
                  <a:endParaRPr lang="he-IL" sz="1600" b="1">
                    <a:solidFill>
                      <a:srgbClr val="FF0066"/>
                    </a:solidFill>
                    <a:cs typeface="Times New Roman" pitchFamily="18" charset="0"/>
                  </a:endParaRPr>
                </a:p>
                <a:p>
                  <a:pPr eaLnBrk="0" hangingPunct="0"/>
                  <a:r>
                    <a:rPr lang="en-US" sz="1600" b="1">
                      <a:solidFill>
                        <a:srgbClr val="FF0066"/>
                      </a:solidFill>
                      <a:cs typeface="Times New Roman" pitchFamily="18" charset="0"/>
                    </a:rPr>
                    <a:t>-</a:t>
                  </a:r>
                  <a:r>
                    <a:rPr lang="he-IL" sz="1600" b="1">
                      <a:solidFill>
                        <a:srgbClr val="FF0066"/>
                      </a:solidFill>
                      <a:cs typeface="Times New Roman" pitchFamily="18" charset="0"/>
                    </a:rPr>
                    <a:t>קדרות</a:t>
                  </a:r>
                </a:p>
                <a:p>
                  <a:pPr eaLnBrk="0" hangingPunct="0"/>
                  <a:r>
                    <a:rPr lang="en-US" sz="1200" b="1">
                      <a:cs typeface="Times New Roman" pitchFamily="18" charset="0"/>
                    </a:rPr>
                    <a:t>-</a:t>
                  </a:r>
                  <a:r>
                    <a:rPr lang="he-IL" sz="1600" b="1">
                      <a:solidFill>
                        <a:srgbClr val="FF0066"/>
                      </a:solidFill>
                      <a:cs typeface="Times New Roman" pitchFamily="18" charset="0"/>
                    </a:rPr>
                    <a:t>ציור על גבי קירות המערות</a:t>
                  </a:r>
                  <a:r>
                    <a:rPr lang="en-US" sz="1200" b="1">
                      <a:cs typeface="Times New Roman" pitchFamily="18" charset="0"/>
                    </a:rPr>
                    <a:t>.</a:t>
                  </a:r>
                  <a:endParaRPr lang="he-IL" sz="1200" b="1">
                    <a:cs typeface="Times New Roman" pitchFamily="18" charset="0"/>
                  </a:endParaRPr>
                </a:p>
                <a:p>
                  <a:pPr eaLnBrk="0" hangingPunct="0"/>
                  <a:r>
                    <a:rPr lang="en-US" sz="1200">
                      <a:cs typeface="Times New Roman" pitchFamily="18" charset="0"/>
                    </a:rPr>
                    <a:t>-</a:t>
                  </a:r>
                  <a:r>
                    <a:rPr lang="he-IL" sz="1200">
                      <a:cs typeface="Times New Roman" pitchFamily="18" charset="0"/>
                    </a:rPr>
                    <a:t>ביות בעלי חיים כדוגמת הכלב, הכבש, העז, הבקר</a:t>
                  </a:r>
                </a:p>
                <a:p>
                  <a:pPr eaLnBrk="0" hangingPunct="0"/>
                  <a:r>
                    <a:rPr lang="en-US" sz="1200">
                      <a:cs typeface="Times New Roman" pitchFamily="18" charset="0"/>
                    </a:rPr>
                    <a:t>-</a:t>
                  </a:r>
                  <a:r>
                    <a:rPr lang="he-IL" sz="1600" b="1">
                      <a:solidFill>
                        <a:srgbClr val="FF0066"/>
                      </a:solidFill>
                      <a:cs typeface="Times New Roman" pitchFamily="18" charset="0"/>
                    </a:rPr>
                    <a:t>בנית אוהלים מעורות של בעלי חיים או בתי עץ</a:t>
                  </a:r>
                </a:p>
                <a:p>
                  <a:pPr eaLnBrk="0" hangingPunct="0"/>
                  <a:r>
                    <a:rPr lang="en-US" sz="1200" b="1">
                      <a:cs typeface="Times New Roman" pitchFamily="18" charset="0"/>
                    </a:rPr>
                    <a:t>-</a:t>
                  </a:r>
                  <a:r>
                    <a:rPr lang="he-IL" sz="1800" b="1">
                      <a:solidFill>
                        <a:srgbClr val="FF0066"/>
                      </a:solidFill>
                      <a:cs typeface="Times New Roman" pitchFamily="18" charset="0"/>
                    </a:rPr>
                    <a:t>בנית מבנים גדולים מאבנים ענקיות</a:t>
                  </a:r>
                  <a:r>
                    <a:rPr lang="en-US" sz="1800" b="1">
                      <a:solidFill>
                        <a:srgbClr val="FF0066"/>
                      </a:solidFill>
                      <a:cs typeface="Times New Roman" pitchFamily="18" charset="0"/>
                    </a:rPr>
                    <a:t>.</a:t>
                  </a:r>
                  <a:endParaRPr lang="he-IL" sz="1800" b="1">
                    <a:solidFill>
                      <a:srgbClr val="FF0066"/>
                    </a:solidFill>
                    <a:cs typeface="Times New Roman" pitchFamily="18" charset="0"/>
                  </a:endParaRPr>
                </a:p>
                <a:p>
                  <a:pPr eaLnBrk="0" hangingPunct="0"/>
                  <a:r>
                    <a:rPr lang="he-IL" sz="1200">
                      <a:cs typeface="Times New Roman" pitchFamily="18" charset="0"/>
                    </a:rPr>
                    <a:t> </a:t>
                  </a:r>
                </a:p>
                <a:p>
                  <a:pPr eaLnBrk="0" hangingPunct="0"/>
                  <a:r>
                    <a:rPr lang="he-IL" sz="1200">
                      <a:cs typeface="Times New Roman" pitchFamily="18" charset="0"/>
                    </a:rPr>
                    <a:t> </a:t>
                  </a:r>
                </a:p>
                <a:p>
                  <a:pPr eaLnBrk="0" hangingPunct="0"/>
                  <a:r>
                    <a:rPr lang="he-IL" sz="1200">
                      <a:cs typeface="Times New Roman" pitchFamily="18" charset="0"/>
                    </a:rPr>
                    <a:t> </a:t>
                  </a:r>
                </a:p>
                <a:p>
                  <a:pPr rtl="0" eaLnBrk="0" hangingPunct="0"/>
                  <a:endParaRPr lang="he-IL"/>
                </a:p>
              </p:txBody>
            </p:sp>
            <p:sp>
              <p:nvSpPr>
                <p:cNvPr id="35869" name="Rectangle 29"/>
                <p:cNvSpPr>
                  <a:spLocks noChangeArrowheads="1"/>
                </p:cNvSpPr>
                <p:nvPr/>
              </p:nvSpPr>
              <p:spPr bwMode="auto">
                <a:xfrm>
                  <a:off x="0" y="0"/>
                  <a:ext cx="1742" cy="386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he-IL"/>
                </a:p>
              </p:txBody>
            </p:sp>
          </p:grpSp>
          <p:grpSp>
            <p:nvGrpSpPr>
              <p:cNvPr id="35872" name="Group 32"/>
              <p:cNvGrpSpPr>
                <a:grpSpLocks/>
              </p:cNvGrpSpPr>
              <p:nvPr/>
            </p:nvGrpSpPr>
            <p:grpSpPr bwMode="auto">
              <a:xfrm>
                <a:off x="1742" y="0"/>
                <a:ext cx="1094" cy="3863"/>
                <a:chOff x="1742" y="0"/>
                <a:chExt cx="1094" cy="3863"/>
              </a:xfrm>
            </p:grpSpPr>
            <p:sp>
              <p:nvSpPr>
                <p:cNvPr id="35864" name="Rectangle 24"/>
                <p:cNvSpPr>
                  <a:spLocks noChangeArrowheads="1"/>
                </p:cNvSpPr>
                <p:nvPr/>
              </p:nvSpPr>
              <p:spPr bwMode="auto">
                <a:xfrm>
                  <a:off x="1785" y="0"/>
                  <a:ext cx="1008" cy="3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sz="1200">
                      <a:cs typeface="Times New Roman" pitchFamily="18" charset="0"/>
                    </a:rPr>
                    <a:t> </a:t>
                  </a:r>
                </a:p>
                <a:p>
                  <a:pPr eaLnBrk="0" hangingPunct="0"/>
                  <a:r>
                    <a:rPr lang="he-IL" sz="1200">
                      <a:cs typeface="Times New Roman" pitchFamily="18" charset="0"/>
                    </a:rPr>
                    <a:t> </a:t>
                  </a:r>
                </a:p>
                <a:p>
                  <a:pPr eaLnBrk="0" hangingPunct="0"/>
                  <a:r>
                    <a:rPr lang="he-IL" sz="1200">
                      <a:cs typeface="Times New Roman" pitchFamily="18" charset="0"/>
                    </a:rPr>
                    <a:t>ציד</a:t>
                  </a:r>
                </a:p>
                <a:p>
                  <a:pPr eaLnBrk="0" hangingPunct="0"/>
                  <a:r>
                    <a:rPr lang="he-IL" sz="1200">
                      <a:cs typeface="Times New Roman" pitchFamily="18" charset="0"/>
                    </a:rPr>
                    <a:t>דייג</a:t>
                  </a:r>
                </a:p>
                <a:p>
                  <a:pPr eaLnBrk="0" hangingPunct="0"/>
                  <a:r>
                    <a:rPr lang="he-IL" sz="1200">
                      <a:cs typeface="Times New Roman" pitchFamily="18" charset="0"/>
                    </a:rPr>
                    <a:t>נדידה עם עדרי צאן</a:t>
                  </a:r>
                </a:p>
                <a:p>
                  <a:pPr eaLnBrk="0" hangingPunct="0"/>
                  <a:r>
                    <a:rPr lang="he-IL" sz="1200">
                      <a:cs typeface="Times New Roman" pitchFamily="18" charset="0"/>
                    </a:rPr>
                    <a:t> </a:t>
                  </a:r>
                </a:p>
                <a:p>
                  <a:pPr eaLnBrk="0" hangingPunct="0"/>
                  <a:r>
                    <a:rPr lang="he-IL" sz="1200">
                      <a:cs typeface="Times New Roman" pitchFamily="18" charset="0"/>
                    </a:rPr>
                    <a:t> </a:t>
                  </a:r>
                </a:p>
                <a:p>
                  <a:pPr eaLnBrk="0" hangingPunct="0"/>
                  <a:r>
                    <a:rPr lang="he-IL" sz="1200">
                      <a:cs typeface="Times New Roman" pitchFamily="18" charset="0"/>
                    </a:rPr>
                    <a:t> </a:t>
                  </a:r>
                </a:p>
                <a:p>
                  <a:pPr eaLnBrk="0" hangingPunct="0"/>
                  <a:r>
                    <a:rPr lang="he-IL" sz="1200">
                      <a:cs typeface="Times New Roman" pitchFamily="18" charset="0"/>
                    </a:rPr>
                    <a:t> </a:t>
                  </a:r>
                </a:p>
                <a:p>
                  <a:pPr eaLnBrk="0" hangingPunct="0"/>
                  <a:r>
                    <a:rPr lang="he-IL" sz="1200">
                      <a:cs typeface="Times New Roman" pitchFamily="18" charset="0"/>
                    </a:rPr>
                    <a:t> </a:t>
                  </a:r>
                </a:p>
                <a:p>
                  <a:pPr eaLnBrk="0" hangingPunct="0"/>
                  <a:r>
                    <a:rPr lang="he-IL" sz="1200">
                      <a:cs typeface="Times New Roman" pitchFamily="18" charset="0"/>
                    </a:rPr>
                    <a:t> </a:t>
                  </a:r>
                </a:p>
                <a:p>
                  <a:pPr eaLnBrk="0" hangingPunct="0"/>
                  <a:r>
                    <a:rPr lang="he-IL" sz="1200">
                      <a:cs typeface="Times New Roman" pitchFamily="18" charset="0"/>
                    </a:rPr>
                    <a:t> </a:t>
                  </a:r>
                </a:p>
                <a:p>
                  <a:pPr eaLnBrk="0" hangingPunct="0"/>
                  <a:r>
                    <a:rPr lang="he-IL" sz="1200">
                      <a:cs typeface="Times New Roman" pitchFamily="18" charset="0"/>
                    </a:rPr>
                    <a:t> </a:t>
                  </a:r>
                </a:p>
                <a:p>
                  <a:pPr eaLnBrk="0" hangingPunct="0"/>
                  <a:r>
                    <a:rPr lang="he-IL" sz="1200">
                      <a:cs typeface="Times New Roman" pitchFamily="18" charset="0"/>
                    </a:rPr>
                    <a:t> </a:t>
                  </a:r>
                </a:p>
                <a:p>
                  <a:pPr eaLnBrk="0" hangingPunct="0"/>
                  <a:r>
                    <a:rPr lang="he-IL" sz="1200">
                      <a:cs typeface="Times New Roman" pitchFamily="18" charset="0"/>
                    </a:rPr>
                    <a:t> </a:t>
                  </a:r>
                </a:p>
                <a:p>
                  <a:pPr eaLnBrk="0" hangingPunct="0"/>
                  <a:r>
                    <a:rPr lang="he-IL" sz="1200">
                      <a:cs typeface="Times New Roman" pitchFamily="18" charset="0"/>
                    </a:rPr>
                    <a:t> </a:t>
                  </a:r>
                </a:p>
                <a:p>
                  <a:pPr eaLnBrk="0" hangingPunct="0"/>
                  <a:r>
                    <a:rPr lang="he-IL" sz="1600" b="1">
                      <a:solidFill>
                        <a:srgbClr val="FF0066"/>
                      </a:solidFill>
                      <a:cs typeface="Times New Roman" pitchFamily="18" charset="0"/>
                    </a:rPr>
                    <a:t>התחלת החקלאות ועיבוד האדמה בכלים גסים</a:t>
                  </a:r>
                  <a:r>
                    <a:rPr lang="en-US" sz="1600" b="1">
                      <a:solidFill>
                        <a:srgbClr val="FF0066"/>
                      </a:solidFill>
                      <a:cs typeface="Times New Roman" pitchFamily="18" charset="0"/>
                    </a:rPr>
                    <a:t>:</a:t>
                  </a:r>
                  <a:endParaRPr lang="he-IL" sz="1600" b="1">
                    <a:solidFill>
                      <a:srgbClr val="FF0066"/>
                    </a:solidFill>
                    <a:cs typeface="Times New Roman" pitchFamily="18" charset="0"/>
                  </a:endParaRPr>
                </a:p>
                <a:p>
                  <a:pPr eaLnBrk="0" hangingPunct="0"/>
                  <a:r>
                    <a:rPr lang="he-IL" sz="1600" b="1">
                      <a:solidFill>
                        <a:srgbClr val="FF0066"/>
                      </a:solidFill>
                      <a:cs typeface="Times New Roman" pitchFamily="18" charset="0"/>
                    </a:rPr>
                    <a:t>גידול חיטה ושיעורה</a:t>
                  </a:r>
                </a:p>
                <a:p>
                  <a:pPr rtl="0" eaLnBrk="0" hangingPunct="0"/>
                  <a:endParaRPr lang="he-IL" sz="1600">
                    <a:solidFill>
                      <a:srgbClr val="FF0066"/>
                    </a:solidFill>
                  </a:endParaRPr>
                </a:p>
              </p:txBody>
            </p:sp>
            <p:sp>
              <p:nvSpPr>
                <p:cNvPr id="35871" name="Rectangle 31"/>
                <p:cNvSpPr>
                  <a:spLocks noChangeArrowheads="1"/>
                </p:cNvSpPr>
                <p:nvPr/>
              </p:nvSpPr>
              <p:spPr bwMode="auto">
                <a:xfrm>
                  <a:off x="1742" y="0"/>
                  <a:ext cx="1094" cy="386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he-IL"/>
                </a:p>
              </p:txBody>
            </p:sp>
          </p:grpSp>
          <p:grpSp>
            <p:nvGrpSpPr>
              <p:cNvPr id="35874" name="Group 34"/>
              <p:cNvGrpSpPr>
                <a:grpSpLocks/>
              </p:cNvGrpSpPr>
              <p:nvPr/>
            </p:nvGrpSpPr>
            <p:grpSpPr bwMode="auto">
              <a:xfrm>
                <a:off x="2836" y="0"/>
                <a:ext cx="590" cy="3863"/>
                <a:chOff x="2836" y="0"/>
                <a:chExt cx="590" cy="3863"/>
              </a:xfrm>
            </p:grpSpPr>
            <p:sp>
              <p:nvSpPr>
                <p:cNvPr id="35865" name="Rectangle 25"/>
                <p:cNvSpPr>
                  <a:spLocks noChangeArrowheads="1"/>
                </p:cNvSpPr>
                <p:nvPr/>
              </p:nvSpPr>
              <p:spPr bwMode="auto">
                <a:xfrm>
                  <a:off x="2879" y="0"/>
                  <a:ext cx="504" cy="3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sz="1200">
                      <a:cs typeface="Times New Roman" pitchFamily="18" charset="0"/>
                    </a:rPr>
                    <a:t>חיי נוודים</a:t>
                  </a:r>
                </a:p>
                <a:p>
                  <a:pPr eaLnBrk="0" hangingPunct="0"/>
                  <a:r>
                    <a:rPr lang="he-IL" sz="1200">
                      <a:cs typeface="Times New Roman" pitchFamily="18" charset="0"/>
                    </a:rPr>
                    <a:t> </a:t>
                  </a:r>
                </a:p>
                <a:p>
                  <a:pPr eaLnBrk="0" hangingPunct="0"/>
                  <a:r>
                    <a:rPr lang="he-IL" sz="1200">
                      <a:cs typeface="Times New Roman" pitchFamily="18" charset="0"/>
                    </a:rPr>
                    <a:t> </a:t>
                  </a:r>
                </a:p>
                <a:p>
                  <a:pPr eaLnBrk="0" hangingPunct="0"/>
                  <a:r>
                    <a:rPr lang="he-IL" sz="1200">
                      <a:cs typeface="Times New Roman" pitchFamily="18" charset="0"/>
                    </a:rPr>
                    <a:t> </a:t>
                  </a:r>
                </a:p>
                <a:p>
                  <a:pPr eaLnBrk="0" hangingPunct="0"/>
                  <a:r>
                    <a:rPr lang="he-IL" sz="1200">
                      <a:cs typeface="Times New Roman" pitchFamily="18" charset="0"/>
                    </a:rPr>
                    <a:t> </a:t>
                  </a:r>
                </a:p>
                <a:p>
                  <a:pPr eaLnBrk="0" hangingPunct="0"/>
                  <a:r>
                    <a:rPr lang="he-IL" sz="1200">
                      <a:cs typeface="Times New Roman" pitchFamily="18" charset="0"/>
                    </a:rPr>
                    <a:t> </a:t>
                  </a:r>
                </a:p>
                <a:p>
                  <a:pPr eaLnBrk="0" hangingPunct="0"/>
                  <a:r>
                    <a:rPr lang="he-IL" sz="1200">
                      <a:cs typeface="Times New Roman" pitchFamily="18" charset="0"/>
                    </a:rPr>
                    <a:t> </a:t>
                  </a:r>
                </a:p>
                <a:p>
                  <a:pPr eaLnBrk="0" hangingPunct="0"/>
                  <a:r>
                    <a:rPr lang="he-IL" sz="1200">
                      <a:cs typeface="Times New Roman" pitchFamily="18" charset="0"/>
                    </a:rPr>
                    <a:t> </a:t>
                  </a:r>
                </a:p>
                <a:p>
                  <a:pPr eaLnBrk="0" hangingPunct="0"/>
                  <a:r>
                    <a:rPr lang="he-IL" sz="1200">
                      <a:cs typeface="Times New Roman" pitchFamily="18" charset="0"/>
                    </a:rPr>
                    <a:t> </a:t>
                  </a:r>
                </a:p>
                <a:p>
                  <a:pPr eaLnBrk="0" hangingPunct="0"/>
                  <a:r>
                    <a:rPr lang="he-IL" sz="1200">
                      <a:cs typeface="Times New Roman" pitchFamily="18" charset="0"/>
                    </a:rPr>
                    <a:t> </a:t>
                  </a:r>
                </a:p>
                <a:p>
                  <a:pPr eaLnBrk="0" hangingPunct="0"/>
                  <a:r>
                    <a:rPr lang="he-IL" sz="1200">
                      <a:cs typeface="Times New Roman" pitchFamily="18" charset="0"/>
                    </a:rPr>
                    <a:t> </a:t>
                  </a:r>
                </a:p>
                <a:p>
                  <a:pPr eaLnBrk="0" hangingPunct="0"/>
                  <a:r>
                    <a:rPr lang="he-IL" sz="1200">
                      <a:cs typeface="Times New Roman" pitchFamily="18" charset="0"/>
                    </a:rPr>
                    <a:t> </a:t>
                  </a:r>
                </a:p>
                <a:p>
                  <a:pPr eaLnBrk="0" hangingPunct="0"/>
                  <a:r>
                    <a:rPr lang="he-IL" sz="1200">
                      <a:cs typeface="Times New Roman" pitchFamily="18" charset="0"/>
                    </a:rPr>
                    <a:t> </a:t>
                  </a:r>
                </a:p>
                <a:p>
                  <a:pPr eaLnBrk="0" hangingPunct="0"/>
                  <a:r>
                    <a:rPr lang="he-IL" sz="1200">
                      <a:cs typeface="Times New Roman" pitchFamily="18" charset="0"/>
                    </a:rPr>
                    <a:t> </a:t>
                  </a:r>
                </a:p>
                <a:p>
                  <a:pPr eaLnBrk="0" hangingPunct="0"/>
                  <a:r>
                    <a:rPr lang="he-IL" sz="1200">
                      <a:cs typeface="Times New Roman" pitchFamily="18" charset="0"/>
                    </a:rPr>
                    <a:t> </a:t>
                  </a:r>
                </a:p>
                <a:p>
                  <a:pPr eaLnBrk="0" hangingPunct="0"/>
                  <a:r>
                    <a:rPr lang="he-IL" sz="1200">
                      <a:cs typeface="Times New Roman" pitchFamily="18" charset="0"/>
                    </a:rPr>
                    <a:t> </a:t>
                  </a:r>
                </a:p>
                <a:p>
                  <a:pPr eaLnBrk="0" hangingPunct="0"/>
                  <a:r>
                    <a:rPr lang="he-IL" sz="1200">
                      <a:cs typeface="Times New Roman" pitchFamily="18" charset="0"/>
                    </a:rPr>
                    <a:t> </a:t>
                  </a:r>
                </a:p>
                <a:p>
                  <a:pPr eaLnBrk="0" hangingPunct="0"/>
                  <a:r>
                    <a:rPr lang="he-IL" sz="1200">
                      <a:cs typeface="Times New Roman" pitchFamily="18" charset="0"/>
                    </a:rPr>
                    <a:t> </a:t>
                  </a:r>
                </a:p>
                <a:p>
                  <a:pPr eaLnBrk="0" hangingPunct="0"/>
                  <a:r>
                    <a:rPr lang="he-IL" sz="1200">
                      <a:cs typeface="Times New Roman" pitchFamily="18" charset="0"/>
                    </a:rPr>
                    <a:t> </a:t>
                  </a:r>
                </a:p>
                <a:p>
                  <a:pPr eaLnBrk="0" hangingPunct="0"/>
                  <a:r>
                    <a:rPr lang="he-IL" sz="1200">
                      <a:cs typeface="Times New Roman" pitchFamily="18" charset="0"/>
                    </a:rPr>
                    <a:t> התחלה של ישובי קבע (ירחו העיר הראשונה בעולם)</a:t>
                  </a:r>
                </a:p>
                <a:p>
                  <a:pPr rtl="0" eaLnBrk="0" hangingPunct="0"/>
                  <a:endParaRPr lang="he-IL"/>
                </a:p>
              </p:txBody>
            </p:sp>
            <p:sp>
              <p:nvSpPr>
                <p:cNvPr id="35873" name="Rectangle 33"/>
                <p:cNvSpPr>
                  <a:spLocks noChangeArrowheads="1"/>
                </p:cNvSpPr>
                <p:nvPr/>
              </p:nvSpPr>
              <p:spPr bwMode="auto">
                <a:xfrm>
                  <a:off x="2836" y="0"/>
                  <a:ext cx="590" cy="386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he-IL"/>
                </a:p>
              </p:txBody>
            </p:sp>
          </p:grpSp>
          <p:grpSp>
            <p:nvGrpSpPr>
              <p:cNvPr id="35876" name="Group 36"/>
              <p:cNvGrpSpPr>
                <a:grpSpLocks/>
              </p:cNvGrpSpPr>
              <p:nvPr/>
            </p:nvGrpSpPr>
            <p:grpSpPr bwMode="auto">
              <a:xfrm>
                <a:off x="3426" y="0"/>
                <a:ext cx="734" cy="3863"/>
                <a:chOff x="3426" y="0"/>
                <a:chExt cx="734" cy="3863"/>
              </a:xfrm>
            </p:grpSpPr>
            <p:sp>
              <p:nvSpPr>
                <p:cNvPr id="35866" name="Rectangle 26"/>
                <p:cNvSpPr>
                  <a:spLocks noChangeArrowheads="1"/>
                </p:cNvSpPr>
                <p:nvPr/>
              </p:nvSpPr>
              <p:spPr bwMode="auto">
                <a:xfrm>
                  <a:off x="3469" y="0"/>
                  <a:ext cx="648" cy="3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sz="1200" dirty="0">
                      <a:cs typeface="Times New Roman" pitchFamily="18" charset="0"/>
                    </a:rPr>
                    <a:t>-</a:t>
                  </a:r>
                  <a:r>
                    <a:rPr lang="he-IL" sz="1800" b="1" dirty="0">
                      <a:solidFill>
                        <a:srgbClr val="FF0066"/>
                      </a:solidFill>
                      <a:cs typeface="Times New Roman" pitchFamily="18" charset="0"/>
                    </a:rPr>
                    <a:t>עץ</a:t>
                  </a:r>
                </a:p>
                <a:p>
                  <a:pPr eaLnBrk="0" hangingPunct="0"/>
                  <a:r>
                    <a:rPr lang="en-US" sz="1800" b="1" dirty="0">
                      <a:solidFill>
                        <a:srgbClr val="FF0066"/>
                      </a:solidFill>
                      <a:cs typeface="Times New Roman" pitchFamily="18" charset="0"/>
                    </a:rPr>
                    <a:t>-</a:t>
                  </a:r>
                  <a:r>
                    <a:rPr lang="he-IL" sz="1800" b="1" dirty="0">
                      <a:solidFill>
                        <a:srgbClr val="FF0066"/>
                      </a:solidFill>
                      <a:cs typeface="Times New Roman" pitchFamily="18" charset="0"/>
                    </a:rPr>
                    <a:t>עצמות, שיניים וחלקי בעלי חיים</a:t>
                  </a:r>
                </a:p>
                <a:p>
                  <a:pPr eaLnBrk="0" hangingPunct="0"/>
                  <a:r>
                    <a:rPr lang="en-US" sz="1800" b="1" dirty="0">
                      <a:solidFill>
                        <a:srgbClr val="FF0066"/>
                      </a:solidFill>
                      <a:cs typeface="Times New Roman" pitchFamily="18" charset="0"/>
                    </a:rPr>
                    <a:t>-</a:t>
                  </a:r>
                  <a:r>
                    <a:rPr lang="he-IL" sz="1800" b="1" dirty="0">
                      <a:solidFill>
                        <a:srgbClr val="FF0066"/>
                      </a:solidFill>
                      <a:cs typeface="Times New Roman" pitchFamily="18" charset="0"/>
                    </a:rPr>
                    <a:t>אבן</a:t>
                  </a:r>
                </a:p>
                <a:p>
                  <a:pPr eaLnBrk="0" hangingPunct="0"/>
                  <a:r>
                    <a:rPr lang="he-IL" sz="1800" dirty="0">
                      <a:solidFill>
                        <a:srgbClr val="FF0066"/>
                      </a:solidFill>
                      <a:cs typeface="Times New Roman" pitchFamily="18" charset="0"/>
                    </a:rPr>
                    <a:t> </a:t>
                  </a:r>
                </a:p>
                <a:p>
                  <a:pPr rtl="0" eaLnBrk="0" hangingPunct="0"/>
                  <a:endParaRPr lang="he-IL" sz="1800" dirty="0">
                    <a:solidFill>
                      <a:srgbClr val="FF0066"/>
                    </a:solidFill>
                  </a:endParaRPr>
                </a:p>
              </p:txBody>
            </p:sp>
            <p:sp>
              <p:nvSpPr>
                <p:cNvPr id="35875" name="Rectangle 35"/>
                <p:cNvSpPr>
                  <a:spLocks noChangeArrowheads="1"/>
                </p:cNvSpPr>
                <p:nvPr/>
              </p:nvSpPr>
              <p:spPr bwMode="auto">
                <a:xfrm>
                  <a:off x="3426" y="0"/>
                  <a:ext cx="734" cy="386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he-IL"/>
                </a:p>
              </p:txBody>
            </p:sp>
          </p:grpSp>
          <p:grpSp>
            <p:nvGrpSpPr>
              <p:cNvPr id="35878" name="Group 38"/>
              <p:cNvGrpSpPr>
                <a:grpSpLocks/>
              </p:cNvGrpSpPr>
              <p:nvPr/>
            </p:nvGrpSpPr>
            <p:grpSpPr bwMode="auto">
              <a:xfrm>
                <a:off x="4160" y="0"/>
                <a:ext cx="662" cy="3863"/>
                <a:chOff x="4160" y="0"/>
                <a:chExt cx="662" cy="3863"/>
              </a:xfrm>
            </p:grpSpPr>
            <p:sp>
              <p:nvSpPr>
                <p:cNvPr id="35867" name="Rectangle 27"/>
                <p:cNvSpPr>
                  <a:spLocks noChangeArrowheads="1"/>
                </p:cNvSpPr>
                <p:nvPr/>
              </p:nvSpPr>
              <p:spPr bwMode="auto">
                <a:xfrm>
                  <a:off x="4203" y="0"/>
                  <a:ext cx="576" cy="3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sz="1200">
                      <a:cs typeface="Times New Roman" pitchFamily="18" charset="0"/>
                    </a:rPr>
                    <a:t>החלה לפני כשני מיליון שנה.</a:t>
                  </a:r>
                </a:p>
                <a:p>
                  <a:pPr eaLnBrk="0" hangingPunct="0"/>
                  <a:r>
                    <a:rPr lang="he-IL" sz="1200">
                      <a:cs typeface="Times New Roman" pitchFamily="18" charset="0"/>
                    </a:rPr>
                    <a:t>הסתיימה ב – 4000 שנה לפנ"הס</a:t>
                  </a:r>
                </a:p>
                <a:p>
                  <a:pPr rtl="0" eaLnBrk="0" hangingPunct="0"/>
                  <a:endParaRPr lang="he-IL"/>
                </a:p>
              </p:txBody>
            </p:sp>
            <p:sp>
              <p:nvSpPr>
                <p:cNvPr id="35877" name="Rectangle 37"/>
                <p:cNvSpPr>
                  <a:spLocks noChangeArrowheads="1"/>
                </p:cNvSpPr>
                <p:nvPr/>
              </p:nvSpPr>
              <p:spPr bwMode="auto">
                <a:xfrm>
                  <a:off x="4160" y="0"/>
                  <a:ext cx="662" cy="386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he-IL"/>
                </a:p>
              </p:txBody>
            </p:sp>
          </p:grpSp>
          <p:grpSp>
            <p:nvGrpSpPr>
              <p:cNvPr id="35880" name="Group 40"/>
              <p:cNvGrpSpPr>
                <a:grpSpLocks/>
              </p:cNvGrpSpPr>
              <p:nvPr/>
            </p:nvGrpSpPr>
            <p:grpSpPr bwMode="auto">
              <a:xfrm>
                <a:off x="4822" y="0"/>
                <a:ext cx="590" cy="3863"/>
                <a:chOff x="4822" y="0"/>
                <a:chExt cx="590" cy="3863"/>
              </a:xfrm>
            </p:grpSpPr>
            <p:sp>
              <p:nvSpPr>
                <p:cNvPr id="35868" name="Rectangle 28"/>
                <p:cNvSpPr>
                  <a:spLocks noChangeArrowheads="1"/>
                </p:cNvSpPr>
                <p:nvPr/>
              </p:nvSpPr>
              <p:spPr bwMode="auto">
                <a:xfrm>
                  <a:off x="4865" y="0"/>
                  <a:ext cx="504" cy="3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bIns="0"/>
                <a:lstStyle/>
                <a:p>
                  <a:r>
                    <a:rPr lang="he-IL" sz="2000" b="1">
                      <a:solidFill>
                        <a:srgbClr val="FF0066"/>
                      </a:solidFill>
                      <a:cs typeface="Times New Roman" pitchFamily="18" charset="0"/>
                    </a:rPr>
                    <a:t>תקופת האבן</a:t>
                  </a:r>
                </a:p>
                <a:p>
                  <a:pPr eaLnBrk="0" hangingPunct="0"/>
                  <a:r>
                    <a:rPr lang="he-IL" sz="1200">
                      <a:cs typeface="Times New Roman" pitchFamily="18" charset="0"/>
                    </a:rPr>
                    <a:t> </a:t>
                  </a:r>
                </a:p>
                <a:p>
                  <a:pPr eaLnBrk="0" hangingPunct="0"/>
                  <a:r>
                    <a:rPr lang="he-IL" sz="1200">
                      <a:cs typeface="Times New Roman" pitchFamily="18" charset="0"/>
                    </a:rPr>
                    <a:t> </a:t>
                  </a:r>
                </a:p>
                <a:p>
                  <a:pPr eaLnBrk="0" hangingPunct="0"/>
                  <a:r>
                    <a:rPr lang="he-IL" sz="1200">
                      <a:cs typeface="Times New Roman" pitchFamily="18" charset="0"/>
                    </a:rPr>
                    <a:t> </a:t>
                  </a:r>
                </a:p>
                <a:p>
                  <a:pPr eaLnBrk="0" hangingPunct="0"/>
                  <a:r>
                    <a:rPr lang="he-IL" sz="1200">
                      <a:cs typeface="Times New Roman" pitchFamily="18" charset="0"/>
                    </a:rPr>
                    <a:t> </a:t>
                  </a:r>
                </a:p>
                <a:p>
                  <a:pPr eaLnBrk="0" hangingPunct="0"/>
                  <a:r>
                    <a:rPr lang="he-IL" sz="1200">
                      <a:cs typeface="Times New Roman" pitchFamily="18" charset="0"/>
                    </a:rPr>
                    <a:t> </a:t>
                  </a:r>
                </a:p>
                <a:p>
                  <a:pPr eaLnBrk="0" hangingPunct="0"/>
                  <a:r>
                    <a:rPr lang="he-IL" sz="1200">
                      <a:cs typeface="Times New Roman" pitchFamily="18" charset="0"/>
                    </a:rPr>
                    <a:t>הקדומה </a:t>
                  </a:r>
                  <a:r>
                    <a:rPr lang="he-IL" sz="1000">
                      <a:cs typeface="Times New Roman" pitchFamily="18" charset="0"/>
                    </a:rPr>
                    <a:t>(הפָלֵאוליתית)</a:t>
                  </a:r>
                </a:p>
                <a:p>
                  <a:pPr eaLnBrk="0" hangingPunct="0"/>
                  <a:r>
                    <a:rPr lang="he-IL" sz="1200" b="1">
                      <a:solidFill>
                        <a:srgbClr val="FF0066"/>
                      </a:solidFill>
                      <a:cs typeface="Times New Roman" pitchFamily="18" charset="0"/>
                    </a:rPr>
                    <a:t>תקופת האבנים המסותתות</a:t>
                  </a:r>
                  <a:r>
                    <a:rPr lang="en-US" sz="1200" b="1">
                      <a:solidFill>
                        <a:srgbClr val="FF0066"/>
                      </a:solidFill>
                      <a:cs typeface="Times New Roman" pitchFamily="18" charset="0"/>
                    </a:rPr>
                    <a:t>.</a:t>
                  </a:r>
                  <a:endParaRPr lang="he-IL" sz="1200" b="1">
                    <a:solidFill>
                      <a:srgbClr val="FF0066"/>
                    </a:solidFill>
                    <a:cs typeface="Times New Roman" pitchFamily="18" charset="0"/>
                  </a:endParaRPr>
                </a:p>
                <a:p>
                  <a:pPr eaLnBrk="0" hangingPunct="0"/>
                  <a:r>
                    <a:rPr lang="he-IL" sz="1200">
                      <a:cs typeface="Times New Roman" pitchFamily="18" charset="0"/>
                    </a:rPr>
                    <a:t> </a:t>
                  </a:r>
                </a:p>
                <a:p>
                  <a:pPr eaLnBrk="0" hangingPunct="0"/>
                  <a:r>
                    <a:rPr lang="he-IL" sz="1200">
                      <a:cs typeface="Times New Roman" pitchFamily="18" charset="0"/>
                    </a:rPr>
                    <a:t> </a:t>
                  </a:r>
                </a:p>
                <a:p>
                  <a:pPr eaLnBrk="0" hangingPunct="0"/>
                  <a:r>
                    <a:rPr lang="he-IL" sz="1200">
                      <a:cs typeface="Times New Roman" pitchFamily="18" charset="0"/>
                    </a:rPr>
                    <a:t> </a:t>
                  </a:r>
                </a:p>
                <a:p>
                  <a:pPr eaLnBrk="0" hangingPunct="0"/>
                  <a:r>
                    <a:rPr lang="he-IL" sz="1200">
                      <a:cs typeface="Times New Roman" pitchFamily="18" charset="0"/>
                    </a:rPr>
                    <a:t> </a:t>
                  </a:r>
                </a:p>
                <a:p>
                  <a:pPr eaLnBrk="0" hangingPunct="0"/>
                  <a:r>
                    <a:rPr lang="he-IL" sz="1200">
                      <a:cs typeface="Times New Roman" pitchFamily="18" charset="0"/>
                    </a:rPr>
                    <a:t>התיכונה </a:t>
                  </a:r>
                  <a:r>
                    <a:rPr lang="he-IL" sz="1000">
                      <a:cs typeface="Times New Roman" pitchFamily="18" charset="0"/>
                    </a:rPr>
                    <a:t>(המֵזוליתית)</a:t>
                  </a:r>
                </a:p>
                <a:p>
                  <a:pPr eaLnBrk="0" hangingPunct="0"/>
                  <a:r>
                    <a:rPr lang="he-IL" sz="1200">
                      <a:cs typeface="Times New Roman" pitchFamily="18" charset="0"/>
                    </a:rPr>
                    <a:t> </a:t>
                  </a:r>
                </a:p>
                <a:p>
                  <a:pPr eaLnBrk="0" hangingPunct="0"/>
                  <a:r>
                    <a:rPr lang="he-IL" sz="1200">
                      <a:cs typeface="Times New Roman" pitchFamily="18" charset="0"/>
                    </a:rPr>
                    <a:t> </a:t>
                  </a:r>
                </a:p>
                <a:p>
                  <a:pPr eaLnBrk="0" hangingPunct="0"/>
                  <a:r>
                    <a:rPr lang="he-IL" sz="1200">
                      <a:cs typeface="Times New Roman" pitchFamily="18" charset="0"/>
                    </a:rPr>
                    <a:t> </a:t>
                  </a:r>
                </a:p>
                <a:p>
                  <a:pPr eaLnBrk="0" hangingPunct="0"/>
                  <a:r>
                    <a:rPr lang="he-IL" sz="1200">
                      <a:cs typeface="Times New Roman" pitchFamily="18" charset="0"/>
                    </a:rPr>
                    <a:t> </a:t>
                  </a:r>
                </a:p>
                <a:p>
                  <a:pPr eaLnBrk="0" hangingPunct="0"/>
                  <a:r>
                    <a:rPr lang="he-IL" sz="1200">
                      <a:cs typeface="Times New Roman" pitchFamily="18" charset="0"/>
                    </a:rPr>
                    <a:t>החדשה</a:t>
                  </a:r>
                </a:p>
                <a:p>
                  <a:pPr eaLnBrk="0" hangingPunct="0"/>
                  <a:r>
                    <a:rPr lang="he-IL" sz="1000">
                      <a:cs typeface="Times New Roman" pitchFamily="18" charset="0"/>
                    </a:rPr>
                    <a:t>(הנֵאוליתית)</a:t>
                  </a:r>
                </a:p>
                <a:p>
                  <a:pPr eaLnBrk="0" hangingPunct="0"/>
                  <a:r>
                    <a:rPr lang="he-IL" sz="1200">
                      <a:cs typeface="Times New Roman" pitchFamily="18" charset="0"/>
                    </a:rPr>
                    <a:t> </a:t>
                  </a:r>
                </a:p>
                <a:p>
                  <a:pPr eaLnBrk="0" hangingPunct="0"/>
                  <a:r>
                    <a:rPr lang="he-IL" sz="1200">
                      <a:cs typeface="Times New Roman" pitchFamily="18" charset="0"/>
                    </a:rPr>
                    <a:t> </a:t>
                  </a:r>
                </a:p>
                <a:p>
                  <a:pPr eaLnBrk="0" hangingPunct="0"/>
                  <a:r>
                    <a:rPr lang="he-IL" sz="1200">
                      <a:cs typeface="Times New Roman" pitchFamily="18" charset="0"/>
                    </a:rPr>
                    <a:t> </a:t>
                  </a:r>
                </a:p>
                <a:p>
                  <a:pPr rtl="0" eaLnBrk="0" hangingPunct="0"/>
                  <a:endParaRPr lang="he-IL"/>
                </a:p>
              </p:txBody>
            </p:sp>
            <p:sp>
              <p:nvSpPr>
                <p:cNvPr id="35879" name="Rectangle 39"/>
                <p:cNvSpPr>
                  <a:spLocks noChangeArrowheads="1"/>
                </p:cNvSpPr>
                <p:nvPr/>
              </p:nvSpPr>
              <p:spPr bwMode="auto">
                <a:xfrm>
                  <a:off x="4822" y="0"/>
                  <a:ext cx="590" cy="386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he-IL"/>
                </a:p>
              </p:txBody>
            </p:sp>
          </p:grpSp>
        </p:grpSp>
        <p:sp>
          <p:nvSpPr>
            <p:cNvPr id="35882" name="Rectangle 42"/>
            <p:cNvSpPr>
              <a:spLocks noChangeArrowheads="1"/>
            </p:cNvSpPr>
            <p:nvPr/>
          </p:nvSpPr>
          <p:spPr bwMode="auto">
            <a:xfrm>
              <a:off x="-3" y="-3"/>
              <a:ext cx="5418" cy="3869"/>
            </a:xfrm>
            <a:prstGeom prst="rect">
              <a:avLst/>
            </a:prstGeom>
            <a:noFill/>
            <a:ln w="11112">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he-IL"/>
            </a:p>
          </p:txBody>
        </p:sp>
      </p:grpSp>
    </p:spTree>
    <p:extLst>
      <p:ext uri="{BB962C8B-B14F-4D97-AF65-F5344CB8AC3E}">
        <p14:creationId xmlns:p14="http://schemas.microsoft.com/office/powerpoint/2010/main" xmlns="" val="19497934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D:\daat\בדיחות\0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0563" y="344488"/>
            <a:ext cx="7996237" cy="5994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011026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מחצבים וסביבה </a:t>
            </a:r>
            <a:endParaRPr lang="he-IL" dirty="0"/>
          </a:p>
        </p:txBody>
      </p:sp>
      <p:sp>
        <p:nvSpPr>
          <p:cNvPr id="3" name="מציין מיקום תוכן 2"/>
          <p:cNvSpPr>
            <a:spLocks noGrp="1"/>
          </p:cNvSpPr>
          <p:nvPr>
            <p:ph idx="1"/>
          </p:nvPr>
        </p:nvSpPr>
        <p:spPr/>
        <p:txBody>
          <a:bodyPr/>
          <a:lstStyle/>
          <a:p>
            <a:r>
              <a:rPr lang="he-IL" dirty="0" smtClean="0"/>
              <a:t>מאז המהפכה </a:t>
            </a:r>
            <a:r>
              <a:rPr lang="he-IL" dirty="0" err="1" smtClean="0"/>
              <a:t>התעשיתית</a:t>
            </a:r>
            <a:r>
              <a:rPr lang="he-IL" dirty="0" smtClean="0"/>
              <a:t> עלתה מאוד צריכת המחצבים והם הולכים ומתכלים . השאלה מתי ייגמרו העתודות חשובה לא רק לנו אלא גם לדורות הבאים אחרינו </a:t>
            </a:r>
          </a:p>
          <a:p>
            <a:r>
              <a:rPr lang="he-IL" dirty="0" smtClean="0"/>
              <a:t>חשוב לזכור שהאומדנים לא לוקחים בחשבון גילויים חדשים , שימוש בטכנולוגיות חדשות מחזור ושינויים בהרגלי הצריכה .</a:t>
            </a:r>
          </a:p>
          <a:p>
            <a:r>
              <a:rPr lang="he-IL" dirty="0" smtClean="0"/>
              <a:t>לפי האומדנים עופרת וכספית ייגמרו במאה ה-21 ברזל יספיק לעוד מאה שנים נחושת לעוד 65 שנים  </a:t>
            </a:r>
            <a:endParaRPr lang="he-IL"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דרכים להתמודדות עם בעיית התכלות המחצבים: </a:t>
            </a:r>
            <a:endParaRPr lang="he-IL" dirty="0"/>
          </a:p>
        </p:txBody>
      </p:sp>
      <p:sp>
        <p:nvSpPr>
          <p:cNvPr id="3" name="מציין מיקום תוכן 2"/>
          <p:cNvSpPr>
            <a:spLocks noGrp="1"/>
          </p:cNvSpPr>
          <p:nvPr>
            <p:ph idx="1"/>
          </p:nvPr>
        </p:nvSpPr>
        <p:spPr/>
        <p:txBody>
          <a:bodyPr/>
          <a:lstStyle/>
          <a:p>
            <a:r>
              <a:rPr lang="he-IL" dirty="0" smtClean="0"/>
              <a:t>1. פיתוח דרכי ייצור חסכניות בחומרי גלם </a:t>
            </a:r>
          </a:p>
          <a:p>
            <a:r>
              <a:rPr lang="he-IL" dirty="0" smtClean="0"/>
              <a:t>2. יצור מוצרים שאורך חייהם רב יותר </a:t>
            </a:r>
          </a:p>
          <a:p>
            <a:r>
              <a:rPr lang="he-IL" dirty="0" smtClean="0"/>
              <a:t>3. הימנעות מצריכת מוצרים לא נחוצים </a:t>
            </a:r>
          </a:p>
          <a:p>
            <a:r>
              <a:rPr lang="he-IL" dirty="0" smtClean="0"/>
              <a:t>4. הימנעות מקניית מוצר חדש כל עוד הישן תקין </a:t>
            </a:r>
          </a:p>
          <a:p>
            <a:r>
              <a:rPr lang="he-IL" dirty="0" smtClean="0"/>
              <a:t>5. מחזור – לא את הכול ניתן למחזר ויש מוצרים שאיכותם נפגמת כתוצאה ממחזור </a:t>
            </a:r>
          </a:p>
          <a:p>
            <a:endParaRPr lang="he-IL" dirty="0" smtClean="0"/>
          </a:p>
          <a:p>
            <a:endParaRPr lang="he-IL"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השפעת הכרייה והחציבה על הסביבה </a:t>
            </a:r>
            <a:endParaRPr lang="he-IL" dirty="0"/>
          </a:p>
        </p:txBody>
      </p:sp>
      <p:sp>
        <p:nvSpPr>
          <p:cNvPr id="3" name="מציין מיקום תוכן 2"/>
          <p:cNvSpPr>
            <a:spLocks noGrp="1"/>
          </p:cNvSpPr>
          <p:nvPr>
            <p:ph idx="1"/>
          </p:nvPr>
        </p:nvSpPr>
        <p:spPr/>
        <p:txBody>
          <a:bodyPr>
            <a:normAutofit fontScale="85000" lnSpcReduction="10000"/>
          </a:bodyPr>
          <a:lstStyle/>
          <a:p>
            <a:r>
              <a:rPr lang="he-IL" dirty="0" smtClean="0"/>
              <a:t>כיון שמחצב הוא רק חלק קטן מן העופרה או הבצר יש פסולת רבה , נערמות כמויות גדולות של סלעים מרוסקים המכילים רעלים (כמו ארסניק בבצרי הזהב ). אלו נסחפים עם מי הגשמים ומזהמים את הנחלים והקרקעות </a:t>
            </a:r>
          </a:p>
          <a:p>
            <a:r>
              <a:rPr lang="he-IL" dirty="0" smtClean="0"/>
              <a:t>כמות גדולה של אבק נפלטת באזורי המכרות בפעולות הכרייה והחציבה – נזק בריאותי </a:t>
            </a:r>
          </a:p>
          <a:p>
            <a:r>
              <a:rPr lang="he-IL" dirty="0" smtClean="0"/>
              <a:t>במכרות תת קרקעיים קימת סכנת התמוטטו ו/או הצפה ואפילו סכנת פיצוץ עקב הצטברות </a:t>
            </a:r>
            <a:r>
              <a:rPr lang="he-IL" dirty="0" err="1" smtClean="0"/>
              <a:t>גאזים</a:t>
            </a:r>
            <a:r>
              <a:rPr lang="he-IL" dirty="0" smtClean="0"/>
              <a:t> בתוך המכרה </a:t>
            </a:r>
          </a:p>
          <a:p>
            <a:r>
              <a:rPr lang="he-IL" dirty="0" smtClean="0"/>
              <a:t>פגיעה נופית בסביבה </a:t>
            </a:r>
          </a:p>
          <a:p>
            <a:r>
              <a:rPr lang="he-IL" dirty="0" smtClean="0"/>
              <a:t>פגיעה במערכות האקולוגיות והחקלאיות – קשה מאוד להחזיר לפעילות קרקע שבעבר פעל בה מכרה </a:t>
            </a:r>
          </a:p>
          <a:p>
            <a:endParaRPr lang="he-IL"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איך מתמודדים? </a:t>
            </a:r>
            <a:endParaRPr lang="he-IL" dirty="0"/>
          </a:p>
        </p:txBody>
      </p:sp>
      <p:sp>
        <p:nvSpPr>
          <p:cNvPr id="3" name="מציין מיקום תוכן 2"/>
          <p:cNvSpPr>
            <a:spLocks noGrp="1"/>
          </p:cNvSpPr>
          <p:nvPr>
            <p:ph idx="1"/>
          </p:nvPr>
        </p:nvSpPr>
        <p:spPr/>
        <p:txBody>
          <a:bodyPr>
            <a:normAutofit fontScale="92500"/>
          </a:bodyPr>
          <a:lstStyle/>
          <a:p>
            <a:r>
              <a:rPr lang="he-IL" dirty="0" smtClean="0"/>
              <a:t>1. בפתיחת מכרה חדש יש לערוך קודם סקר השפעה סביבתית הכולל צאת מצב הסביבה לפני הקמת המכרה ואת הדרכים לשיקומה לאחר סגירת המכרה .</a:t>
            </a:r>
          </a:p>
          <a:p>
            <a:r>
              <a:rPr lang="he-IL" dirty="0" smtClean="0"/>
              <a:t>לשתף את תושבי הסביבה ולקבל את הסכמתם </a:t>
            </a:r>
          </a:p>
          <a:p>
            <a:r>
              <a:rPr lang="he-IL" dirty="0" smtClean="0"/>
              <a:t>להפקיד כסף שאותו יפדו רק לאחר שיוכיחו כי עמדו בתנאים הסביבתיים </a:t>
            </a:r>
          </a:p>
          <a:p>
            <a:r>
              <a:rPr lang="he-IL" dirty="0" smtClean="0"/>
              <a:t>ממשלות רבות מחיבות את החברות העוסקות בכרייה לשטח ערימות פסולת, לטעת צמחייה כדי לייצב מדרונות ולהפוך את המכרה שנסגר לאתר תיירות </a:t>
            </a:r>
            <a:endParaRPr lang="he-IL"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lstStyle/>
          <a:p>
            <a:endParaRPr lang="he-IL"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מחצבים וסוגיות סביבתיות </a:t>
            </a:r>
            <a:endParaRPr lang="he-IL" dirty="0"/>
          </a:p>
        </p:txBody>
      </p:sp>
      <p:sp>
        <p:nvSpPr>
          <p:cNvPr id="3" name="מציין מיקום תוכן 2"/>
          <p:cNvSpPr>
            <a:spLocks noGrp="1"/>
          </p:cNvSpPr>
          <p:nvPr>
            <p:ph idx="1"/>
          </p:nvPr>
        </p:nvSpPr>
        <p:spPr/>
        <p:txBody>
          <a:bodyPr/>
          <a:lstStyle/>
          <a:p>
            <a:r>
              <a:rPr lang="he-IL" dirty="0" smtClean="0"/>
              <a:t>קראו בספר עמודים 303-304 </a:t>
            </a:r>
          </a:p>
          <a:p>
            <a:r>
              <a:rPr lang="he-IL" dirty="0" smtClean="0"/>
              <a:t>הציגו את הדילמה העומדת בבסיס כל אחד מהמקרים שתוארו . </a:t>
            </a:r>
            <a:r>
              <a:rPr lang="he-IL" dirty="0" err="1" smtClean="0"/>
              <a:t>התיחסו</a:t>
            </a:r>
            <a:r>
              <a:rPr lang="he-IL" dirty="0" smtClean="0"/>
              <a:t> לנושאים כלכליים סביבתיים וחברתיים </a:t>
            </a:r>
          </a:p>
          <a:p>
            <a:r>
              <a:rPr lang="he-IL" dirty="0" smtClean="0"/>
              <a:t>ענו על שאלות 1-5 </a:t>
            </a:r>
            <a:r>
              <a:rPr lang="he-IL" dirty="0" err="1" smtClean="0"/>
              <a:t>עמ</a:t>
            </a:r>
            <a:r>
              <a:rPr lang="he-IL" dirty="0" smtClean="0"/>
              <a:t>' 304       </a:t>
            </a:r>
            <a:endParaRPr lang="he-I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916" name="Group 1196"/>
          <p:cNvGrpSpPr>
            <a:grpSpLocks/>
          </p:cNvGrpSpPr>
          <p:nvPr/>
        </p:nvGrpSpPr>
        <p:grpSpPr bwMode="auto">
          <a:xfrm>
            <a:off x="381000" y="533400"/>
            <a:ext cx="8601075" cy="838200"/>
            <a:chOff x="-3" y="-3"/>
            <a:chExt cx="5418" cy="562"/>
          </a:xfrm>
        </p:grpSpPr>
        <p:grpSp>
          <p:nvGrpSpPr>
            <p:cNvPr id="31914" name="Group 1194"/>
            <p:cNvGrpSpPr>
              <a:grpSpLocks/>
            </p:cNvGrpSpPr>
            <p:nvPr/>
          </p:nvGrpSpPr>
          <p:grpSpPr bwMode="auto">
            <a:xfrm>
              <a:off x="0" y="0"/>
              <a:ext cx="5412" cy="556"/>
              <a:chOff x="0" y="0"/>
              <a:chExt cx="5412" cy="556"/>
            </a:xfrm>
          </p:grpSpPr>
          <p:grpSp>
            <p:nvGrpSpPr>
              <p:cNvPr id="31903" name="Group 1183"/>
              <p:cNvGrpSpPr>
                <a:grpSpLocks/>
              </p:cNvGrpSpPr>
              <p:nvPr/>
            </p:nvGrpSpPr>
            <p:grpSpPr bwMode="auto">
              <a:xfrm>
                <a:off x="0" y="0"/>
                <a:ext cx="1742" cy="556"/>
                <a:chOff x="0" y="0"/>
                <a:chExt cx="1742" cy="556"/>
              </a:xfrm>
            </p:grpSpPr>
            <p:sp>
              <p:nvSpPr>
                <p:cNvPr id="31896" name="Rectangle 1176"/>
                <p:cNvSpPr>
                  <a:spLocks noChangeArrowheads="1"/>
                </p:cNvSpPr>
                <p:nvPr/>
              </p:nvSpPr>
              <p:spPr bwMode="auto">
                <a:xfrm>
                  <a:off x="43" y="0"/>
                  <a:ext cx="1656" cy="5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sz="1600" b="1">
                      <a:solidFill>
                        <a:srgbClr val="FF0066"/>
                      </a:solidFill>
                      <a:cs typeface="Times New Roman" pitchFamily="18" charset="0"/>
                    </a:rPr>
                    <a:t>יכולות האדם - מיומנויות</a:t>
                  </a:r>
                </a:p>
                <a:p>
                  <a:pPr rtl="0" eaLnBrk="0" hangingPunct="0"/>
                  <a:endParaRPr lang="he-IL" sz="1600" b="1">
                    <a:solidFill>
                      <a:srgbClr val="FF0066"/>
                    </a:solidFill>
                  </a:endParaRPr>
                </a:p>
              </p:txBody>
            </p:sp>
            <p:sp>
              <p:nvSpPr>
                <p:cNvPr id="31902" name="Rectangle 1182"/>
                <p:cNvSpPr>
                  <a:spLocks noChangeArrowheads="1"/>
                </p:cNvSpPr>
                <p:nvPr/>
              </p:nvSpPr>
              <p:spPr bwMode="auto">
                <a:xfrm>
                  <a:off x="0" y="0"/>
                  <a:ext cx="1742" cy="556"/>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he-IL"/>
                </a:p>
              </p:txBody>
            </p:sp>
          </p:grpSp>
          <p:grpSp>
            <p:nvGrpSpPr>
              <p:cNvPr id="31905" name="Group 1185"/>
              <p:cNvGrpSpPr>
                <a:grpSpLocks/>
              </p:cNvGrpSpPr>
              <p:nvPr/>
            </p:nvGrpSpPr>
            <p:grpSpPr bwMode="auto">
              <a:xfrm>
                <a:off x="1742" y="0"/>
                <a:ext cx="1094" cy="556"/>
                <a:chOff x="1742" y="0"/>
                <a:chExt cx="1094" cy="556"/>
              </a:xfrm>
            </p:grpSpPr>
            <p:sp>
              <p:nvSpPr>
                <p:cNvPr id="31897" name="Rectangle 1177"/>
                <p:cNvSpPr>
                  <a:spLocks noChangeArrowheads="1"/>
                </p:cNvSpPr>
                <p:nvPr/>
              </p:nvSpPr>
              <p:spPr bwMode="auto">
                <a:xfrm>
                  <a:off x="1785" y="0"/>
                  <a:ext cx="1008" cy="5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sz="1600" b="1">
                      <a:cs typeface="Times New Roman" pitchFamily="18" charset="0"/>
                    </a:rPr>
                    <a:t>צורת פרנסה</a:t>
                  </a:r>
                </a:p>
                <a:p>
                  <a:pPr rtl="0" eaLnBrk="0" hangingPunct="0"/>
                  <a:endParaRPr lang="he-IL" sz="1600" b="1"/>
                </a:p>
              </p:txBody>
            </p:sp>
            <p:sp>
              <p:nvSpPr>
                <p:cNvPr id="31904" name="Rectangle 1184"/>
                <p:cNvSpPr>
                  <a:spLocks noChangeArrowheads="1"/>
                </p:cNvSpPr>
                <p:nvPr/>
              </p:nvSpPr>
              <p:spPr bwMode="auto">
                <a:xfrm>
                  <a:off x="1742" y="0"/>
                  <a:ext cx="1094" cy="556"/>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he-IL"/>
                </a:p>
              </p:txBody>
            </p:sp>
          </p:grpSp>
          <p:grpSp>
            <p:nvGrpSpPr>
              <p:cNvPr id="31907" name="Group 1187"/>
              <p:cNvGrpSpPr>
                <a:grpSpLocks/>
              </p:cNvGrpSpPr>
              <p:nvPr/>
            </p:nvGrpSpPr>
            <p:grpSpPr bwMode="auto">
              <a:xfrm>
                <a:off x="2836" y="0"/>
                <a:ext cx="590" cy="556"/>
                <a:chOff x="2836" y="0"/>
                <a:chExt cx="590" cy="556"/>
              </a:xfrm>
            </p:grpSpPr>
            <p:sp>
              <p:nvSpPr>
                <p:cNvPr id="31898" name="Rectangle 1178"/>
                <p:cNvSpPr>
                  <a:spLocks noChangeArrowheads="1"/>
                </p:cNvSpPr>
                <p:nvPr/>
              </p:nvSpPr>
              <p:spPr bwMode="auto">
                <a:xfrm>
                  <a:off x="2879" y="0"/>
                  <a:ext cx="504" cy="5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sz="1600" b="1">
                      <a:cs typeface="Times New Roman" pitchFamily="18" charset="0"/>
                    </a:rPr>
                    <a:t>צורת מגורים</a:t>
                  </a:r>
                </a:p>
                <a:p>
                  <a:pPr rtl="0" eaLnBrk="0" hangingPunct="0"/>
                  <a:endParaRPr lang="he-IL" sz="1600" b="1"/>
                </a:p>
              </p:txBody>
            </p:sp>
            <p:sp>
              <p:nvSpPr>
                <p:cNvPr id="31906" name="Rectangle 1186"/>
                <p:cNvSpPr>
                  <a:spLocks noChangeArrowheads="1"/>
                </p:cNvSpPr>
                <p:nvPr/>
              </p:nvSpPr>
              <p:spPr bwMode="auto">
                <a:xfrm>
                  <a:off x="2836" y="0"/>
                  <a:ext cx="590" cy="556"/>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he-IL"/>
                </a:p>
              </p:txBody>
            </p:sp>
          </p:grpSp>
          <p:grpSp>
            <p:nvGrpSpPr>
              <p:cNvPr id="31909" name="Group 1189"/>
              <p:cNvGrpSpPr>
                <a:grpSpLocks/>
              </p:cNvGrpSpPr>
              <p:nvPr/>
            </p:nvGrpSpPr>
            <p:grpSpPr bwMode="auto">
              <a:xfrm>
                <a:off x="3426" y="0"/>
                <a:ext cx="734" cy="556"/>
                <a:chOff x="3426" y="0"/>
                <a:chExt cx="734" cy="556"/>
              </a:xfrm>
            </p:grpSpPr>
            <p:sp>
              <p:nvSpPr>
                <p:cNvPr id="31899" name="Rectangle 1179"/>
                <p:cNvSpPr>
                  <a:spLocks noChangeArrowheads="1"/>
                </p:cNvSpPr>
                <p:nvPr/>
              </p:nvSpPr>
              <p:spPr bwMode="auto">
                <a:xfrm>
                  <a:off x="3469" y="0"/>
                  <a:ext cx="648" cy="5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sz="1600" b="1">
                      <a:solidFill>
                        <a:srgbClr val="FF0066"/>
                      </a:solidFill>
                      <a:cs typeface="Times New Roman" pitchFamily="18" charset="0"/>
                    </a:rPr>
                    <a:t>שימושים שונים בחומר</a:t>
                  </a:r>
                </a:p>
                <a:p>
                  <a:pPr rtl="0" eaLnBrk="0" hangingPunct="0"/>
                  <a:endParaRPr lang="he-IL" sz="1600" b="1">
                    <a:solidFill>
                      <a:srgbClr val="FF0066"/>
                    </a:solidFill>
                  </a:endParaRPr>
                </a:p>
              </p:txBody>
            </p:sp>
            <p:sp>
              <p:nvSpPr>
                <p:cNvPr id="31908" name="Rectangle 1188"/>
                <p:cNvSpPr>
                  <a:spLocks noChangeArrowheads="1"/>
                </p:cNvSpPr>
                <p:nvPr/>
              </p:nvSpPr>
              <p:spPr bwMode="auto">
                <a:xfrm>
                  <a:off x="3426" y="0"/>
                  <a:ext cx="734" cy="556"/>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he-IL"/>
                </a:p>
              </p:txBody>
            </p:sp>
          </p:grpSp>
          <p:grpSp>
            <p:nvGrpSpPr>
              <p:cNvPr id="31911" name="Group 1191"/>
              <p:cNvGrpSpPr>
                <a:grpSpLocks/>
              </p:cNvGrpSpPr>
              <p:nvPr/>
            </p:nvGrpSpPr>
            <p:grpSpPr bwMode="auto">
              <a:xfrm>
                <a:off x="4160" y="0"/>
                <a:ext cx="662" cy="556"/>
                <a:chOff x="4160" y="0"/>
                <a:chExt cx="662" cy="556"/>
              </a:xfrm>
            </p:grpSpPr>
            <p:sp>
              <p:nvSpPr>
                <p:cNvPr id="31900" name="Rectangle 1180"/>
                <p:cNvSpPr>
                  <a:spLocks noChangeArrowheads="1"/>
                </p:cNvSpPr>
                <p:nvPr/>
              </p:nvSpPr>
              <p:spPr bwMode="auto">
                <a:xfrm>
                  <a:off x="4203" y="0"/>
                  <a:ext cx="576" cy="5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sz="1600" b="1">
                      <a:cs typeface="Times New Roman" pitchFamily="18" charset="0"/>
                    </a:rPr>
                    <a:t>זמן/אורך התקופה</a:t>
                  </a:r>
                </a:p>
                <a:p>
                  <a:pPr rtl="0" eaLnBrk="0" hangingPunct="0"/>
                  <a:endParaRPr lang="he-IL" sz="1600" b="1"/>
                </a:p>
              </p:txBody>
            </p:sp>
            <p:sp>
              <p:nvSpPr>
                <p:cNvPr id="31910" name="Rectangle 1190"/>
                <p:cNvSpPr>
                  <a:spLocks noChangeArrowheads="1"/>
                </p:cNvSpPr>
                <p:nvPr/>
              </p:nvSpPr>
              <p:spPr bwMode="auto">
                <a:xfrm>
                  <a:off x="4160" y="0"/>
                  <a:ext cx="662" cy="556"/>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he-IL"/>
                </a:p>
              </p:txBody>
            </p:sp>
          </p:grpSp>
          <p:grpSp>
            <p:nvGrpSpPr>
              <p:cNvPr id="31913" name="Group 1193"/>
              <p:cNvGrpSpPr>
                <a:grpSpLocks/>
              </p:cNvGrpSpPr>
              <p:nvPr/>
            </p:nvGrpSpPr>
            <p:grpSpPr bwMode="auto">
              <a:xfrm>
                <a:off x="4822" y="0"/>
                <a:ext cx="590" cy="556"/>
                <a:chOff x="4822" y="0"/>
                <a:chExt cx="590" cy="556"/>
              </a:xfrm>
            </p:grpSpPr>
            <p:sp>
              <p:nvSpPr>
                <p:cNvPr id="31901" name="Rectangle 1181"/>
                <p:cNvSpPr>
                  <a:spLocks noChangeArrowheads="1"/>
                </p:cNvSpPr>
                <p:nvPr/>
              </p:nvSpPr>
              <p:spPr bwMode="auto">
                <a:xfrm>
                  <a:off x="4865" y="0"/>
                  <a:ext cx="504" cy="5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sz="1600" b="1">
                      <a:solidFill>
                        <a:srgbClr val="FF0066"/>
                      </a:solidFill>
                      <a:cs typeface="Times New Roman" pitchFamily="18" charset="0"/>
                    </a:rPr>
                    <a:t>שם התקופה</a:t>
                  </a:r>
                </a:p>
                <a:p>
                  <a:pPr rtl="0" eaLnBrk="0" hangingPunct="0"/>
                  <a:endParaRPr lang="he-IL" sz="1600" b="1"/>
                </a:p>
              </p:txBody>
            </p:sp>
            <p:sp>
              <p:nvSpPr>
                <p:cNvPr id="31912" name="Rectangle 1192"/>
                <p:cNvSpPr>
                  <a:spLocks noChangeArrowheads="1"/>
                </p:cNvSpPr>
                <p:nvPr/>
              </p:nvSpPr>
              <p:spPr bwMode="auto">
                <a:xfrm>
                  <a:off x="4822" y="0"/>
                  <a:ext cx="590" cy="556"/>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he-IL"/>
                </a:p>
              </p:txBody>
            </p:sp>
          </p:grpSp>
        </p:grpSp>
        <p:sp>
          <p:nvSpPr>
            <p:cNvPr id="31915" name="Rectangle 1195"/>
            <p:cNvSpPr>
              <a:spLocks noChangeArrowheads="1"/>
            </p:cNvSpPr>
            <p:nvPr/>
          </p:nvSpPr>
          <p:spPr bwMode="auto">
            <a:xfrm>
              <a:off x="-3" y="-3"/>
              <a:ext cx="5418" cy="562"/>
            </a:xfrm>
            <a:prstGeom prst="rect">
              <a:avLst/>
            </a:prstGeom>
            <a:noFill/>
            <a:ln w="11112">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he-IL"/>
            </a:p>
          </p:txBody>
        </p:sp>
      </p:grpSp>
      <p:grpSp>
        <p:nvGrpSpPr>
          <p:cNvPr id="31937" name="Group 1217"/>
          <p:cNvGrpSpPr>
            <a:grpSpLocks/>
          </p:cNvGrpSpPr>
          <p:nvPr/>
        </p:nvGrpSpPr>
        <p:grpSpPr bwMode="auto">
          <a:xfrm>
            <a:off x="381000" y="1447800"/>
            <a:ext cx="8601075" cy="4514850"/>
            <a:chOff x="-3" y="-3"/>
            <a:chExt cx="5418" cy="2364"/>
          </a:xfrm>
        </p:grpSpPr>
        <p:grpSp>
          <p:nvGrpSpPr>
            <p:cNvPr id="31935" name="Group 1215"/>
            <p:cNvGrpSpPr>
              <a:grpSpLocks/>
            </p:cNvGrpSpPr>
            <p:nvPr/>
          </p:nvGrpSpPr>
          <p:grpSpPr bwMode="auto">
            <a:xfrm>
              <a:off x="0" y="0"/>
              <a:ext cx="5412" cy="2358"/>
              <a:chOff x="0" y="0"/>
              <a:chExt cx="5412" cy="2358"/>
            </a:xfrm>
          </p:grpSpPr>
          <p:grpSp>
            <p:nvGrpSpPr>
              <p:cNvPr id="31924" name="Group 1204"/>
              <p:cNvGrpSpPr>
                <a:grpSpLocks/>
              </p:cNvGrpSpPr>
              <p:nvPr/>
            </p:nvGrpSpPr>
            <p:grpSpPr bwMode="auto">
              <a:xfrm>
                <a:off x="0" y="0"/>
                <a:ext cx="1742" cy="2358"/>
                <a:chOff x="0" y="0"/>
                <a:chExt cx="1742" cy="2358"/>
              </a:xfrm>
            </p:grpSpPr>
            <p:sp>
              <p:nvSpPr>
                <p:cNvPr id="31917" name="Rectangle 1197"/>
                <p:cNvSpPr>
                  <a:spLocks noChangeArrowheads="1"/>
                </p:cNvSpPr>
                <p:nvPr/>
              </p:nvSpPr>
              <p:spPr bwMode="auto">
                <a:xfrm>
                  <a:off x="43" y="0"/>
                  <a:ext cx="1656" cy="23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indent="-228600">
                    <a:tabLst>
                      <a:tab pos="457200" algn="l"/>
                    </a:tabLst>
                  </a:pPr>
                  <a:r>
                    <a:rPr lang="he-IL" sz="1200">
                      <a:cs typeface="Times New Roman" pitchFamily="18" charset="0"/>
                    </a:rPr>
                    <a:t>-התפתחה הכתיבה  על לוחות חומר(כתב אלפבתי)</a:t>
                  </a:r>
                </a:p>
                <a:p>
                  <a:pPr indent="-228600" eaLnBrk="0" hangingPunct="0">
                    <a:tabLst>
                      <a:tab pos="457200" algn="l"/>
                    </a:tabLst>
                  </a:pPr>
                  <a:r>
                    <a:rPr lang="en-US" sz="1200">
                      <a:cs typeface="Times New Roman" pitchFamily="18" charset="0"/>
                    </a:rPr>
                    <a:t>-</a:t>
                  </a:r>
                  <a:r>
                    <a:rPr lang="he-IL" sz="1600">
                      <a:solidFill>
                        <a:srgbClr val="FF0066"/>
                      </a:solidFill>
                      <a:cs typeface="Times New Roman" pitchFamily="18" charset="0"/>
                    </a:rPr>
                    <a:t>בנית בתים מעפר ואבנים, בגלל עמידות נמוכה של הבתים נוצרו תילים שעליהם שוב נבנו בתים</a:t>
                  </a:r>
                  <a:r>
                    <a:rPr lang="en-US" sz="1600">
                      <a:solidFill>
                        <a:srgbClr val="FF0066"/>
                      </a:solidFill>
                      <a:cs typeface="Times New Roman" pitchFamily="18" charset="0"/>
                    </a:rPr>
                    <a:t>.</a:t>
                  </a:r>
                  <a:endParaRPr lang="he-IL" sz="1600">
                    <a:solidFill>
                      <a:srgbClr val="FF0066"/>
                    </a:solidFill>
                    <a:cs typeface="Times New Roman" pitchFamily="18" charset="0"/>
                  </a:endParaRPr>
                </a:p>
                <a:p>
                  <a:pPr indent="-228600" eaLnBrk="0" hangingPunct="0">
                    <a:tabLst>
                      <a:tab pos="457200" algn="l"/>
                    </a:tabLst>
                  </a:pPr>
                  <a:r>
                    <a:rPr lang="en-US" sz="1600">
                      <a:solidFill>
                        <a:srgbClr val="FF0066"/>
                      </a:solidFill>
                      <a:cs typeface="Times New Roman" pitchFamily="18" charset="0"/>
                    </a:rPr>
                    <a:t>-</a:t>
                  </a:r>
                  <a:r>
                    <a:rPr lang="he-IL" sz="1600">
                      <a:solidFill>
                        <a:srgbClr val="FF0066"/>
                      </a:solidFill>
                      <a:cs typeface="Times New Roman" pitchFamily="18" charset="0"/>
                    </a:rPr>
                    <a:t>ידעו להכין מסג – ערבוב של נחושת ובדיל היא הברונזה</a:t>
                  </a:r>
                </a:p>
                <a:p>
                  <a:pPr indent="-228600" eaLnBrk="0" hangingPunct="0">
                    <a:tabLst>
                      <a:tab pos="457200" algn="l"/>
                    </a:tabLst>
                  </a:pPr>
                  <a:r>
                    <a:rPr lang="en-US" sz="1200">
                      <a:cs typeface="Times New Roman" pitchFamily="18" charset="0"/>
                    </a:rPr>
                    <a:t>-</a:t>
                  </a:r>
                  <a:r>
                    <a:rPr lang="he-IL" sz="1200">
                      <a:cs typeface="Times New Roman" pitchFamily="18" charset="0"/>
                    </a:rPr>
                    <a:t>עסקו בפולחן האלילים</a:t>
                  </a:r>
                </a:p>
                <a:p>
                  <a:pPr indent="-228600" eaLnBrk="0" hangingPunct="0">
                    <a:tabLst>
                      <a:tab pos="457200" algn="l"/>
                    </a:tabLst>
                  </a:pPr>
                  <a:r>
                    <a:rPr lang="he-IL" sz="1200">
                      <a:cs typeface="Times New Roman" pitchFamily="18" charset="0"/>
                    </a:rPr>
                    <a:t>-</a:t>
                  </a:r>
                  <a:r>
                    <a:rPr lang="he-IL" sz="700">
                      <a:cs typeface="Times New Roman" pitchFamily="18" charset="0"/>
                    </a:rPr>
                    <a:t>         </a:t>
                  </a:r>
                  <a:r>
                    <a:rPr lang="he-IL" sz="1200">
                      <a:cs typeface="Times New Roman" pitchFamily="18" charset="0"/>
                    </a:rPr>
                    <a:t>עסקו במסחר.</a:t>
                  </a:r>
                </a:p>
                <a:p>
                  <a:pPr indent="-228600" eaLnBrk="0" hangingPunct="0">
                    <a:tabLst>
                      <a:tab pos="457200" algn="l"/>
                    </a:tabLst>
                  </a:pPr>
                  <a:r>
                    <a:rPr lang="he-IL" sz="1200">
                      <a:cs typeface="Times New Roman" pitchFamily="18" charset="0"/>
                    </a:rPr>
                    <a:t>-</a:t>
                  </a:r>
                  <a:r>
                    <a:rPr lang="he-IL" sz="700">
                      <a:cs typeface="Times New Roman" pitchFamily="18" charset="0"/>
                    </a:rPr>
                    <a:t>         </a:t>
                  </a:r>
                  <a:r>
                    <a:rPr lang="he-IL" sz="1200">
                      <a:cs typeface="Times New Roman" pitchFamily="18" charset="0"/>
                    </a:rPr>
                    <a:t>-ידעו להכין מלאי מזון</a:t>
                  </a:r>
                </a:p>
                <a:p>
                  <a:pPr indent="-228600" eaLnBrk="0" hangingPunct="0">
                    <a:tabLst>
                      <a:tab pos="457200" algn="l"/>
                    </a:tabLst>
                  </a:pPr>
                  <a:r>
                    <a:rPr lang="he-IL" sz="1200">
                      <a:cs typeface="Times New Roman" pitchFamily="18" charset="0"/>
                    </a:rPr>
                    <a:t>-</a:t>
                  </a:r>
                  <a:r>
                    <a:rPr lang="he-IL" sz="700">
                      <a:cs typeface="Times New Roman" pitchFamily="18" charset="0"/>
                    </a:rPr>
                    <a:t>         </a:t>
                  </a:r>
                  <a:r>
                    <a:rPr lang="he-IL" sz="1200">
                      <a:cs typeface="Times New Roman" pitchFamily="18" charset="0"/>
                    </a:rPr>
                    <a:t>ביות הבקר</a:t>
                  </a:r>
                </a:p>
                <a:p>
                  <a:pPr indent="-228600" eaLnBrk="0" hangingPunct="0">
                    <a:tabLst>
                      <a:tab pos="457200" algn="l"/>
                    </a:tabLst>
                  </a:pPr>
                  <a:r>
                    <a:rPr lang="he-IL" sz="1200">
                      <a:cs typeface="Times New Roman" pitchFamily="18" charset="0"/>
                    </a:rPr>
                    <a:t>-</a:t>
                  </a:r>
                  <a:r>
                    <a:rPr lang="he-IL" sz="700">
                      <a:cs typeface="Times New Roman" pitchFamily="18" charset="0"/>
                    </a:rPr>
                    <a:t>         </a:t>
                  </a:r>
                  <a:r>
                    <a:rPr lang="he-IL" sz="1200">
                      <a:cs typeface="Times New Roman" pitchFamily="18" charset="0"/>
                    </a:rPr>
                    <a:t>שימוש בשורים להכשרת השדות לזריעה.</a:t>
                  </a:r>
                </a:p>
                <a:p>
                  <a:pPr indent="-228600" eaLnBrk="0" hangingPunct="0">
                    <a:tabLst>
                      <a:tab pos="457200" algn="l"/>
                    </a:tabLst>
                  </a:pPr>
                  <a:r>
                    <a:rPr lang="he-IL" sz="1200">
                      <a:cs typeface="Times New Roman" pitchFamily="18" charset="0"/>
                    </a:rPr>
                    <a:t>-</a:t>
                  </a:r>
                  <a:r>
                    <a:rPr lang="he-IL" sz="700">
                      <a:cs typeface="Times New Roman" pitchFamily="18" charset="0"/>
                    </a:rPr>
                    <a:t>         </a:t>
                  </a:r>
                  <a:r>
                    <a:rPr lang="he-IL" sz="1600" b="1">
                      <a:solidFill>
                        <a:srgbClr val="FF0066"/>
                      </a:solidFill>
                      <a:cs typeface="Times New Roman" pitchFamily="18" charset="0"/>
                    </a:rPr>
                    <a:t>ערבוב מתכות ויצירת מתכות חזקות ונוחות יותר לעיבוד.</a:t>
                  </a:r>
                </a:p>
                <a:p>
                  <a:pPr indent="-228600" eaLnBrk="0" hangingPunct="0">
                    <a:tabLst>
                      <a:tab pos="457200" algn="l"/>
                    </a:tabLst>
                  </a:pPr>
                  <a:r>
                    <a:rPr lang="he-IL" sz="1600" b="1">
                      <a:solidFill>
                        <a:srgbClr val="FF0066"/>
                      </a:solidFill>
                      <a:cs typeface="Times New Roman" pitchFamily="18" charset="0"/>
                    </a:rPr>
                    <a:t>-         חיפוש מירבצי נחושת ובדיל.</a:t>
                  </a:r>
                </a:p>
                <a:p>
                  <a:pPr indent="-228600" eaLnBrk="0" hangingPunct="0">
                    <a:tabLst>
                      <a:tab pos="457200" algn="l"/>
                    </a:tabLst>
                  </a:pPr>
                  <a:r>
                    <a:rPr lang="he-IL" sz="1200" b="1">
                      <a:cs typeface="Times New Roman" pitchFamily="18" charset="0"/>
                    </a:rPr>
                    <a:t>-</a:t>
                  </a:r>
                  <a:r>
                    <a:rPr lang="he-IL" sz="700" b="1">
                      <a:cs typeface="Times New Roman" pitchFamily="18" charset="0"/>
                    </a:rPr>
                    <a:t>         </a:t>
                  </a:r>
                  <a:r>
                    <a:rPr lang="he-IL" sz="1200" b="1">
                      <a:cs typeface="Times New Roman" pitchFamily="18" charset="0"/>
                    </a:rPr>
                    <a:t> </a:t>
                  </a:r>
                </a:p>
                <a:p>
                  <a:pPr indent="-228600" rtl="0" eaLnBrk="0" hangingPunct="0">
                    <a:tabLst>
                      <a:tab pos="457200" algn="l"/>
                    </a:tabLst>
                  </a:pPr>
                  <a:endParaRPr lang="he-IL" b="1"/>
                </a:p>
              </p:txBody>
            </p:sp>
            <p:sp>
              <p:nvSpPr>
                <p:cNvPr id="31923" name="Rectangle 1203"/>
                <p:cNvSpPr>
                  <a:spLocks noChangeArrowheads="1"/>
                </p:cNvSpPr>
                <p:nvPr/>
              </p:nvSpPr>
              <p:spPr bwMode="auto">
                <a:xfrm>
                  <a:off x="0" y="0"/>
                  <a:ext cx="1742" cy="235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he-IL"/>
                </a:p>
              </p:txBody>
            </p:sp>
          </p:grpSp>
          <p:grpSp>
            <p:nvGrpSpPr>
              <p:cNvPr id="31926" name="Group 1206"/>
              <p:cNvGrpSpPr>
                <a:grpSpLocks/>
              </p:cNvGrpSpPr>
              <p:nvPr/>
            </p:nvGrpSpPr>
            <p:grpSpPr bwMode="auto">
              <a:xfrm>
                <a:off x="1742" y="0"/>
                <a:ext cx="1094" cy="2358"/>
                <a:chOff x="1742" y="0"/>
                <a:chExt cx="1094" cy="2358"/>
              </a:xfrm>
            </p:grpSpPr>
            <p:sp>
              <p:nvSpPr>
                <p:cNvPr id="31918" name="Rectangle 1198"/>
                <p:cNvSpPr>
                  <a:spLocks noChangeArrowheads="1"/>
                </p:cNvSpPr>
                <p:nvPr/>
              </p:nvSpPr>
              <p:spPr bwMode="auto">
                <a:xfrm>
                  <a:off x="1785" y="0"/>
                  <a:ext cx="1008" cy="23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sz="1200">
                      <a:cs typeface="Times New Roman" pitchFamily="18" charset="0"/>
                    </a:rPr>
                    <a:t>בתי מגורים נבנו מעפר.</a:t>
                  </a:r>
                </a:p>
                <a:p>
                  <a:pPr eaLnBrk="0" hangingPunct="0"/>
                  <a:r>
                    <a:rPr lang="he-IL" sz="1200">
                      <a:cs typeface="Times New Roman" pitchFamily="18" charset="0"/>
                    </a:rPr>
                    <a:t>בניני ציבור נבנו מאבן</a:t>
                  </a:r>
                  <a:r>
                    <a:rPr lang="en-US" sz="1200">
                      <a:cs typeface="Times New Roman" pitchFamily="18" charset="0"/>
                    </a:rPr>
                    <a:t>.</a:t>
                  </a:r>
                  <a:endParaRPr lang="he-IL" sz="1200">
                    <a:cs typeface="Times New Roman" pitchFamily="18" charset="0"/>
                  </a:endParaRPr>
                </a:p>
                <a:p>
                  <a:pPr eaLnBrk="0" hangingPunct="0"/>
                  <a:r>
                    <a:rPr lang="he-IL" sz="1200">
                      <a:cs typeface="Times New Roman" pitchFamily="18" charset="0"/>
                    </a:rPr>
                    <a:t> </a:t>
                  </a:r>
                </a:p>
                <a:p>
                  <a:pPr eaLnBrk="0" hangingPunct="0"/>
                  <a:r>
                    <a:rPr lang="he-IL" sz="1200">
                      <a:cs typeface="Times New Roman" pitchFamily="18" charset="0"/>
                    </a:rPr>
                    <a:t> </a:t>
                  </a:r>
                </a:p>
                <a:p>
                  <a:pPr eaLnBrk="0" hangingPunct="0"/>
                  <a:r>
                    <a:rPr lang="he-IL" sz="1200">
                      <a:cs typeface="Times New Roman" pitchFamily="18" charset="0"/>
                    </a:rPr>
                    <a:t>מעבר מחיי נדודים וציד לחיי קבע של איכר</a:t>
                  </a:r>
                  <a:r>
                    <a:rPr lang="en-US" sz="1200">
                      <a:cs typeface="Times New Roman" pitchFamily="18" charset="0"/>
                    </a:rPr>
                    <a:t>.</a:t>
                  </a:r>
                  <a:endParaRPr lang="he-IL" sz="1200">
                    <a:cs typeface="Times New Roman" pitchFamily="18" charset="0"/>
                  </a:endParaRPr>
                </a:p>
                <a:p>
                  <a:pPr eaLnBrk="0" hangingPunct="0"/>
                  <a:r>
                    <a:rPr lang="he-IL" sz="1200">
                      <a:cs typeface="Times New Roman" pitchFamily="18" charset="0"/>
                    </a:rPr>
                    <a:t> </a:t>
                  </a:r>
                </a:p>
                <a:p>
                  <a:pPr eaLnBrk="0" hangingPunct="0"/>
                  <a:r>
                    <a:rPr lang="he-IL" sz="1200">
                      <a:cs typeface="Times New Roman" pitchFamily="18" charset="0"/>
                    </a:rPr>
                    <a:t> </a:t>
                  </a:r>
                </a:p>
                <a:p>
                  <a:pPr eaLnBrk="0" hangingPunct="0"/>
                  <a:r>
                    <a:rPr lang="he-IL" sz="1200">
                      <a:cs typeface="Times New Roman" pitchFamily="18" charset="0"/>
                    </a:rPr>
                    <a:t> </a:t>
                  </a:r>
                </a:p>
                <a:p>
                  <a:pPr eaLnBrk="0" hangingPunct="0"/>
                  <a:r>
                    <a:rPr lang="he-IL" sz="1800" b="1">
                      <a:solidFill>
                        <a:srgbClr val="FF0066"/>
                      </a:solidFill>
                      <a:cs typeface="Times New Roman" pitchFamily="18" charset="0"/>
                    </a:rPr>
                    <a:t>מקצוע החרש התפתח</a:t>
                  </a:r>
                  <a:r>
                    <a:rPr lang="en-US" sz="1800" b="1">
                      <a:solidFill>
                        <a:srgbClr val="FF0066"/>
                      </a:solidFill>
                      <a:cs typeface="Times New Roman" pitchFamily="18" charset="0"/>
                    </a:rPr>
                    <a:t>.</a:t>
                  </a:r>
                  <a:endParaRPr lang="he-IL" sz="1800" b="1">
                    <a:solidFill>
                      <a:srgbClr val="FF0066"/>
                    </a:solidFill>
                    <a:cs typeface="Times New Roman" pitchFamily="18" charset="0"/>
                  </a:endParaRPr>
                </a:p>
                <a:p>
                  <a:pPr rtl="0" eaLnBrk="0" hangingPunct="0"/>
                  <a:endParaRPr lang="he-IL" sz="1800" b="1"/>
                </a:p>
              </p:txBody>
            </p:sp>
            <p:sp>
              <p:nvSpPr>
                <p:cNvPr id="31925" name="Rectangle 1205"/>
                <p:cNvSpPr>
                  <a:spLocks noChangeArrowheads="1"/>
                </p:cNvSpPr>
                <p:nvPr/>
              </p:nvSpPr>
              <p:spPr bwMode="auto">
                <a:xfrm>
                  <a:off x="1742" y="0"/>
                  <a:ext cx="1094" cy="235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he-IL"/>
                </a:p>
              </p:txBody>
            </p:sp>
          </p:grpSp>
          <p:grpSp>
            <p:nvGrpSpPr>
              <p:cNvPr id="31928" name="Group 1208"/>
              <p:cNvGrpSpPr>
                <a:grpSpLocks/>
              </p:cNvGrpSpPr>
              <p:nvPr/>
            </p:nvGrpSpPr>
            <p:grpSpPr bwMode="auto">
              <a:xfrm>
                <a:off x="2836" y="0"/>
                <a:ext cx="590" cy="2358"/>
                <a:chOff x="2836" y="0"/>
                <a:chExt cx="590" cy="2358"/>
              </a:xfrm>
            </p:grpSpPr>
            <p:sp>
              <p:nvSpPr>
                <p:cNvPr id="31919" name="Rectangle 1199"/>
                <p:cNvSpPr>
                  <a:spLocks noChangeArrowheads="1"/>
                </p:cNvSpPr>
                <p:nvPr/>
              </p:nvSpPr>
              <p:spPr bwMode="auto">
                <a:xfrm>
                  <a:off x="2879" y="0"/>
                  <a:ext cx="504" cy="23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sz="1200">
                      <a:cs typeface="Times New Roman" pitchFamily="18" charset="0"/>
                    </a:rPr>
                    <a:t>עיר מבוצרת ליד מקור מים עם אדמה מתאימה לחקלאות</a:t>
                  </a:r>
                </a:p>
                <a:p>
                  <a:pPr eaLnBrk="0" hangingPunct="0"/>
                  <a:r>
                    <a:rPr lang="he-IL" sz="1200">
                      <a:cs typeface="Times New Roman" pitchFamily="18" charset="0"/>
                    </a:rPr>
                    <a:t>.</a:t>
                  </a:r>
                </a:p>
                <a:p>
                  <a:pPr eaLnBrk="0" hangingPunct="0"/>
                  <a:r>
                    <a:rPr lang="he-IL" sz="1200">
                      <a:cs typeface="Times New Roman" pitchFamily="18" charset="0"/>
                    </a:rPr>
                    <a:t> </a:t>
                  </a:r>
                </a:p>
                <a:p>
                  <a:pPr eaLnBrk="0" hangingPunct="0"/>
                  <a:r>
                    <a:rPr lang="he-IL" sz="1200">
                      <a:cs typeface="Times New Roman" pitchFamily="18" charset="0"/>
                    </a:rPr>
                    <a:t> </a:t>
                  </a:r>
                </a:p>
                <a:p>
                  <a:pPr eaLnBrk="0" hangingPunct="0"/>
                  <a:r>
                    <a:rPr lang="he-IL" sz="1200">
                      <a:cs typeface="Times New Roman" pitchFamily="18" charset="0"/>
                    </a:rPr>
                    <a:t>הישובים הלכו וגדלו וההתפתחות הובילה לשיתוף פעולה בין התושבים</a:t>
                  </a:r>
                  <a:r>
                    <a:rPr lang="en-US" sz="1200">
                      <a:cs typeface="Times New Roman" pitchFamily="18" charset="0"/>
                    </a:rPr>
                    <a:t>.</a:t>
                  </a:r>
                  <a:endParaRPr lang="he-IL" sz="1200">
                    <a:cs typeface="Times New Roman" pitchFamily="18" charset="0"/>
                  </a:endParaRPr>
                </a:p>
                <a:p>
                  <a:pPr eaLnBrk="0" hangingPunct="0"/>
                  <a:r>
                    <a:rPr lang="he-IL" sz="1200">
                      <a:cs typeface="Times New Roman" pitchFamily="18" charset="0"/>
                    </a:rPr>
                    <a:t>צורת מגורים</a:t>
                  </a:r>
                </a:p>
                <a:p>
                  <a:pPr rtl="0" eaLnBrk="0" hangingPunct="0"/>
                  <a:endParaRPr lang="he-IL"/>
                </a:p>
              </p:txBody>
            </p:sp>
            <p:sp>
              <p:nvSpPr>
                <p:cNvPr id="31927" name="Rectangle 1207"/>
                <p:cNvSpPr>
                  <a:spLocks noChangeArrowheads="1"/>
                </p:cNvSpPr>
                <p:nvPr/>
              </p:nvSpPr>
              <p:spPr bwMode="auto">
                <a:xfrm>
                  <a:off x="2836" y="0"/>
                  <a:ext cx="590" cy="235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he-IL"/>
                </a:p>
              </p:txBody>
            </p:sp>
          </p:grpSp>
          <p:grpSp>
            <p:nvGrpSpPr>
              <p:cNvPr id="31930" name="Group 1210"/>
              <p:cNvGrpSpPr>
                <a:grpSpLocks/>
              </p:cNvGrpSpPr>
              <p:nvPr/>
            </p:nvGrpSpPr>
            <p:grpSpPr bwMode="auto">
              <a:xfrm>
                <a:off x="3426" y="0"/>
                <a:ext cx="734" cy="2358"/>
                <a:chOff x="3426" y="0"/>
                <a:chExt cx="734" cy="2358"/>
              </a:xfrm>
            </p:grpSpPr>
            <p:sp>
              <p:nvSpPr>
                <p:cNvPr id="31920" name="Rectangle 1200"/>
                <p:cNvSpPr>
                  <a:spLocks noChangeArrowheads="1"/>
                </p:cNvSpPr>
                <p:nvPr/>
              </p:nvSpPr>
              <p:spPr bwMode="auto">
                <a:xfrm>
                  <a:off x="3469" y="0"/>
                  <a:ext cx="648" cy="23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sz="2000">
                      <a:solidFill>
                        <a:srgbClr val="FF0066"/>
                      </a:solidFill>
                      <a:cs typeface="Times New Roman" pitchFamily="18" charset="0"/>
                    </a:rPr>
                    <a:t>גילו כי כלי נחושת עדיפים על כלי עץ ואבן</a:t>
                  </a:r>
                </a:p>
                <a:p>
                  <a:pPr eaLnBrk="0" hangingPunct="0"/>
                  <a:r>
                    <a:rPr lang="he-IL" sz="2000">
                      <a:solidFill>
                        <a:srgbClr val="FF0066"/>
                      </a:solidFill>
                      <a:cs typeface="Times New Roman" pitchFamily="18" charset="0"/>
                    </a:rPr>
                    <a:t> </a:t>
                  </a:r>
                </a:p>
                <a:p>
                  <a:pPr eaLnBrk="0" hangingPunct="0"/>
                  <a:r>
                    <a:rPr lang="he-IL" sz="1200">
                      <a:cs typeface="Times New Roman" pitchFamily="18" charset="0"/>
                    </a:rPr>
                    <a:t> </a:t>
                  </a:r>
                </a:p>
                <a:p>
                  <a:pPr eaLnBrk="0" hangingPunct="0"/>
                  <a:r>
                    <a:rPr lang="he-IL" sz="1200">
                      <a:cs typeface="Times New Roman" pitchFamily="18" charset="0"/>
                    </a:rPr>
                    <a:t> </a:t>
                  </a:r>
                </a:p>
                <a:p>
                  <a:pPr eaLnBrk="0" hangingPunct="0"/>
                  <a:r>
                    <a:rPr lang="he-IL" sz="1200">
                      <a:cs typeface="Times New Roman" pitchFamily="18" charset="0"/>
                    </a:rPr>
                    <a:t> </a:t>
                  </a:r>
                </a:p>
                <a:p>
                  <a:pPr rtl="0" eaLnBrk="0" hangingPunct="0"/>
                  <a:endParaRPr lang="he-IL"/>
                </a:p>
              </p:txBody>
            </p:sp>
            <p:sp>
              <p:nvSpPr>
                <p:cNvPr id="31929" name="Rectangle 1209"/>
                <p:cNvSpPr>
                  <a:spLocks noChangeArrowheads="1"/>
                </p:cNvSpPr>
                <p:nvPr/>
              </p:nvSpPr>
              <p:spPr bwMode="auto">
                <a:xfrm>
                  <a:off x="3426" y="0"/>
                  <a:ext cx="734" cy="235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he-IL"/>
                </a:p>
              </p:txBody>
            </p:sp>
          </p:grpSp>
          <p:grpSp>
            <p:nvGrpSpPr>
              <p:cNvPr id="31932" name="Group 1212"/>
              <p:cNvGrpSpPr>
                <a:grpSpLocks/>
              </p:cNvGrpSpPr>
              <p:nvPr/>
            </p:nvGrpSpPr>
            <p:grpSpPr bwMode="auto">
              <a:xfrm>
                <a:off x="4160" y="0"/>
                <a:ext cx="662" cy="2358"/>
                <a:chOff x="4160" y="0"/>
                <a:chExt cx="662" cy="2358"/>
              </a:xfrm>
            </p:grpSpPr>
            <p:sp>
              <p:nvSpPr>
                <p:cNvPr id="31921" name="Rectangle 1201"/>
                <p:cNvSpPr>
                  <a:spLocks noChangeArrowheads="1"/>
                </p:cNvSpPr>
                <p:nvPr/>
              </p:nvSpPr>
              <p:spPr bwMode="auto">
                <a:xfrm>
                  <a:off x="4203" y="0"/>
                  <a:ext cx="576" cy="23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sz="1200">
                      <a:cs typeface="Times New Roman" pitchFamily="18" charset="0"/>
                    </a:rPr>
                    <a:t>החלה לפני כ – 5000 שנה</a:t>
                  </a:r>
                </a:p>
                <a:p>
                  <a:pPr eaLnBrk="0" hangingPunct="0"/>
                  <a:r>
                    <a:rPr lang="he-IL" sz="1200">
                      <a:cs typeface="Times New Roman" pitchFamily="18" charset="0"/>
                    </a:rPr>
                    <a:t> </a:t>
                  </a:r>
                </a:p>
                <a:p>
                  <a:pPr eaLnBrk="0" hangingPunct="0"/>
                  <a:r>
                    <a:rPr lang="he-IL" sz="1200">
                      <a:cs typeface="Times New Roman" pitchFamily="18" charset="0"/>
                    </a:rPr>
                    <a:t>אורכה כאלפים שנה3300 עד 1200 לפני הספירה</a:t>
                  </a:r>
                </a:p>
                <a:p>
                  <a:pPr rtl="0" eaLnBrk="0" hangingPunct="0"/>
                  <a:endParaRPr lang="he-IL"/>
                </a:p>
              </p:txBody>
            </p:sp>
            <p:sp>
              <p:nvSpPr>
                <p:cNvPr id="31931" name="Rectangle 1211"/>
                <p:cNvSpPr>
                  <a:spLocks noChangeArrowheads="1"/>
                </p:cNvSpPr>
                <p:nvPr/>
              </p:nvSpPr>
              <p:spPr bwMode="auto">
                <a:xfrm>
                  <a:off x="4160" y="0"/>
                  <a:ext cx="662" cy="235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he-IL"/>
                </a:p>
              </p:txBody>
            </p:sp>
          </p:grpSp>
          <p:grpSp>
            <p:nvGrpSpPr>
              <p:cNvPr id="31934" name="Group 1214"/>
              <p:cNvGrpSpPr>
                <a:grpSpLocks/>
              </p:cNvGrpSpPr>
              <p:nvPr/>
            </p:nvGrpSpPr>
            <p:grpSpPr bwMode="auto">
              <a:xfrm>
                <a:off x="4822" y="0"/>
                <a:ext cx="590" cy="2358"/>
                <a:chOff x="4822" y="0"/>
                <a:chExt cx="590" cy="2358"/>
              </a:xfrm>
            </p:grpSpPr>
            <p:sp>
              <p:nvSpPr>
                <p:cNvPr id="31922" name="Rectangle 1202"/>
                <p:cNvSpPr>
                  <a:spLocks noChangeArrowheads="1"/>
                </p:cNvSpPr>
                <p:nvPr/>
              </p:nvSpPr>
              <p:spPr bwMode="auto">
                <a:xfrm>
                  <a:off x="4865" y="0"/>
                  <a:ext cx="504" cy="23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sz="1600" b="1">
                      <a:solidFill>
                        <a:srgbClr val="FF0066"/>
                      </a:solidFill>
                      <a:cs typeface="Times New Roman" pitchFamily="18" charset="0"/>
                    </a:rPr>
                    <a:t>תקופת הברונזה</a:t>
                  </a:r>
                  <a:endParaRPr lang="he-IL" sz="1600">
                    <a:solidFill>
                      <a:srgbClr val="FF0066"/>
                    </a:solidFill>
                    <a:cs typeface="Times New Roman" pitchFamily="18" charset="0"/>
                  </a:endParaRPr>
                </a:p>
                <a:p>
                  <a:pPr eaLnBrk="0" hangingPunct="0"/>
                  <a:r>
                    <a:rPr lang="he-IL" sz="1600" b="1">
                      <a:solidFill>
                        <a:srgbClr val="FF0066"/>
                      </a:solidFill>
                      <a:cs typeface="Times New Roman" pitchFamily="18" charset="0"/>
                    </a:rPr>
                    <a:t>(ארד</a:t>
                  </a:r>
                  <a:r>
                    <a:rPr lang="he-IL" sz="1600">
                      <a:solidFill>
                        <a:srgbClr val="FF0066"/>
                      </a:solidFill>
                      <a:cs typeface="Times New Roman" pitchFamily="18" charset="0"/>
                    </a:rPr>
                    <a:t>)</a:t>
                  </a:r>
                </a:p>
                <a:p>
                  <a:pPr eaLnBrk="0" hangingPunct="0"/>
                  <a:r>
                    <a:rPr lang="he-IL" sz="1600">
                      <a:solidFill>
                        <a:srgbClr val="FF0066"/>
                      </a:solidFill>
                      <a:cs typeface="Times New Roman" pitchFamily="18" charset="0"/>
                    </a:rPr>
                    <a:t> </a:t>
                  </a:r>
                </a:p>
                <a:p>
                  <a:pPr eaLnBrk="0" hangingPunct="0"/>
                  <a:r>
                    <a:rPr lang="he-IL" sz="1200">
                      <a:cs typeface="Times New Roman" pitchFamily="18" charset="0"/>
                    </a:rPr>
                    <a:t>התקופה הכנענית</a:t>
                  </a:r>
                </a:p>
                <a:p>
                  <a:pPr eaLnBrk="0" hangingPunct="0"/>
                  <a:r>
                    <a:rPr lang="he-IL" sz="1200">
                      <a:cs typeface="Times New Roman" pitchFamily="18" charset="0"/>
                    </a:rPr>
                    <a:t> </a:t>
                  </a:r>
                </a:p>
                <a:p>
                  <a:pPr eaLnBrk="0" hangingPunct="0"/>
                  <a:r>
                    <a:rPr lang="he-IL" sz="1200">
                      <a:cs typeface="Times New Roman" pitchFamily="18" charset="0"/>
                    </a:rPr>
                    <a:t> </a:t>
                  </a:r>
                </a:p>
                <a:p>
                  <a:pPr rtl="0" eaLnBrk="0" hangingPunct="0"/>
                  <a:endParaRPr lang="he-IL"/>
                </a:p>
              </p:txBody>
            </p:sp>
            <p:sp>
              <p:nvSpPr>
                <p:cNvPr id="31933" name="Rectangle 1213"/>
                <p:cNvSpPr>
                  <a:spLocks noChangeArrowheads="1"/>
                </p:cNvSpPr>
                <p:nvPr/>
              </p:nvSpPr>
              <p:spPr bwMode="auto">
                <a:xfrm>
                  <a:off x="4822" y="0"/>
                  <a:ext cx="590" cy="235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he-IL"/>
                </a:p>
              </p:txBody>
            </p:sp>
          </p:grpSp>
        </p:grpSp>
        <p:sp>
          <p:nvSpPr>
            <p:cNvPr id="31936" name="Rectangle 1216"/>
            <p:cNvSpPr>
              <a:spLocks noChangeArrowheads="1"/>
            </p:cNvSpPr>
            <p:nvPr/>
          </p:nvSpPr>
          <p:spPr bwMode="auto">
            <a:xfrm>
              <a:off x="-3" y="-3"/>
              <a:ext cx="5418" cy="2364"/>
            </a:xfrm>
            <a:prstGeom prst="rect">
              <a:avLst/>
            </a:prstGeom>
            <a:noFill/>
            <a:ln w="11112">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he-IL"/>
            </a:p>
          </p:txBody>
        </p:sp>
      </p:grpSp>
    </p:spTree>
    <p:extLst>
      <p:ext uri="{BB962C8B-B14F-4D97-AF65-F5344CB8AC3E}">
        <p14:creationId xmlns:p14="http://schemas.microsoft.com/office/powerpoint/2010/main" xmlns="" val="3945365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814" name="Group 22"/>
          <p:cNvGrpSpPr>
            <a:grpSpLocks/>
          </p:cNvGrpSpPr>
          <p:nvPr/>
        </p:nvGrpSpPr>
        <p:grpSpPr bwMode="auto">
          <a:xfrm>
            <a:off x="228600" y="228600"/>
            <a:ext cx="8601075" cy="892175"/>
            <a:chOff x="-3" y="-3"/>
            <a:chExt cx="5418" cy="562"/>
          </a:xfrm>
        </p:grpSpPr>
        <p:grpSp>
          <p:nvGrpSpPr>
            <p:cNvPr id="33812" name="Group 20"/>
            <p:cNvGrpSpPr>
              <a:grpSpLocks/>
            </p:cNvGrpSpPr>
            <p:nvPr/>
          </p:nvGrpSpPr>
          <p:grpSpPr bwMode="auto">
            <a:xfrm>
              <a:off x="0" y="0"/>
              <a:ext cx="5412" cy="556"/>
              <a:chOff x="0" y="0"/>
              <a:chExt cx="5412" cy="556"/>
            </a:xfrm>
          </p:grpSpPr>
          <p:grpSp>
            <p:nvGrpSpPr>
              <p:cNvPr id="33801" name="Group 9"/>
              <p:cNvGrpSpPr>
                <a:grpSpLocks/>
              </p:cNvGrpSpPr>
              <p:nvPr/>
            </p:nvGrpSpPr>
            <p:grpSpPr bwMode="auto">
              <a:xfrm>
                <a:off x="0" y="0"/>
                <a:ext cx="1742" cy="556"/>
                <a:chOff x="0" y="0"/>
                <a:chExt cx="1742" cy="556"/>
              </a:xfrm>
            </p:grpSpPr>
            <p:sp>
              <p:nvSpPr>
                <p:cNvPr id="33794" name="Rectangle 2"/>
                <p:cNvSpPr>
                  <a:spLocks noChangeArrowheads="1"/>
                </p:cNvSpPr>
                <p:nvPr/>
              </p:nvSpPr>
              <p:spPr bwMode="auto">
                <a:xfrm>
                  <a:off x="43" y="0"/>
                  <a:ext cx="1656" cy="5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sz="1400" b="1">
                      <a:solidFill>
                        <a:srgbClr val="FF0066"/>
                      </a:solidFill>
                      <a:cs typeface="Times New Roman" pitchFamily="18" charset="0"/>
                    </a:rPr>
                    <a:t>יכולות האדם - מיומנויות</a:t>
                  </a:r>
                  <a:endParaRPr lang="he-IL" sz="1200">
                    <a:solidFill>
                      <a:srgbClr val="FF0066"/>
                    </a:solidFill>
                    <a:cs typeface="Times New Roman" pitchFamily="18" charset="0"/>
                  </a:endParaRPr>
                </a:p>
                <a:p>
                  <a:pPr rtl="0" eaLnBrk="0" hangingPunct="0"/>
                  <a:endParaRPr lang="he-IL">
                    <a:solidFill>
                      <a:srgbClr val="FF0066"/>
                    </a:solidFill>
                  </a:endParaRPr>
                </a:p>
              </p:txBody>
            </p:sp>
            <p:sp>
              <p:nvSpPr>
                <p:cNvPr id="33800" name="Rectangle 8"/>
                <p:cNvSpPr>
                  <a:spLocks noChangeArrowheads="1"/>
                </p:cNvSpPr>
                <p:nvPr/>
              </p:nvSpPr>
              <p:spPr bwMode="auto">
                <a:xfrm>
                  <a:off x="0" y="0"/>
                  <a:ext cx="1742" cy="556"/>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he-IL"/>
                </a:p>
              </p:txBody>
            </p:sp>
          </p:grpSp>
          <p:grpSp>
            <p:nvGrpSpPr>
              <p:cNvPr id="33803" name="Group 11"/>
              <p:cNvGrpSpPr>
                <a:grpSpLocks/>
              </p:cNvGrpSpPr>
              <p:nvPr/>
            </p:nvGrpSpPr>
            <p:grpSpPr bwMode="auto">
              <a:xfrm>
                <a:off x="1742" y="0"/>
                <a:ext cx="1094" cy="556"/>
                <a:chOff x="1742" y="0"/>
                <a:chExt cx="1094" cy="556"/>
              </a:xfrm>
            </p:grpSpPr>
            <p:sp>
              <p:nvSpPr>
                <p:cNvPr id="33795" name="Rectangle 3"/>
                <p:cNvSpPr>
                  <a:spLocks noChangeArrowheads="1"/>
                </p:cNvSpPr>
                <p:nvPr/>
              </p:nvSpPr>
              <p:spPr bwMode="auto">
                <a:xfrm>
                  <a:off x="1785" y="0"/>
                  <a:ext cx="1008" cy="5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sz="1400" b="1">
                      <a:cs typeface="Times New Roman" pitchFamily="18" charset="0"/>
                    </a:rPr>
                    <a:t>צורת פרנסה</a:t>
                  </a:r>
                  <a:endParaRPr lang="he-IL" sz="1200">
                    <a:cs typeface="Times New Roman" pitchFamily="18" charset="0"/>
                  </a:endParaRPr>
                </a:p>
                <a:p>
                  <a:pPr rtl="0" eaLnBrk="0" hangingPunct="0"/>
                  <a:endParaRPr lang="he-IL"/>
                </a:p>
              </p:txBody>
            </p:sp>
            <p:sp>
              <p:nvSpPr>
                <p:cNvPr id="33802" name="Rectangle 10"/>
                <p:cNvSpPr>
                  <a:spLocks noChangeArrowheads="1"/>
                </p:cNvSpPr>
                <p:nvPr/>
              </p:nvSpPr>
              <p:spPr bwMode="auto">
                <a:xfrm>
                  <a:off x="1742" y="0"/>
                  <a:ext cx="1094" cy="556"/>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he-IL"/>
                </a:p>
              </p:txBody>
            </p:sp>
          </p:grpSp>
          <p:grpSp>
            <p:nvGrpSpPr>
              <p:cNvPr id="33805" name="Group 13"/>
              <p:cNvGrpSpPr>
                <a:grpSpLocks/>
              </p:cNvGrpSpPr>
              <p:nvPr/>
            </p:nvGrpSpPr>
            <p:grpSpPr bwMode="auto">
              <a:xfrm>
                <a:off x="2836" y="0"/>
                <a:ext cx="590" cy="556"/>
                <a:chOff x="2836" y="0"/>
                <a:chExt cx="590" cy="556"/>
              </a:xfrm>
            </p:grpSpPr>
            <p:sp>
              <p:nvSpPr>
                <p:cNvPr id="33796" name="Rectangle 4"/>
                <p:cNvSpPr>
                  <a:spLocks noChangeArrowheads="1"/>
                </p:cNvSpPr>
                <p:nvPr/>
              </p:nvSpPr>
              <p:spPr bwMode="auto">
                <a:xfrm>
                  <a:off x="2879" y="0"/>
                  <a:ext cx="504" cy="5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sz="1400" b="1">
                      <a:cs typeface="Times New Roman" pitchFamily="18" charset="0"/>
                    </a:rPr>
                    <a:t>צורת מגורים</a:t>
                  </a:r>
                  <a:endParaRPr lang="he-IL" sz="1200">
                    <a:cs typeface="Times New Roman" pitchFamily="18" charset="0"/>
                  </a:endParaRPr>
                </a:p>
                <a:p>
                  <a:pPr rtl="0" eaLnBrk="0" hangingPunct="0"/>
                  <a:endParaRPr lang="he-IL"/>
                </a:p>
              </p:txBody>
            </p:sp>
            <p:sp>
              <p:nvSpPr>
                <p:cNvPr id="33804" name="Rectangle 12"/>
                <p:cNvSpPr>
                  <a:spLocks noChangeArrowheads="1"/>
                </p:cNvSpPr>
                <p:nvPr/>
              </p:nvSpPr>
              <p:spPr bwMode="auto">
                <a:xfrm>
                  <a:off x="2836" y="0"/>
                  <a:ext cx="590" cy="556"/>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he-IL"/>
                </a:p>
              </p:txBody>
            </p:sp>
          </p:grpSp>
          <p:grpSp>
            <p:nvGrpSpPr>
              <p:cNvPr id="33807" name="Group 15"/>
              <p:cNvGrpSpPr>
                <a:grpSpLocks/>
              </p:cNvGrpSpPr>
              <p:nvPr/>
            </p:nvGrpSpPr>
            <p:grpSpPr bwMode="auto">
              <a:xfrm>
                <a:off x="3426" y="0"/>
                <a:ext cx="734" cy="556"/>
                <a:chOff x="3426" y="0"/>
                <a:chExt cx="734" cy="556"/>
              </a:xfrm>
            </p:grpSpPr>
            <p:sp>
              <p:nvSpPr>
                <p:cNvPr id="33797" name="Rectangle 5"/>
                <p:cNvSpPr>
                  <a:spLocks noChangeArrowheads="1"/>
                </p:cNvSpPr>
                <p:nvPr/>
              </p:nvSpPr>
              <p:spPr bwMode="auto">
                <a:xfrm>
                  <a:off x="3469" y="0"/>
                  <a:ext cx="648" cy="5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sz="1400" b="1">
                      <a:solidFill>
                        <a:srgbClr val="FF0066"/>
                      </a:solidFill>
                      <a:cs typeface="Times New Roman" pitchFamily="18" charset="0"/>
                    </a:rPr>
                    <a:t>שימושים שונים בחומר</a:t>
                  </a:r>
                  <a:endParaRPr lang="he-IL" sz="1200">
                    <a:solidFill>
                      <a:srgbClr val="FF0066"/>
                    </a:solidFill>
                    <a:cs typeface="Times New Roman" pitchFamily="18" charset="0"/>
                  </a:endParaRPr>
                </a:p>
                <a:p>
                  <a:pPr rtl="0" eaLnBrk="0" hangingPunct="0"/>
                  <a:endParaRPr lang="he-IL">
                    <a:solidFill>
                      <a:srgbClr val="FF0066"/>
                    </a:solidFill>
                  </a:endParaRPr>
                </a:p>
              </p:txBody>
            </p:sp>
            <p:sp>
              <p:nvSpPr>
                <p:cNvPr id="33806" name="Rectangle 14"/>
                <p:cNvSpPr>
                  <a:spLocks noChangeArrowheads="1"/>
                </p:cNvSpPr>
                <p:nvPr/>
              </p:nvSpPr>
              <p:spPr bwMode="auto">
                <a:xfrm>
                  <a:off x="3426" y="0"/>
                  <a:ext cx="734" cy="556"/>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he-IL"/>
                </a:p>
              </p:txBody>
            </p:sp>
          </p:grpSp>
          <p:grpSp>
            <p:nvGrpSpPr>
              <p:cNvPr id="33809" name="Group 17"/>
              <p:cNvGrpSpPr>
                <a:grpSpLocks/>
              </p:cNvGrpSpPr>
              <p:nvPr/>
            </p:nvGrpSpPr>
            <p:grpSpPr bwMode="auto">
              <a:xfrm>
                <a:off x="4160" y="0"/>
                <a:ext cx="662" cy="556"/>
                <a:chOff x="4160" y="0"/>
                <a:chExt cx="662" cy="556"/>
              </a:xfrm>
            </p:grpSpPr>
            <p:sp>
              <p:nvSpPr>
                <p:cNvPr id="33798" name="Rectangle 6"/>
                <p:cNvSpPr>
                  <a:spLocks noChangeArrowheads="1"/>
                </p:cNvSpPr>
                <p:nvPr/>
              </p:nvSpPr>
              <p:spPr bwMode="auto">
                <a:xfrm>
                  <a:off x="4203" y="0"/>
                  <a:ext cx="576" cy="5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sz="1400" b="1">
                      <a:cs typeface="Times New Roman" pitchFamily="18" charset="0"/>
                    </a:rPr>
                    <a:t>זמן/אורך התקופה</a:t>
                  </a:r>
                  <a:endParaRPr lang="he-IL" sz="1200">
                    <a:cs typeface="Times New Roman" pitchFamily="18" charset="0"/>
                  </a:endParaRPr>
                </a:p>
                <a:p>
                  <a:pPr rtl="0" eaLnBrk="0" hangingPunct="0"/>
                  <a:endParaRPr lang="he-IL"/>
                </a:p>
              </p:txBody>
            </p:sp>
            <p:sp>
              <p:nvSpPr>
                <p:cNvPr id="33808" name="Rectangle 16"/>
                <p:cNvSpPr>
                  <a:spLocks noChangeArrowheads="1"/>
                </p:cNvSpPr>
                <p:nvPr/>
              </p:nvSpPr>
              <p:spPr bwMode="auto">
                <a:xfrm>
                  <a:off x="4160" y="0"/>
                  <a:ext cx="662" cy="556"/>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he-IL"/>
                </a:p>
              </p:txBody>
            </p:sp>
          </p:grpSp>
          <p:grpSp>
            <p:nvGrpSpPr>
              <p:cNvPr id="33811" name="Group 19"/>
              <p:cNvGrpSpPr>
                <a:grpSpLocks/>
              </p:cNvGrpSpPr>
              <p:nvPr/>
            </p:nvGrpSpPr>
            <p:grpSpPr bwMode="auto">
              <a:xfrm>
                <a:off x="4822" y="0"/>
                <a:ext cx="590" cy="556"/>
                <a:chOff x="4822" y="0"/>
                <a:chExt cx="590" cy="556"/>
              </a:xfrm>
            </p:grpSpPr>
            <p:sp>
              <p:nvSpPr>
                <p:cNvPr id="33799" name="Rectangle 7"/>
                <p:cNvSpPr>
                  <a:spLocks noChangeArrowheads="1"/>
                </p:cNvSpPr>
                <p:nvPr/>
              </p:nvSpPr>
              <p:spPr bwMode="auto">
                <a:xfrm>
                  <a:off x="4865" y="0"/>
                  <a:ext cx="504" cy="5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sz="1400" b="1">
                      <a:solidFill>
                        <a:srgbClr val="FF0066"/>
                      </a:solidFill>
                      <a:cs typeface="Times New Roman" pitchFamily="18" charset="0"/>
                    </a:rPr>
                    <a:t>שם התקופה</a:t>
                  </a:r>
                  <a:endParaRPr lang="he-IL" sz="1200">
                    <a:solidFill>
                      <a:srgbClr val="FF0066"/>
                    </a:solidFill>
                    <a:cs typeface="Times New Roman" pitchFamily="18" charset="0"/>
                  </a:endParaRPr>
                </a:p>
                <a:p>
                  <a:pPr rtl="0" eaLnBrk="0" hangingPunct="0"/>
                  <a:endParaRPr lang="he-IL"/>
                </a:p>
              </p:txBody>
            </p:sp>
            <p:sp>
              <p:nvSpPr>
                <p:cNvPr id="33810" name="Rectangle 18"/>
                <p:cNvSpPr>
                  <a:spLocks noChangeArrowheads="1"/>
                </p:cNvSpPr>
                <p:nvPr/>
              </p:nvSpPr>
              <p:spPr bwMode="auto">
                <a:xfrm>
                  <a:off x="4822" y="0"/>
                  <a:ext cx="590" cy="556"/>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he-IL"/>
                </a:p>
              </p:txBody>
            </p:sp>
          </p:grpSp>
        </p:grpSp>
        <p:sp>
          <p:nvSpPr>
            <p:cNvPr id="33813" name="Rectangle 21"/>
            <p:cNvSpPr>
              <a:spLocks noChangeArrowheads="1"/>
            </p:cNvSpPr>
            <p:nvPr/>
          </p:nvSpPr>
          <p:spPr bwMode="auto">
            <a:xfrm>
              <a:off x="-3" y="-3"/>
              <a:ext cx="5418" cy="562"/>
            </a:xfrm>
            <a:prstGeom prst="rect">
              <a:avLst/>
            </a:prstGeom>
            <a:noFill/>
            <a:ln w="11112">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he-IL"/>
            </a:p>
          </p:txBody>
        </p:sp>
      </p:grpSp>
      <p:grpSp>
        <p:nvGrpSpPr>
          <p:cNvPr id="33835" name="Group 43"/>
          <p:cNvGrpSpPr>
            <a:grpSpLocks/>
          </p:cNvGrpSpPr>
          <p:nvPr/>
        </p:nvGrpSpPr>
        <p:grpSpPr bwMode="auto">
          <a:xfrm>
            <a:off x="304800" y="1219200"/>
            <a:ext cx="8601075" cy="2438400"/>
            <a:chOff x="-3" y="-3"/>
            <a:chExt cx="5418" cy="1214"/>
          </a:xfrm>
        </p:grpSpPr>
        <p:grpSp>
          <p:nvGrpSpPr>
            <p:cNvPr id="33833" name="Group 41"/>
            <p:cNvGrpSpPr>
              <a:grpSpLocks/>
            </p:cNvGrpSpPr>
            <p:nvPr/>
          </p:nvGrpSpPr>
          <p:grpSpPr bwMode="auto">
            <a:xfrm>
              <a:off x="0" y="0"/>
              <a:ext cx="5412" cy="1208"/>
              <a:chOff x="0" y="0"/>
              <a:chExt cx="5412" cy="1208"/>
            </a:xfrm>
          </p:grpSpPr>
          <p:grpSp>
            <p:nvGrpSpPr>
              <p:cNvPr id="33822" name="Group 30"/>
              <p:cNvGrpSpPr>
                <a:grpSpLocks/>
              </p:cNvGrpSpPr>
              <p:nvPr/>
            </p:nvGrpSpPr>
            <p:grpSpPr bwMode="auto">
              <a:xfrm>
                <a:off x="0" y="0"/>
                <a:ext cx="1742" cy="1208"/>
                <a:chOff x="0" y="0"/>
                <a:chExt cx="1742" cy="1208"/>
              </a:xfrm>
            </p:grpSpPr>
            <p:sp>
              <p:nvSpPr>
                <p:cNvPr id="33815" name="Rectangle 23"/>
                <p:cNvSpPr>
                  <a:spLocks noChangeArrowheads="1"/>
                </p:cNvSpPr>
                <p:nvPr/>
              </p:nvSpPr>
              <p:spPr bwMode="auto">
                <a:xfrm>
                  <a:off x="43" y="0"/>
                  <a:ext cx="1656" cy="120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sz="1600">
                      <a:solidFill>
                        <a:srgbClr val="FF0066"/>
                      </a:solidFill>
                      <a:cs typeface="Times New Roman" pitchFamily="18" charset="0"/>
                    </a:rPr>
                    <a:t>-הפקה ועיבוד הברזל</a:t>
                  </a:r>
                </a:p>
                <a:p>
                  <a:pPr eaLnBrk="0" hangingPunct="0"/>
                  <a:r>
                    <a:rPr lang="en-US" sz="1600">
                      <a:solidFill>
                        <a:srgbClr val="FF0066"/>
                      </a:solidFill>
                      <a:cs typeface="Times New Roman" pitchFamily="18" charset="0"/>
                    </a:rPr>
                    <a:t>-</a:t>
                  </a:r>
                  <a:r>
                    <a:rPr lang="he-IL" sz="1600">
                      <a:solidFill>
                        <a:srgbClr val="FF0066"/>
                      </a:solidFill>
                      <a:cs typeface="Times New Roman" pitchFamily="18" charset="0"/>
                    </a:rPr>
                    <a:t>לכלי הברזל היתה עליונות על כלים אחרים</a:t>
                  </a:r>
                  <a:r>
                    <a:rPr lang="en-US" sz="1600">
                      <a:solidFill>
                        <a:srgbClr val="FF0066"/>
                      </a:solidFill>
                      <a:cs typeface="Times New Roman" pitchFamily="18" charset="0"/>
                    </a:rPr>
                    <a:t>.</a:t>
                  </a:r>
                  <a:endParaRPr lang="he-IL" sz="1600">
                    <a:solidFill>
                      <a:srgbClr val="FF0066"/>
                    </a:solidFill>
                    <a:cs typeface="Times New Roman" pitchFamily="18" charset="0"/>
                  </a:endParaRPr>
                </a:p>
                <a:p>
                  <a:pPr eaLnBrk="0" hangingPunct="0"/>
                  <a:r>
                    <a:rPr lang="en-US" sz="1600">
                      <a:solidFill>
                        <a:srgbClr val="FF0066"/>
                      </a:solidFill>
                      <a:cs typeface="Times New Roman" pitchFamily="18" charset="0"/>
                    </a:rPr>
                    <a:t>-</a:t>
                  </a:r>
                  <a:r>
                    <a:rPr lang="he-IL" sz="1600">
                      <a:solidFill>
                        <a:srgbClr val="FF0066"/>
                      </a:solidFill>
                      <a:cs typeface="Times New Roman" pitchFamily="18" charset="0"/>
                    </a:rPr>
                    <a:t>עיבוד שטחי אדמה גדולים בעזרת כלי ברזל</a:t>
                  </a:r>
                  <a:r>
                    <a:rPr lang="en-US" sz="1200">
                      <a:solidFill>
                        <a:srgbClr val="FF0066"/>
                      </a:solidFill>
                      <a:cs typeface="Times New Roman" pitchFamily="18" charset="0"/>
                    </a:rPr>
                    <a:t>.</a:t>
                  </a:r>
                  <a:endParaRPr lang="he-IL" sz="1200">
                    <a:solidFill>
                      <a:srgbClr val="FF0066"/>
                    </a:solidFill>
                    <a:cs typeface="Times New Roman" pitchFamily="18" charset="0"/>
                  </a:endParaRPr>
                </a:p>
                <a:p>
                  <a:pPr eaLnBrk="0" hangingPunct="0"/>
                  <a:r>
                    <a:rPr lang="en-US" sz="1200">
                      <a:cs typeface="Times New Roman" pitchFamily="18" charset="0"/>
                    </a:rPr>
                    <a:t>-</a:t>
                  </a:r>
                  <a:r>
                    <a:rPr lang="he-IL" sz="1200">
                      <a:cs typeface="Times New Roman" pitchFamily="18" charset="0"/>
                    </a:rPr>
                    <a:t>פיתוח שיטות עבודה מתקדמות יותר</a:t>
                  </a:r>
                  <a:r>
                    <a:rPr lang="en-US" sz="1200">
                      <a:cs typeface="Times New Roman" pitchFamily="18" charset="0"/>
                    </a:rPr>
                    <a:t>.</a:t>
                  </a:r>
                  <a:endParaRPr lang="he-IL" sz="1200">
                    <a:cs typeface="Times New Roman" pitchFamily="18" charset="0"/>
                  </a:endParaRPr>
                </a:p>
                <a:p>
                  <a:pPr eaLnBrk="0" hangingPunct="0"/>
                  <a:r>
                    <a:rPr lang="en-US" sz="1200">
                      <a:cs typeface="Times New Roman" pitchFamily="18" charset="0"/>
                    </a:rPr>
                    <a:t>-</a:t>
                  </a:r>
                  <a:r>
                    <a:rPr lang="he-IL" sz="1200">
                      <a:cs typeface="Times New Roman" pitchFamily="18" charset="0"/>
                    </a:rPr>
                    <a:t>בנית בתים גבוהים, יציבים וחזקים יותר</a:t>
                  </a:r>
                  <a:r>
                    <a:rPr lang="en-US" sz="1200">
                      <a:cs typeface="Times New Roman" pitchFamily="18" charset="0"/>
                    </a:rPr>
                    <a:t>.</a:t>
                  </a:r>
                  <a:endParaRPr lang="he-IL" sz="1200">
                    <a:cs typeface="Times New Roman" pitchFamily="18" charset="0"/>
                  </a:endParaRPr>
                </a:p>
                <a:p>
                  <a:pPr eaLnBrk="0" hangingPunct="0"/>
                  <a:r>
                    <a:rPr lang="en-US" sz="1200">
                      <a:cs typeface="Times New Roman" pitchFamily="18" charset="0"/>
                    </a:rPr>
                    <a:t>-</a:t>
                  </a:r>
                  <a:r>
                    <a:rPr lang="he-IL" sz="1200">
                      <a:cs typeface="Times New Roman" pitchFamily="18" charset="0"/>
                    </a:rPr>
                    <a:t>פיתוח הכלכלה</a:t>
                  </a:r>
                  <a:r>
                    <a:rPr lang="en-US" sz="1200">
                      <a:cs typeface="Times New Roman" pitchFamily="18" charset="0"/>
                    </a:rPr>
                    <a:t>.</a:t>
                  </a:r>
                  <a:endParaRPr lang="he-IL" sz="1200">
                    <a:cs typeface="Times New Roman" pitchFamily="18" charset="0"/>
                  </a:endParaRPr>
                </a:p>
                <a:p>
                  <a:pPr eaLnBrk="0" hangingPunct="0"/>
                  <a:r>
                    <a:rPr lang="en-US" sz="1200">
                      <a:cs typeface="Times New Roman" pitchFamily="18" charset="0"/>
                    </a:rPr>
                    <a:t>-</a:t>
                  </a:r>
                  <a:r>
                    <a:rPr lang="he-IL" sz="1200">
                      <a:cs typeface="Times New Roman" pitchFamily="18" charset="0"/>
                    </a:rPr>
                    <a:t>כריתת עצים רבה</a:t>
                  </a:r>
                  <a:r>
                    <a:rPr lang="en-US" sz="1200">
                      <a:cs typeface="Times New Roman" pitchFamily="18" charset="0"/>
                    </a:rPr>
                    <a:t>.</a:t>
                  </a:r>
                  <a:endParaRPr lang="he-IL" sz="1200">
                    <a:cs typeface="Times New Roman" pitchFamily="18" charset="0"/>
                  </a:endParaRPr>
                </a:p>
                <a:p>
                  <a:pPr rtl="0" eaLnBrk="0" hangingPunct="0"/>
                  <a:endParaRPr lang="he-IL"/>
                </a:p>
              </p:txBody>
            </p:sp>
            <p:sp>
              <p:nvSpPr>
                <p:cNvPr id="33821" name="Rectangle 29"/>
                <p:cNvSpPr>
                  <a:spLocks noChangeArrowheads="1"/>
                </p:cNvSpPr>
                <p:nvPr/>
              </p:nvSpPr>
              <p:spPr bwMode="auto">
                <a:xfrm>
                  <a:off x="0" y="0"/>
                  <a:ext cx="1742" cy="1208"/>
                </a:xfrm>
                <a:prstGeom prst="rect">
                  <a:avLst/>
                </a:prstGeom>
                <a:noFill/>
                <a:ln w="7">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he-IL"/>
                </a:p>
              </p:txBody>
            </p:sp>
          </p:grpSp>
          <p:grpSp>
            <p:nvGrpSpPr>
              <p:cNvPr id="33824" name="Group 32"/>
              <p:cNvGrpSpPr>
                <a:grpSpLocks/>
              </p:cNvGrpSpPr>
              <p:nvPr/>
            </p:nvGrpSpPr>
            <p:grpSpPr bwMode="auto">
              <a:xfrm>
                <a:off x="1742" y="0"/>
                <a:ext cx="1094" cy="1208"/>
                <a:chOff x="1742" y="0"/>
                <a:chExt cx="1094" cy="1208"/>
              </a:xfrm>
            </p:grpSpPr>
            <p:sp>
              <p:nvSpPr>
                <p:cNvPr id="33816" name="Rectangle 24"/>
                <p:cNvSpPr>
                  <a:spLocks noChangeArrowheads="1"/>
                </p:cNvSpPr>
                <p:nvPr/>
              </p:nvSpPr>
              <p:spPr bwMode="auto">
                <a:xfrm>
                  <a:off x="1785" y="0"/>
                  <a:ext cx="1008" cy="120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sz="1200">
                      <a:cs typeface="Times New Roman" pitchFamily="18" charset="0"/>
                    </a:rPr>
                    <a:t> </a:t>
                  </a:r>
                </a:p>
                <a:p>
                  <a:pPr eaLnBrk="0" hangingPunct="0"/>
                  <a:r>
                    <a:rPr lang="en-US" sz="1200">
                      <a:cs typeface="Times New Roman" pitchFamily="18" charset="0"/>
                    </a:rPr>
                    <a:t>-</a:t>
                  </a:r>
                  <a:r>
                    <a:rPr lang="he-IL" sz="1200">
                      <a:cs typeface="Times New Roman" pitchFamily="18" charset="0"/>
                    </a:rPr>
                    <a:t>עיבוד שטחי אדמה גדולים</a:t>
                  </a:r>
                  <a:r>
                    <a:rPr lang="en-US" sz="1200">
                      <a:cs typeface="Times New Roman" pitchFamily="18" charset="0"/>
                    </a:rPr>
                    <a:t>.</a:t>
                  </a:r>
                  <a:endParaRPr lang="he-IL" sz="1200">
                    <a:cs typeface="Times New Roman" pitchFamily="18" charset="0"/>
                  </a:endParaRPr>
                </a:p>
                <a:p>
                  <a:pPr eaLnBrk="0" hangingPunct="0"/>
                  <a:r>
                    <a:rPr lang="he-IL" sz="1200">
                      <a:cs typeface="Times New Roman" pitchFamily="18" charset="0"/>
                    </a:rPr>
                    <a:t> </a:t>
                  </a:r>
                </a:p>
                <a:p>
                  <a:pPr rtl="0" eaLnBrk="0" hangingPunct="0"/>
                  <a:endParaRPr lang="he-IL"/>
                </a:p>
              </p:txBody>
            </p:sp>
            <p:sp>
              <p:nvSpPr>
                <p:cNvPr id="33823" name="Rectangle 31"/>
                <p:cNvSpPr>
                  <a:spLocks noChangeArrowheads="1"/>
                </p:cNvSpPr>
                <p:nvPr/>
              </p:nvSpPr>
              <p:spPr bwMode="auto">
                <a:xfrm>
                  <a:off x="1742" y="0"/>
                  <a:ext cx="1094" cy="1208"/>
                </a:xfrm>
                <a:prstGeom prst="rect">
                  <a:avLst/>
                </a:prstGeom>
                <a:noFill/>
                <a:ln w="7">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he-IL"/>
                </a:p>
              </p:txBody>
            </p:sp>
          </p:grpSp>
          <p:grpSp>
            <p:nvGrpSpPr>
              <p:cNvPr id="33826" name="Group 34"/>
              <p:cNvGrpSpPr>
                <a:grpSpLocks/>
              </p:cNvGrpSpPr>
              <p:nvPr/>
            </p:nvGrpSpPr>
            <p:grpSpPr bwMode="auto">
              <a:xfrm>
                <a:off x="2836" y="0"/>
                <a:ext cx="590" cy="1208"/>
                <a:chOff x="2836" y="0"/>
                <a:chExt cx="590" cy="1208"/>
              </a:xfrm>
            </p:grpSpPr>
            <p:sp>
              <p:nvSpPr>
                <p:cNvPr id="33817" name="Rectangle 25"/>
                <p:cNvSpPr>
                  <a:spLocks noChangeArrowheads="1"/>
                </p:cNvSpPr>
                <p:nvPr/>
              </p:nvSpPr>
              <p:spPr bwMode="auto">
                <a:xfrm>
                  <a:off x="2879" y="0"/>
                  <a:ext cx="504" cy="120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sz="1200">
                      <a:cs typeface="Times New Roman" pitchFamily="18" charset="0"/>
                    </a:rPr>
                    <a:t>-ישובי קבע, ערים.</a:t>
                  </a:r>
                </a:p>
                <a:p>
                  <a:pPr rtl="0" eaLnBrk="0" hangingPunct="0"/>
                  <a:endParaRPr lang="he-IL"/>
                </a:p>
              </p:txBody>
            </p:sp>
            <p:sp>
              <p:nvSpPr>
                <p:cNvPr id="33825" name="Rectangle 33"/>
                <p:cNvSpPr>
                  <a:spLocks noChangeArrowheads="1"/>
                </p:cNvSpPr>
                <p:nvPr/>
              </p:nvSpPr>
              <p:spPr bwMode="auto">
                <a:xfrm>
                  <a:off x="2836" y="0"/>
                  <a:ext cx="590" cy="1208"/>
                </a:xfrm>
                <a:prstGeom prst="rect">
                  <a:avLst/>
                </a:prstGeom>
                <a:noFill/>
                <a:ln w="7">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he-IL"/>
                </a:p>
              </p:txBody>
            </p:sp>
          </p:grpSp>
          <p:grpSp>
            <p:nvGrpSpPr>
              <p:cNvPr id="33828" name="Group 36"/>
              <p:cNvGrpSpPr>
                <a:grpSpLocks/>
              </p:cNvGrpSpPr>
              <p:nvPr/>
            </p:nvGrpSpPr>
            <p:grpSpPr bwMode="auto">
              <a:xfrm>
                <a:off x="3426" y="0"/>
                <a:ext cx="734" cy="1208"/>
                <a:chOff x="3426" y="0"/>
                <a:chExt cx="734" cy="1208"/>
              </a:xfrm>
            </p:grpSpPr>
            <p:sp>
              <p:nvSpPr>
                <p:cNvPr id="33818" name="Rectangle 26"/>
                <p:cNvSpPr>
                  <a:spLocks noChangeArrowheads="1"/>
                </p:cNvSpPr>
                <p:nvPr/>
              </p:nvSpPr>
              <p:spPr bwMode="auto">
                <a:xfrm>
                  <a:off x="3469" y="0"/>
                  <a:ext cx="648" cy="120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sz="1600">
                      <a:solidFill>
                        <a:srgbClr val="FF0066"/>
                      </a:solidFill>
                      <a:cs typeface="Times New Roman" pitchFamily="18" charset="0"/>
                    </a:rPr>
                    <a:t>כלי עבודה וכלי נשק עשויים מברזל שהוא חזק יותר מהברונזה.</a:t>
                  </a:r>
                </a:p>
                <a:p>
                  <a:pPr rtl="0" eaLnBrk="0" hangingPunct="0"/>
                  <a:endParaRPr lang="he-IL"/>
                </a:p>
              </p:txBody>
            </p:sp>
            <p:sp>
              <p:nvSpPr>
                <p:cNvPr id="33827" name="Rectangle 35"/>
                <p:cNvSpPr>
                  <a:spLocks noChangeArrowheads="1"/>
                </p:cNvSpPr>
                <p:nvPr/>
              </p:nvSpPr>
              <p:spPr bwMode="auto">
                <a:xfrm>
                  <a:off x="3426" y="0"/>
                  <a:ext cx="734" cy="1208"/>
                </a:xfrm>
                <a:prstGeom prst="rect">
                  <a:avLst/>
                </a:prstGeom>
                <a:noFill/>
                <a:ln w="7">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he-IL"/>
                </a:p>
              </p:txBody>
            </p:sp>
          </p:grpSp>
          <p:grpSp>
            <p:nvGrpSpPr>
              <p:cNvPr id="33830" name="Group 38"/>
              <p:cNvGrpSpPr>
                <a:grpSpLocks/>
              </p:cNvGrpSpPr>
              <p:nvPr/>
            </p:nvGrpSpPr>
            <p:grpSpPr bwMode="auto">
              <a:xfrm>
                <a:off x="4160" y="0"/>
                <a:ext cx="662" cy="1208"/>
                <a:chOff x="4160" y="0"/>
                <a:chExt cx="662" cy="1208"/>
              </a:xfrm>
            </p:grpSpPr>
            <p:sp>
              <p:nvSpPr>
                <p:cNvPr id="33819" name="Rectangle 27"/>
                <p:cNvSpPr>
                  <a:spLocks noChangeArrowheads="1"/>
                </p:cNvSpPr>
                <p:nvPr/>
              </p:nvSpPr>
              <p:spPr bwMode="auto">
                <a:xfrm>
                  <a:off x="4203" y="0"/>
                  <a:ext cx="576" cy="120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sz="1200">
                      <a:cs typeface="Times New Roman" pitchFamily="18" charset="0"/>
                    </a:rPr>
                    <a:t>החלה לפני כ – 3000 שנה ונמשכה כ – 600 שנה.</a:t>
                  </a:r>
                </a:p>
                <a:p>
                  <a:pPr eaLnBrk="0" hangingPunct="0"/>
                  <a:r>
                    <a:rPr lang="he-IL" sz="1200">
                      <a:cs typeface="Times New Roman" pitchFamily="18" charset="0"/>
                    </a:rPr>
                    <a:t> </a:t>
                  </a:r>
                </a:p>
                <a:p>
                  <a:pPr eaLnBrk="0" hangingPunct="0"/>
                  <a:r>
                    <a:rPr lang="en-US" sz="1200">
                      <a:cs typeface="Times New Roman" pitchFamily="18" charset="0"/>
                    </a:rPr>
                    <a:t>(1200</a:t>
                  </a:r>
                  <a:r>
                    <a:rPr lang="he-IL" sz="1200">
                      <a:cs typeface="Times New Roman" pitchFamily="18" charset="0"/>
                    </a:rPr>
                    <a:t>עד  שנת 581</a:t>
                  </a:r>
                </a:p>
                <a:p>
                  <a:pPr eaLnBrk="0" hangingPunct="0"/>
                  <a:r>
                    <a:rPr lang="he-IL" sz="1200">
                      <a:cs typeface="Times New Roman" pitchFamily="18" charset="0"/>
                    </a:rPr>
                    <a:t>  לפנ"הס)</a:t>
                  </a:r>
                </a:p>
                <a:p>
                  <a:pPr rtl="0" eaLnBrk="0" hangingPunct="0"/>
                  <a:endParaRPr lang="he-IL"/>
                </a:p>
              </p:txBody>
            </p:sp>
            <p:sp>
              <p:nvSpPr>
                <p:cNvPr id="33829" name="Rectangle 37"/>
                <p:cNvSpPr>
                  <a:spLocks noChangeArrowheads="1"/>
                </p:cNvSpPr>
                <p:nvPr/>
              </p:nvSpPr>
              <p:spPr bwMode="auto">
                <a:xfrm>
                  <a:off x="4160" y="0"/>
                  <a:ext cx="662" cy="1208"/>
                </a:xfrm>
                <a:prstGeom prst="rect">
                  <a:avLst/>
                </a:prstGeom>
                <a:noFill/>
                <a:ln w="7">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he-IL"/>
                </a:p>
              </p:txBody>
            </p:sp>
          </p:grpSp>
          <p:grpSp>
            <p:nvGrpSpPr>
              <p:cNvPr id="33832" name="Group 40"/>
              <p:cNvGrpSpPr>
                <a:grpSpLocks/>
              </p:cNvGrpSpPr>
              <p:nvPr/>
            </p:nvGrpSpPr>
            <p:grpSpPr bwMode="auto">
              <a:xfrm>
                <a:off x="4822" y="0"/>
                <a:ext cx="590" cy="1208"/>
                <a:chOff x="4822" y="0"/>
                <a:chExt cx="590" cy="1208"/>
              </a:xfrm>
            </p:grpSpPr>
            <p:sp>
              <p:nvSpPr>
                <p:cNvPr id="33820" name="Rectangle 28"/>
                <p:cNvSpPr>
                  <a:spLocks noChangeArrowheads="1"/>
                </p:cNvSpPr>
                <p:nvPr/>
              </p:nvSpPr>
              <p:spPr bwMode="auto">
                <a:xfrm>
                  <a:off x="4865" y="0"/>
                  <a:ext cx="504" cy="120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sz="1800" b="1">
                      <a:solidFill>
                        <a:srgbClr val="FF0066"/>
                      </a:solidFill>
                      <a:cs typeface="Times New Roman" pitchFamily="18" charset="0"/>
                    </a:rPr>
                    <a:t>תקופת הברזל</a:t>
                  </a:r>
                </a:p>
                <a:p>
                  <a:pPr eaLnBrk="0" hangingPunct="0"/>
                  <a:r>
                    <a:rPr lang="he-IL" sz="1200">
                      <a:cs typeface="Times New Roman" pitchFamily="18" charset="0"/>
                    </a:rPr>
                    <a:t> </a:t>
                  </a:r>
                </a:p>
                <a:p>
                  <a:pPr eaLnBrk="0" hangingPunct="0"/>
                  <a:r>
                    <a:rPr lang="he-IL" sz="1200">
                      <a:cs typeface="Times New Roman" pitchFamily="18" charset="0"/>
                    </a:rPr>
                    <a:t>התקופה הישראלית</a:t>
                  </a:r>
                </a:p>
                <a:p>
                  <a:pPr eaLnBrk="0" hangingPunct="0"/>
                  <a:r>
                    <a:rPr lang="he-IL" sz="1200">
                      <a:cs typeface="Times New Roman" pitchFamily="18" charset="0"/>
                    </a:rPr>
                    <a:t> </a:t>
                  </a:r>
                </a:p>
                <a:p>
                  <a:pPr rtl="0" eaLnBrk="0" hangingPunct="0"/>
                  <a:endParaRPr lang="he-IL"/>
                </a:p>
              </p:txBody>
            </p:sp>
            <p:sp>
              <p:nvSpPr>
                <p:cNvPr id="33831" name="Rectangle 39"/>
                <p:cNvSpPr>
                  <a:spLocks noChangeArrowheads="1"/>
                </p:cNvSpPr>
                <p:nvPr/>
              </p:nvSpPr>
              <p:spPr bwMode="auto">
                <a:xfrm>
                  <a:off x="4822" y="0"/>
                  <a:ext cx="590" cy="1208"/>
                </a:xfrm>
                <a:prstGeom prst="rect">
                  <a:avLst/>
                </a:prstGeom>
                <a:noFill/>
                <a:ln w="7">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he-IL"/>
                </a:p>
              </p:txBody>
            </p:sp>
          </p:grpSp>
        </p:grpSp>
        <p:sp>
          <p:nvSpPr>
            <p:cNvPr id="33834" name="Rectangle 42"/>
            <p:cNvSpPr>
              <a:spLocks noChangeArrowheads="1"/>
            </p:cNvSpPr>
            <p:nvPr/>
          </p:nvSpPr>
          <p:spPr bwMode="auto">
            <a:xfrm>
              <a:off x="-3" y="-3"/>
              <a:ext cx="5418" cy="1214"/>
            </a:xfrm>
            <a:prstGeom prst="rect">
              <a:avLst/>
            </a:prstGeom>
            <a:noFill/>
            <a:ln w="11112">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he-IL"/>
            </a:p>
          </p:txBody>
        </p:sp>
      </p:grpSp>
    </p:spTree>
    <p:extLst>
      <p:ext uri="{BB962C8B-B14F-4D97-AF65-F5344CB8AC3E}">
        <p14:creationId xmlns:p14="http://schemas.microsoft.com/office/powerpoint/2010/main" xmlns="" val="3635517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p:txBody>
          <a:bodyPr>
            <a:normAutofit fontScale="90000"/>
          </a:bodyPr>
          <a:lstStyle/>
          <a:p>
            <a:r>
              <a:rPr lang="he-IL" dirty="0"/>
              <a:t>              </a:t>
            </a:r>
            <a:br>
              <a:rPr lang="he-IL" dirty="0"/>
            </a:br>
            <a:r>
              <a:rPr lang="he-IL" dirty="0"/>
              <a:t>           הדגש על הבט החומר</a:t>
            </a:r>
            <a:r>
              <a:rPr lang="en-US" dirty="0"/>
              <a:t>                    </a:t>
            </a:r>
            <a:r>
              <a:rPr lang="he-IL" dirty="0"/>
              <a:t>ביחידות "</a:t>
            </a:r>
            <a:r>
              <a:rPr lang="he-IL" dirty="0">
                <a:cs typeface="Times New Roman" pitchFamily="18" charset="0"/>
              </a:rPr>
              <a:t>חשים סביבה"</a:t>
            </a:r>
            <a:br>
              <a:rPr lang="he-IL" dirty="0">
                <a:cs typeface="Times New Roman" pitchFamily="18" charset="0"/>
              </a:rPr>
            </a:br>
            <a:r>
              <a:rPr lang="he-IL" dirty="0"/>
              <a:t> ו</a:t>
            </a:r>
            <a:r>
              <a:rPr lang="he-IL" dirty="0">
                <a:cs typeface="Times New Roman" pitchFamily="18" charset="0"/>
              </a:rPr>
              <a:t>"חומר</a:t>
            </a:r>
            <a:r>
              <a:rPr lang="he-IL" dirty="0"/>
              <a:t> ואדם</a:t>
            </a:r>
            <a:r>
              <a:rPr lang="he-IL" dirty="0">
                <a:cs typeface="Times New Roman" pitchFamily="18" charset="0"/>
              </a:rPr>
              <a:t>".</a:t>
            </a:r>
            <a:br>
              <a:rPr lang="he-IL" dirty="0">
                <a:cs typeface="Times New Roman" pitchFamily="18" charset="0"/>
              </a:rPr>
            </a:br>
            <a:endParaRPr lang="en-US" dirty="0">
              <a:cs typeface="Times New Roman" pitchFamily="18" charset="0"/>
            </a:endParaRPr>
          </a:p>
        </p:txBody>
      </p:sp>
      <p:sp>
        <p:nvSpPr>
          <p:cNvPr id="30723" name="Rectangle 1027"/>
          <p:cNvSpPr>
            <a:spLocks noGrp="1" noChangeArrowheads="1"/>
          </p:cNvSpPr>
          <p:nvPr>
            <p:ph idx="1"/>
          </p:nvPr>
        </p:nvSpPr>
        <p:spPr>
          <a:xfrm>
            <a:off x="685800" y="5562600"/>
            <a:ext cx="8077200" cy="685800"/>
          </a:xfrm>
        </p:spPr>
        <p:txBody>
          <a:bodyPr/>
          <a:lstStyle/>
          <a:p>
            <a:pPr>
              <a:buFontTx/>
              <a:buNone/>
            </a:pPr>
            <a:r>
              <a:rPr lang="he-IL" sz="2800">
                <a:cs typeface="Times New Roman" pitchFamily="18" charset="0"/>
              </a:rPr>
              <a:t>5. </a:t>
            </a:r>
            <a:r>
              <a:rPr lang="he-IL" sz="2800" b="1">
                <a:cs typeface="Times New Roman" pitchFamily="18" charset="0"/>
              </a:rPr>
              <a:t>חומרי כדור הארץ הם מוגבלים ולכן יש צורך למחזר אותם.</a:t>
            </a:r>
          </a:p>
          <a:p>
            <a:endParaRPr lang="en-US" sz="2800" b="1"/>
          </a:p>
        </p:txBody>
      </p:sp>
      <p:sp>
        <p:nvSpPr>
          <p:cNvPr id="30729" name="Text Box 1033"/>
          <p:cNvSpPr txBox="1">
            <a:spLocks noChangeArrowheads="1"/>
          </p:cNvSpPr>
          <p:nvPr/>
        </p:nvSpPr>
        <p:spPr bwMode="auto">
          <a:xfrm>
            <a:off x="381000" y="1844824"/>
            <a:ext cx="8305800"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he-IL" dirty="0"/>
              <a:t>1. </a:t>
            </a:r>
            <a:r>
              <a:rPr lang="he-IL" sz="2800" b="1" dirty="0"/>
              <a:t>כל החומרים שאנו משתמשים בהם מגיעים מכדור הארץ.</a:t>
            </a:r>
            <a:endParaRPr lang="en-US" sz="2800" b="1" dirty="0"/>
          </a:p>
        </p:txBody>
      </p:sp>
      <p:sp>
        <p:nvSpPr>
          <p:cNvPr id="30730" name="Text Box 1034"/>
          <p:cNvSpPr txBox="1">
            <a:spLocks noChangeArrowheads="1"/>
          </p:cNvSpPr>
          <p:nvPr/>
        </p:nvSpPr>
        <p:spPr bwMode="auto">
          <a:xfrm>
            <a:off x="533400" y="2852936"/>
            <a:ext cx="8153400"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he-IL" sz="2800" dirty="0"/>
              <a:t>2</a:t>
            </a:r>
            <a:r>
              <a:rPr lang="he-IL" sz="2800" b="1" dirty="0"/>
              <a:t>. לכל חומר יש אוסף של תכונות המייחדות אותו מחומר אחר.</a:t>
            </a:r>
            <a:endParaRPr lang="en-US" sz="2800" b="1" dirty="0"/>
          </a:p>
        </p:txBody>
      </p:sp>
      <p:sp>
        <p:nvSpPr>
          <p:cNvPr id="30731" name="Text Box 1035"/>
          <p:cNvSpPr txBox="1">
            <a:spLocks noChangeArrowheads="1"/>
          </p:cNvSpPr>
          <p:nvPr/>
        </p:nvSpPr>
        <p:spPr bwMode="auto">
          <a:xfrm>
            <a:off x="228600" y="3810000"/>
            <a:ext cx="86106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he-IL" sz="2800" b="1"/>
              <a:t>3. תכונות החומר משפיעות על השימוש שהאדם עושה בחומר.</a:t>
            </a:r>
            <a:endParaRPr lang="en-US" sz="2800" b="1"/>
          </a:p>
        </p:txBody>
      </p:sp>
      <p:sp>
        <p:nvSpPr>
          <p:cNvPr id="30732" name="Text Box 1036"/>
          <p:cNvSpPr txBox="1">
            <a:spLocks noChangeArrowheads="1"/>
          </p:cNvSpPr>
          <p:nvPr/>
        </p:nvSpPr>
        <p:spPr bwMode="auto">
          <a:xfrm>
            <a:off x="0" y="4653136"/>
            <a:ext cx="8763000"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he-IL" dirty="0"/>
              <a:t>4. </a:t>
            </a:r>
            <a:r>
              <a:rPr lang="he-IL" sz="2800" b="1" dirty="0"/>
              <a:t>ההתפתחות</a:t>
            </a:r>
            <a:r>
              <a:rPr lang="he-IL" b="1" dirty="0"/>
              <a:t> </a:t>
            </a:r>
            <a:r>
              <a:rPr lang="he-IL" sz="2800" b="1" dirty="0"/>
              <a:t>הטכנולוגית משפיעה על יכולת האדם לעצב חומרים לצרכיו.</a:t>
            </a:r>
            <a:endParaRPr lang="en-US" sz="2800" b="1" dirty="0"/>
          </a:p>
        </p:txBody>
      </p:sp>
      <p:pic>
        <p:nvPicPr>
          <p:cNvPr id="30733" name="Picture 1037" descr="Cave-Man-and-Mammoth"/>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91400" y="0"/>
            <a:ext cx="17526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63874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9"/>
                                        </p:tgtEl>
                                        <p:attrNameLst>
                                          <p:attrName>style.visibility</p:attrName>
                                        </p:attrNameLst>
                                      </p:cBhvr>
                                      <p:to>
                                        <p:strVal val="visible"/>
                                      </p:to>
                                    </p:set>
                                    <p:anim calcmode="lin" valueType="num">
                                      <p:cBhvr additive="base">
                                        <p:cTn id="7" dur="500" fill="hold"/>
                                        <p:tgtEl>
                                          <p:spTgt spid="30729"/>
                                        </p:tgtEl>
                                        <p:attrNameLst>
                                          <p:attrName>ppt_x</p:attrName>
                                        </p:attrNameLst>
                                      </p:cBhvr>
                                      <p:tavLst>
                                        <p:tav tm="0">
                                          <p:val>
                                            <p:strVal val="0-#ppt_w/2"/>
                                          </p:val>
                                        </p:tav>
                                        <p:tav tm="100000">
                                          <p:val>
                                            <p:strVal val="#ppt_x"/>
                                          </p:val>
                                        </p:tav>
                                      </p:tavLst>
                                    </p:anim>
                                    <p:anim calcmode="lin" valueType="num">
                                      <p:cBhvr additive="base">
                                        <p:cTn id="8" dur="500" fill="hold"/>
                                        <p:tgtEl>
                                          <p:spTgt spid="3072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30"/>
                                        </p:tgtEl>
                                        <p:attrNameLst>
                                          <p:attrName>style.visibility</p:attrName>
                                        </p:attrNameLst>
                                      </p:cBhvr>
                                      <p:to>
                                        <p:strVal val="visible"/>
                                      </p:to>
                                    </p:set>
                                    <p:anim calcmode="lin" valueType="num">
                                      <p:cBhvr additive="base">
                                        <p:cTn id="13" dur="500" fill="hold"/>
                                        <p:tgtEl>
                                          <p:spTgt spid="30730"/>
                                        </p:tgtEl>
                                        <p:attrNameLst>
                                          <p:attrName>ppt_x</p:attrName>
                                        </p:attrNameLst>
                                      </p:cBhvr>
                                      <p:tavLst>
                                        <p:tav tm="0">
                                          <p:val>
                                            <p:strVal val="0-#ppt_w/2"/>
                                          </p:val>
                                        </p:tav>
                                        <p:tav tm="100000">
                                          <p:val>
                                            <p:strVal val="#ppt_x"/>
                                          </p:val>
                                        </p:tav>
                                      </p:tavLst>
                                    </p:anim>
                                    <p:anim calcmode="lin" valueType="num">
                                      <p:cBhvr additive="base">
                                        <p:cTn id="14" dur="500" fill="hold"/>
                                        <p:tgtEl>
                                          <p:spTgt spid="3073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31"/>
                                        </p:tgtEl>
                                        <p:attrNameLst>
                                          <p:attrName>style.visibility</p:attrName>
                                        </p:attrNameLst>
                                      </p:cBhvr>
                                      <p:to>
                                        <p:strVal val="visible"/>
                                      </p:to>
                                    </p:set>
                                    <p:anim calcmode="lin" valueType="num">
                                      <p:cBhvr additive="base">
                                        <p:cTn id="19" dur="500" fill="hold"/>
                                        <p:tgtEl>
                                          <p:spTgt spid="30731"/>
                                        </p:tgtEl>
                                        <p:attrNameLst>
                                          <p:attrName>ppt_x</p:attrName>
                                        </p:attrNameLst>
                                      </p:cBhvr>
                                      <p:tavLst>
                                        <p:tav tm="0">
                                          <p:val>
                                            <p:strVal val="0-#ppt_w/2"/>
                                          </p:val>
                                        </p:tav>
                                        <p:tav tm="100000">
                                          <p:val>
                                            <p:strVal val="#ppt_x"/>
                                          </p:val>
                                        </p:tav>
                                      </p:tavLst>
                                    </p:anim>
                                    <p:anim calcmode="lin" valueType="num">
                                      <p:cBhvr additive="base">
                                        <p:cTn id="20" dur="500" fill="hold"/>
                                        <p:tgtEl>
                                          <p:spTgt spid="3073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32"/>
                                        </p:tgtEl>
                                        <p:attrNameLst>
                                          <p:attrName>style.visibility</p:attrName>
                                        </p:attrNameLst>
                                      </p:cBhvr>
                                      <p:to>
                                        <p:strVal val="visible"/>
                                      </p:to>
                                    </p:set>
                                    <p:anim calcmode="lin" valueType="num">
                                      <p:cBhvr additive="base">
                                        <p:cTn id="25" dur="500" fill="hold"/>
                                        <p:tgtEl>
                                          <p:spTgt spid="30732"/>
                                        </p:tgtEl>
                                        <p:attrNameLst>
                                          <p:attrName>ppt_x</p:attrName>
                                        </p:attrNameLst>
                                      </p:cBhvr>
                                      <p:tavLst>
                                        <p:tav tm="0">
                                          <p:val>
                                            <p:strVal val="0-#ppt_w/2"/>
                                          </p:val>
                                        </p:tav>
                                        <p:tav tm="100000">
                                          <p:val>
                                            <p:strVal val="#ppt_x"/>
                                          </p:val>
                                        </p:tav>
                                      </p:tavLst>
                                    </p:anim>
                                    <p:anim calcmode="lin" valueType="num">
                                      <p:cBhvr additive="base">
                                        <p:cTn id="26" dur="500" fill="hold"/>
                                        <p:tgtEl>
                                          <p:spTgt spid="3073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0723">
                                            <p:txEl>
                                              <p:pRg st="0" end="0"/>
                                            </p:txEl>
                                          </p:spTgt>
                                        </p:tgtEl>
                                        <p:attrNameLst>
                                          <p:attrName>style.visibility</p:attrName>
                                        </p:attrNameLst>
                                      </p:cBhvr>
                                      <p:to>
                                        <p:strVal val="visible"/>
                                      </p:to>
                                    </p:set>
                                    <p:anim calcmode="lin" valueType="num">
                                      <p:cBhvr additive="base">
                                        <p:cTn id="31" dur="500" fill="hold"/>
                                        <p:tgtEl>
                                          <p:spTgt spid="30723">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072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P spid="30729" grpId="0" autoUpdateAnimBg="0"/>
      <p:bldP spid="30730" grpId="0" autoUpdateAnimBg="0"/>
      <p:bldP spid="30731" grpId="0" autoUpdateAnimBg="0"/>
      <p:bldP spid="3073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he-IL"/>
              <a:t>תכונות המתכות</a:t>
            </a:r>
            <a:endParaRPr lang="en-US"/>
          </a:p>
        </p:txBody>
      </p:sp>
      <p:sp>
        <p:nvSpPr>
          <p:cNvPr id="16387" name="Rectangle 3"/>
          <p:cNvSpPr>
            <a:spLocks noGrp="1" noChangeArrowheads="1"/>
          </p:cNvSpPr>
          <p:nvPr>
            <p:ph idx="1"/>
          </p:nvPr>
        </p:nvSpPr>
        <p:spPr/>
        <p:txBody>
          <a:bodyPr/>
          <a:lstStyle/>
          <a:p>
            <a:r>
              <a:rPr lang="he-IL"/>
              <a:t>ניתנות לעיצוב</a:t>
            </a:r>
            <a:r>
              <a:rPr lang="en-US"/>
              <a:t>                  </a:t>
            </a:r>
            <a:r>
              <a:rPr lang="he-IL"/>
              <a:t>מוליכות חשמל וחום</a:t>
            </a:r>
            <a:r>
              <a:rPr lang="en-US"/>
              <a:t>  </a:t>
            </a:r>
            <a:endParaRPr lang="he-IL"/>
          </a:p>
          <a:p>
            <a:r>
              <a:rPr lang="he-IL"/>
              <a:t>בעלות תכונת קושי</a:t>
            </a:r>
          </a:p>
          <a:p>
            <a:r>
              <a:rPr lang="he-IL"/>
              <a:t>אינן שבירות</a:t>
            </a:r>
            <a:r>
              <a:rPr lang="he-IL">
                <a:solidFill>
                  <a:srgbClr val="000000"/>
                </a:solidFill>
                <a:latin typeface="Arial" charset="0"/>
                <a:cs typeface="Arial" charset="0"/>
                <a:hlinkClick r:id="rId2"/>
              </a:rPr>
              <a:t> </a:t>
            </a:r>
            <a:endParaRPr lang="he-IL"/>
          </a:p>
          <a:p>
            <a:r>
              <a:rPr lang="he-IL"/>
              <a:t>ניתן לעבדן דק וחד</a:t>
            </a:r>
          </a:p>
          <a:p>
            <a:r>
              <a:rPr lang="he-IL"/>
              <a:t>לערגל</a:t>
            </a:r>
          </a:p>
          <a:p>
            <a:r>
              <a:rPr lang="he-IL"/>
              <a:t>לרקע</a:t>
            </a:r>
          </a:p>
          <a:p>
            <a:r>
              <a:rPr lang="he-IL"/>
              <a:t>לחשל</a:t>
            </a:r>
          </a:p>
          <a:p>
            <a:endParaRPr lang="en-US"/>
          </a:p>
        </p:txBody>
      </p:sp>
      <p:pic>
        <p:nvPicPr>
          <p:cNvPr id="16389" name="Picture 5" descr="http://images.google.co.il/images?q=tbn:FKULGxAlki0J:http://www.etgarim.co.il/shop/gamepics/metal/7.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99992" y="404664"/>
            <a:ext cx="1550988" cy="1033463"/>
          </a:xfrm>
          <a:prstGeom prst="rect">
            <a:avLst/>
          </a:prstGeom>
          <a:noFill/>
          <a:extLst>
            <a:ext uri="{909E8E84-426E-40DD-AFC4-6F175D3DCCD1}">
              <a14:hiddenFill xmlns:a14="http://schemas.microsoft.com/office/drawing/2010/main" xmlns="">
                <a:solidFill>
                  <a:srgbClr val="FFFFFF"/>
                </a:solidFill>
              </a14:hiddenFill>
            </a:ext>
          </a:extLst>
        </p:spPr>
      </p:pic>
      <p:pic>
        <p:nvPicPr>
          <p:cNvPr id="16391" name="Picture 7" descr="http://images.google.co.il/images?q=tbn:1aAsvNvWeJ4J:http://shop.lametayel.com/lametayel/images/items/41814.jpg">
            <a:hlinkClick r:id="rId5"/>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315200" y="381000"/>
            <a:ext cx="1206500" cy="1524000"/>
          </a:xfrm>
          <a:prstGeom prst="rect">
            <a:avLst/>
          </a:prstGeom>
          <a:noFill/>
          <a:extLst>
            <a:ext uri="{909E8E84-426E-40DD-AFC4-6F175D3DCCD1}">
              <a14:hiddenFill xmlns:a14="http://schemas.microsoft.com/office/drawing/2010/main" xmlns="">
                <a:solidFill>
                  <a:srgbClr val="FFFFFF"/>
                </a:solidFill>
              </a14:hiddenFill>
            </a:ext>
          </a:extLst>
        </p:spPr>
      </p:pic>
      <p:sp>
        <p:nvSpPr>
          <p:cNvPr id="16392" name="Rectangle 8"/>
          <p:cNvSpPr>
            <a:spLocks noChangeArrowheads="1"/>
          </p:cNvSpPr>
          <p:nvPr/>
        </p:nvSpPr>
        <p:spPr bwMode="auto">
          <a:xfrm>
            <a:off x="-1584325" y="185261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he-IL"/>
          </a:p>
        </p:txBody>
      </p:sp>
      <p:sp>
        <p:nvSpPr>
          <p:cNvPr id="16393" name="Rectangle 9"/>
          <p:cNvSpPr>
            <a:spLocks noChangeArrowheads="1"/>
          </p:cNvSpPr>
          <p:nvPr/>
        </p:nvSpPr>
        <p:spPr bwMode="auto">
          <a:xfrm>
            <a:off x="2976563" y="1852613"/>
            <a:ext cx="20637"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he-IL"/>
          </a:p>
        </p:txBody>
      </p:sp>
      <p:sp>
        <p:nvSpPr>
          <p:cNvPr id="16400" name="Rectangle 16"/>
          <p:cNvSpPr>
            <a:spLocks noChangeArrowheads="1"/>
          </p:cNvSpPr>
          <p:nvPr/>
        </p:nvSpPr>
        <p:spPr bwMode="auto">
          <a:xfrm>
            <a:off x="-623888" y="-5016500"/>
            <a:ext cx="9144001"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he-IL"/>
          </a:p>
        </p:txBody>
      </p:sp>
      <p:grpSp>
        <p:nvGrpSpPr>
          <p:cNvPr id="2" name="Group 50"/>
          <p:cNvGrpSpPr>
            <a:grpSpLocks/>
          </p:cNvGrpSpPr>
          <p:nvPr/>
        </p:nvGrpSpPr>
        <p:grpSpPr bwMode="auto">
          <a:xfrm>
            <a:off x="1841500" y="-5016500"/>
            <a:ext cx="4211638" cy="2316162"/>
            <a:chOff x="0" y="0"/>
            <a:chExt cx="2653" cy="1459"/>
          </a:xfrm>
        </p:grpSpPr>
        <p:sp>
          <p:nvSpPr>
            <p:cNvPr id="16401" name="Rectangle 17"/>
            <p:cNvSpPr>
              <a:spLocks noChangeArrowheads="1"/>
            </p:cNvSpPr>
            <p:nvPr/>
          </p:nvSpPr>
          <p:spPr bwMode="auto">
            <a:xfrm>
              <a:off x="0"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403" name="Rectangle 19"/>
            <p:cNvSpPr>
              <a:spLocks noChangeArrowheads="1"/>
            </p:cNvSpPr>
            <p:nvPr/>
          </p:nvSpPr>
          <p:spPr bwMode="auto">
            <a:xfrm>
              <a:off x="221"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405" name="Rectangle 21"/>
            <p:cNvSpPr>
              <a:spLocks noChangeArrowheads="1"/>
            </p:cNvSpPr>
            <p:nvPr/>
          </p:nvSpPr>
          <p:spPr bwMode="auto">
            <a:xfrm>
              <a:off x="442"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407" name="Rectangle 23"/>
            <p:cNvSpPr>
              <a:spLocks noChangeArrowheads="1"/>
            </p:cNvSpPr>
            <p:nvPr/>
          </p:nvSpPr>
          <p:spPr bwMode="auto">
            <a:xfrm>
              <a:off x="663"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409" name="Rectangle 25"/>
            <p:cNvSpPr>
              <a:spLocks noChangeArrowheads="1"/>
            </p:cNvSpPr>
            <p:nvPr/>
          </p:nvSpPr>
          <p:spPr bwMode="auto">
            <a:xfrm>
              <a:off x="884"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411" name="Rectangle 27"/>
            <p:cNvSpPr>
              <a:spLocks noChangeArrowheads="1"/>
            </p:cNvSpPr>
            <p:nvPr/>
          </p:nvSpPr>
          <p:spPr bwMode="auto">
            <a:xfrm>
              <a:off x="1105"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413" name="Rectangle 29"/>
            <p:cNvSpPr>
              <a:spLocks noChangeArrowheads="1"/>
            </p:cNvSpPr>
            <p:nvPr/>
          </p:nvSpPr>
          <p:spPr bwMode="auto">
            <a:xfrm>
              <a:off x="1326"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415" name="Rectangle 31"/>
            <p:cNvSpPr>
              <a:spLocks noChangeArrowheads="1"/>
            </p:cNvSpPr>
            <p:nvPr/>
          </p:nvSpPr>
          <p:spPr bwMode="auto">
            <a:xfrm>
              <a:off x="1547"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417" name="Rectangle 33"/>
            <p:cNvSpPr>
              <a:spLocks noChangeArrowheads="1"/>
            </p:cNvSpPr>
            <p:nvPr/>
          </p:nvSpPr>
          <p:spPr bwMode="auto">
            <a:xfrm>
              <a:off x="1768"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419" name="Rectangle 35"/>
            <p:cNvSpPr>
              <a:spLocks noChangeArrowheads="1"/>
            </p:cNvSpPr>
            <p:nvPr/>
          </p:nvSpPr>
          <p:spPr bwMode="auto">
            <a:xfrm>
              <a:off x="1989"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421" name="Rectangle 37"/>
            <p:cNvSpPr>
              <a:spLocks noChangeArrowheads="1"/>
            </p:cNvSpPr>
            <p:nvPr/>
          </p:nvSpPr>
          <p:spPr bwMode="auto">
            <a:xfrm>
              <a:off x="2210"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423" name="Rectangle 39"/>
            <p:cNvSpPr>
              <a:spLocks noChangeArrowheads="1"/>
            </p:cNvSpPr>
            <p:nvPr/>
          </p:nvSpPr>
          <p:spPr bwMode="auto">
            <a:xfrm>
              <a:off x="2431"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425" name="Rectangle 41"/>
            <p:cNvSpPr>
              <a:spLocks noChangeArrowheads="1"/>
            </p:cNvSpPr>
            <p:nvPr/>
          </p:nvSpPr>
          <p:spPr bwMode="auto">
            <a:xfrm>
              <a:off x="0" y="653"/>
              <a:ext cx="2653" cy="4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r>
                <a:rPr lang="he-IL" sz="1400" b="1">
                  <a:solidFill>
                    <a:srgbClr val="0000FF"/>
                  </a:solidFill>
                </a:rPr>
                <a:t>"ברזל כל - זמן שהוא בתוך האור עושין ממנו כל - כלים שירצו"</a:t>
              </a:r>
              <a:endParaRPr lang="he-IL" sz="1400"/>
            </a:p>
            <a:p>
              <a:pPr algn="ctr" rtl="0" eaLnBrk="0" hangingPunct="0"/>
              <a:endParaRPr lang="he-IL"/>
            </a:p>
          </p:txBody>
        </p:sp>
        <p:sp>
          <p:nvSpPr>
            <p:cNvPr id="16426" name="Rectangle 42"/>
            <p:cNvSpPr>
              <a:spLocks noChangeArrowheads="1"/>
            </p:cNvSpPr>
            <p:nvPr/>
          </p:nvSpPr>
          <p:spPr bwMode="auto">
            <a:xfrm>
              <a:off x="0" y="1075"/>
              <a:ext cx="2653" cy="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l"/>
              <a:r>
                <a:rPr lang="he-IL" sz="1000" b="1">
                  <a:solidFill>
                    <a:srgbClr val="0000FF"/>
                  </a:solidFill>
                </a:rPr>
                <a:t>אדר"נ טז</a:t>
              </a:r>
              <a:endParaRPr lang="he-IL" sz="1400"/>
            </a:p>
            <a:p>
              <a:pPr algn="l" rtl="0" eaLnBrk="0" hangingPunct="0"/>
              <a:endParaRPr lang="he-IL"/>
            </a:p>
          </p:txBody>
        </p:sp>
        <p:sp>
          <p:nvSpPr>
            <p:cNvPr id="16427" name="Rectangle 43"/>
            <p:cNvSpPr>
              <a:spLocks noChangeArrowheads="1"/>
            </p:cNvSpPr>
            <p:nvPr/>
          </p:nvSpPr>
          <p:spPr bwMode="auto">
            <a:xfrm>
              <a:off x="0" y="1459"/>
              <a:ext cx="2653"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he-IL"/>
            </a:p>
          </p:txBody>
        </p:sp>
      </p:grpSp>
      <p:grpSp>
        <p:nvGrpSpPr>
          <p:cNvPr id="3" name="Group 49"/>
          <p:cNvGrpSpPr>
            <a:grpSpLocks/>
          </p:cNvGrpSpPr>
          <p:nvPr/>
        </p:nvGrpSpPr>
        <p:grpSpPr bwMode="auto">
          <a:xfrm>
            <a:off x="3762375" y="8685213"/>
            <a:ext cx="371475" cy="3189287"/>
            <a:chOff x="-11" y="8631"/>
            <a:chExt cx="234" cy="2009"/>
          </a:xfrm>
        </p:grpSpPr>
        <p:grpSp>
          <p:nvGrpSpPr>
            <p:cNvPr id="4" name="Group 47"/>
            <p:cNvGrpSpPr>
              <a:grpSpLocks/>
            </p:cNvGrpSpPr>
            <p:nvPr/>
          </p:nvGrpSpPr>
          <p:grpSpPr bwMode="auto">
            <a:xfrm>
              <a:off x="0" y="8642"/>
              <a:ext cx="212" cy="1987"/>
              <a:chOff x="0" y="8642"/>
              <a:chExt cx="212" cy="1987"/>
            </a:xfrm>
          </p:grpSpPr>
          <p:sp>
            <p:nvSpPr>
              <p:cNvPr id="16428" name="Rectangle 44"/>
              <p:cNvSpPr>
                <a:spLocks noChangeArrowheads="1"/>
              </p:cNvSpPr>
              <p:nvPr/>
            </p:nvSpPr>
            <p:spPr bwMode="auto">
              <a:xfrm>
                <a:off x="0" y="8642"/>
                <a:ext cx="212" cy="1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r>
                  <a:rPr lang="he-IL"/>
                  <a:t>  </a:t>
                </a:r>
                <a:endParaRPr lang="he-IL" sz="17700"/>
              </a:p>
              <a:p>
                <a:pPr algn="ctr" rtl="0" eaLnBrk="0" hangingPunct="0"/>
                <a:endParaRPr lang="he-IL" sz="17700"/>
              </a:p>
            </p:txBody>
          </p:sp>
          <p:sp>
            <p:nvSpPr>
              <p:cNvPr id="16430" name="Rectangle 46"/>
              <p:cNvSpPr>
                <a:spLocks noChangeArrowheads="1"/>
              </p:cNvSpPr>
              <p:nvPr/>
            </p:nvSpPr>
            <p:spPr bwMode="auto">
              <a:xfrm>
                <a:off x="0" y="8642"/>
                <a:ext cx="212" cy="1987"/>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he-IL"/>
              </a:p>
            </p:txBody>
          </p:sp>
        </p:grpSp>
        <p:sp>
          <p:nvSpPr>
            <p:cNvPr id="16432" name="Rectangle 48"/>
            <p:cNvSpPr>
              <a:spLocks noChangeArrowheads="1"/>
            </p:cNvSpPr>
            <p:nvPr/>
          </p:nvSpPr>
          <p:spPr bwMode="auto">
            <a:xfrm>
              <a:off x="-11" y="8631"/>
              <a:ext cx="234" cy="2009"/>
            </a:xfrm>
            <a:prstGeom prst="rect">
              <a:avLst/>
            </a:prstGeom>
            <a:noFill/>
            <a:ln w="34925">
              <a:solidFill>
                <a:srgbClr val="00404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he-IL"/>
            </a:p>
          </p:txBody>
        </p:sp>
      </p:grpSp>
      <p:pic>
        <p:nvPicPr>
          <p:cNvPr id="16402" name="Picture 18"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947863"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404" name="Picture 20"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298700"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406" name="Picture 22"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649538"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408" name="Picture 24"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000375"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410" name="Picture 26"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351213"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412" name="Picture 28"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702050"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414" name="Picture 30"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052888"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416" name="Picture 32"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403725"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418" name="Picture 34"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754563"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420" name="Picture 36"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105400"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422" name="Picture 38"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456238"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424" name="Picture 40"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807075"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429" name="Picture 45" descr="http://www.mkm-haifa.co.il/schools/kortshak/art/mazger.gif"/>
          <p:cNvPicPr>
            <a:picLocks noChangeAspect="1" noChangeArrowheads="1" noCrop="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795713" y="8748713"/>
            <a:ext cx="3508375" cy="2811462"/>
          </a:xfrm>
          <a:prstGeom prst="rect">
            <a:avLst/>
          </a:prstGeom>
          <a:noFill/>
          <a:extLst>
            <a:ext uri="{909E8E84-426E-40DD-AFC4-6F175D3DCCD1}">
              <a14:hiddenFill xmlns:a14="http://schemas.microsoft.com/office/drawing/2010/main" xmlns="">
                <a:solidFill>
                  <a:srgbClr val="FFFFFF"/>
                </a:solidFill>
              </a14:hiddenFill>
            </a:ext>
          </a:extLst>
        </p:spPr>
      </p:pic>
      <p:sp>
        <p:nvSpPr>
          <p:cNvPr id="16435" name="Rectangle 51"/>
          <p:cNvSpPr>
            <a:spLocks noChangeArrowheads="1"/>
          </p:cNvSpPr>
          <p:nvPr/>
        </p:nvSpPr>
        <p:spPr bwMode="auto">
          <a:xfrm>
            <a:off x="-623888" y="-5016500"/>
            <a:ext cx="9144001"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he-IL"/>
          </a:p>
        </p:txBody>
      </p:sp>
      <p:grpSp>
        <p:nvGrpSpPr>
          <p:cNvPr id="5" name="Group 85"/>
          <p:cNvGrpSpPr>
            <a:grpSpLocks/>
          </p:cNvGrpSpPr>
          <p:nvPr/>
        </p:nvGrpSpPr>
        <p:grpSpPr bwMode="auto">
          <a:xfrm>
            <a:off x="1841500" y="-5016500"/>
            <a:ext cx="4211638" cy="2316162"/>
            <a:chOff x="0" y="0"/>
            <a:chExt cx="2653" cy="1459"/>
          </a:xfrm>
        </p:grpSpPr>
        <p:sp>
          <p:nvSpPr>
            <p:cNvPr id="16436" name="Rectangle 52"/>
            <p:cNvSpPr>
              <a:spLocks noChangeArrowheads="1"/>
            </p:cNvSpPr>
            <p:nvPr/>
          </p:nvSpPr>
          <p:spPr bwMode="auto">
            <a:xfrm>
              <a:off x="0"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438" name="Rectangle 54"/>
            <p:cNvSpPr>
              <a:spLocks noChangeArrowheads="1"/>
            </p:cNvSpPr>
            <p:nvPr/>
          </p:nvSpPr>
          <p:spPr bwMode="auto">
            <a:xfrm>
              <a:off x="221"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440" name="Rectangle 56"/>
            <p:cNvSpPr>
              <a:spLocks noChangeArrowheads="1"/>
            </p:cNvSpPr>
            <p:nvPr/>
          </p:nvSpPr>
          <p:spPr bwMode="auto">
            <a:xfrm>
              <a:off x="442"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442" name="Rectangle 58"/>
            <p:cNvSpPr>
              <a:spLocks noChangeArrowheads="1"/>
            </p:cNvSpPr>
            <p:nvPr/>
          </p:nvSpPr>
          <p:spPr bwMode="auto">
            <a:xfrm>
              <a:off x="663"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444" name="Rectangle 60"/>
            <p:cNvSpPr>
              <a:spLocks noChangeArrowheads="1"/>
            </p:cNvSpPr>
            <p:nvPr/>
          </p:nvSpPr>
          <p:spPr bwMode="auto">
            <a:xfrm>
              <a:off x="884"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446" name="Rectangle 62"/>
            <p:cNvSpPr>
              <a:spLocks noChangeArrowheads="1"/>
            </p:cNvSpPr>
            <p:nvPr/>
          </p:nvSpPr>
          <p:spPr bwMode="auto">
            <a:xfrm>
              <a:off x="1105"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448" name="Rectangle 64"/>
            <p:cNvSpPr>
              <a:spLocks noChangeArrowheads="1"/>
            </p:cNvSpPr>
            <p:nvPr/>
          </p:nvSpPr>
          <p:spPr bwMode="auto">
            <a:xfrm>
              <a:off x="1326"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450" name="Rectangle 66"/>
            <p:cNvSpPr>
              <a:spLocks noChangeArrowheads="1"/>
            </p:cNvSpPr>
            <p:nvPr/>
          </p:nvSpPr>
          <p:spPr bwMode="auto">
            <a:xfrm>
              <a:off x="1547"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452" name="Rectangle 68"/>
            <p:cNvSpPr>
              <a:spLocks noChangeArrowheads="1"/>
            </p:cNvSpPr>
            <p:nvPr/>
          </p:nvSpPr>
          <p:spPr bwMode="auto">
            <a:xfrm>
              <a:off x="1768"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454" name="Rectangle 70"/>
            <p:cNvSpPr>
              <a:spLocks noChangeArrowheads="1"/>
            </p:cNvSpPr>
            <p:nvPr/>
          </p:nvSpPr>
          <p:spPr bwMode="auto">
            <a:xfrm>
              <a:off x="1989"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456" name="Rectangle 72"/>
            <p:cNvSpPr>
              <a:spLocks noChangeArrowheads="1"/>
            </p:cNvSpPr>
            <p:nvPr/>
          </p:nvSpPr>
          <p:spPr bwMode="auto">
            <a:xfrm>
              <a:off x="2210"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458" name="Rectangle 74"/>
            <p:cNvSpPr>
              <a:spLocks noChangeArrowheads="1"/>
            </p:cNvSpPr>
            <p:nvPr/>
          </p:nvSpPr>
          <p:spPr bwMode="auto">
            <a:xfrm>
              <a:off x="2431"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460" name="Rectangle 76"/>
            <p:cNvSpPr>
              <a:spLocks noChangeArrowheads="1"/>
            </p:cNvSpPr>
            <p:nvPr/>
          </p:nvSpPr>
          <p:spPr bwMode="auto">
            <a:xfrm>
              <a:off x="0" y="653"/>
              <a:ext cx="2653" cy="4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r>
                <a:rPr lang="he-IL" sz="1400" b="1">
                  <a:solidFill>
                    <a:srgbClr val="0000FF"/>
                  </a:solidFill>
                </a:rPr>
                <a:t>"ברזל כל - זמן שהוא בתוך האור עושין ממנו כל - כלים שירצו"</a:t>
              </a:r>
              <a:endParaRPr lang="he-IL" sz="1400"/>
            </a:p>
            <a:p>
              <a:pPr algn="ctr" rtl="0" eaLnBrk="0" hangingPunct="0"/>
              <a:endParaRPr lang="he-IL"/>
            </a:p>
          </p:txBody>
        </p:sp>
        <p:sp>
          <p:nvSpPr>
            <p:cNvPr id="16461" name="Rectangle 77"/>
            <p:cNvSpPr>
              <a:spLocks noChangeArrowheads="1"/>
            </p:cNvSpPr>
            <p:nvPr/>
          </p:nvSpPr>
          <p:spPr bwMode="auto">
            <a:xfrm>
              <a:off x="0" y="1075"/>
              <a:ext cx="2653" cy="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l"/>
              <a:r>
                <a:rPr lang="he-IL" sz="1000" b="1">
                  <a:solidFill>
                    <a:srgbClr val="0000FF"/>
                  </a:solidFill>
                </a:rPr>
                <a:t>אדר"נ טז</a:t>
              </a:r>
              <a:endParaRPr lang="he-IL" sz="1400"/>
            </a:p>
            <a:p>
              <a:pPr algn="l" rtl="0" eaLnBrk="0" hangingPunct="0"/>
              <a:endParaRPr lang="he-IL"/>
            </a:p>
          </p:txBody>
        </p:sp>
        <p:sp>
          <p:nvSpPr>
            <p:cNvPr id="16462" name="Rectangle 78"/>
            <p:cNvSpPr>
              <a:spLocks noChangeArrowheads="1"/>
            </p:cNvSpPr>
            <p:nvPr/>
          </p:nvSpPr>
          <p:spPr bwMode="auto">
            <a:xfrm>
              <a:off x="0" y="1459"/>
              <a:ext cx="2653"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he-IL"/>
            </a:p>
          </p:txBody>
        </p:sp>
      </p:grpSp>
      <p:grpSp>
        <p:nvGrpSpPr>
          <p:cNvPr id="6" name="Group 84"/>
          <p:cNvGrpSpPr>
            <a:grpSpLocks/>
          </p:cNvGrpSpPr>
          <p:nvPr/>
        </p:nvGrpSpPr>
        <p:grpSpPr bwMode="auto">
          <a:xfrm>
            <a:off x="3762375" y="8685213"/>
            <a:ext cx="371475" cy="3189287"/>
            <a:chOff x="-11" y="8631"/>
            <a:chExt cx="234" cy="2009"/>
          </a:xfrm>
        </p:grpSpPr>
        <p:grpSp>
          <p:nvGrpSpPr>
            <p:cNvPr id="7" name="Group 82"/>
            <p:cNvGrpSpPr>
              <a:grpSpLocks/>
            </p:cNvGrpSpPr>
            <p:nvPr/>
          </p:nvGrpSpPr>
          <p:grpSpPr bwMode="auto">
            <a:xfrm>
              <a:off x="0" y="8642"/>
              <a:ext cx="212" cy="1987"/>
              <a:chOff x="0" y="8642"/>
              <a:chExt cx="212" cy="1987"/>
            </a:xfrm>
          </p:grpSpPr>
          <p:sp>
            <p:nvSpPr>
              <p:cNvPr id="16463" name="Rectangle 79"/>
              <p:cNvSpPr>
                <a:spLocks noChangeArrowheads="1"/>
              </p:cNvSpPr>
              <p:nvPr/>
            </p:nvSpPr>
            <p:spPr bwMode="auto">
              <a:xfrm>
                <a:off x="0" y="8642"/>
                <a:ext cx="212" cy="1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r>
                  <a:rPr lang="he-IL"/>
                  <a:t>  </a:t>
                </a:r>
                <a:endParaRPr lang="he-IL" sz="17700"/>
              </a:p>
              <a:p>
                <a:pPr algn="ctr" rtl="0" eaLnBrk="0" hangingPunct="0"/>
                <a:endParaRPr lang="he-IL" sz="17700"/>
              </a:p>
            </p:txBody>
          </p:sp>
          <p:sp>
            <p:nvSpPr>
              <p:cNvPr id="16465" name="Rectangle 81"/>
              <p:cNvSpPr>
                <a:spLocks noChangeArrowheads="1"/>
              </p:cNvSpPr>
              <p:nvPr/>
            </p:nvSpPr>
            <p:spPr bwMode="auto">
              <a:xfrm>
                <a:off x="0" y="8642"/>
                <a:ext cx="212" cy="1987"/>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he-IL"/>
              </a:p>
            </p:txBody>
          </p:sp>
        </p:grpSp>
        <p:sp>
          <p:nvSpPr>
            <p:cNvPr id="16467" name="Rectangle 83"/>
            <p:cNvSpPr>
              <a:spLocks noChangeArrowheads="1"/>
            </p:cNvSpPr>
            <p:nvPr/>
          </p:nvSpPr>
          <p:spPr bwMode="auto">
            <a:xfrm>
              <a:off x="-11" y="8631"/>
              <a:ext cx="234" cy="2009"/>
            </a:xfrm>
            <a:prstGeom prst="rect">
              <a:avLst/>
            </a:prstGeom>
            <a:noFill/>
            <a:ln w="34925">
              <a:solidFill>
                <a:srgbClr val="00404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he-IL"/>
            </a:p>
          </p:txBody>
        </p:sp>
      </p:grpSp>
      <p:pic>
        <p:nvPicPr>
          <p:cNvPr id="16437" name="Picture 53"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947863"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439" name="Picture 55"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298700"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441" name="Picture 57"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649538"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443" name="Picture 59"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000375"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445" name="Picture 61"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351213"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447" name="Picture 63"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702050"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449" name="Picture 65"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052888"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451" name="Picture 67"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403725"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453" name="Picture 69"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754563"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455" name="Picture 71"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105400"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457" name="Picture 73"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456238"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459" name="Picture 75"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807075"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464" name="Picture 80" descr="http://www.mkm-haifa.co.il/schools/kortshak/art/mazger.gif"/>
          <p:cNvPicPr>
            <a:picLocks noChangeAspect="1" noChangeArrowheads="1" noCrop="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795713" y="8748713"/>
            <a:ext cx="3508375" cy="2811462"/>
          </a:xfrm>
          <a:prstGeom prst="rect">
            <a:avLst/>
          </a:prstGeom>
          <a:noFill/>
          <a:extLst>
            <a:ext uri="{909E8E84-426E-40DD-AFC4-6F175D3DCCD1}">
              <a14:hiddenFill xmlns:a14="http://schemas.microsoft.com/office/drawing/2010/main" xmlns="">
                <a:solidFill>
                  <a:srgbClr val="FFFFFF"/>
                </a:solidFill>
              </a14:hiddenFill>
            </a:ext>
          </a:extLst>
        </p:spPr>
      </p:pic>
      <p:sp>
        <p:nvSpPr>
          <p:cNvPr id="16470" name="Rectangle 86"/>
          <p:cNvSpPr>
            <a:spLocks noChangeArrowheads="1"/>
          </p:cNvSpPr>
          <p:nvPr/>
        </p:nvSpPr>
        <p:spPr bwMode="auto">
          <a:xfrm>
            <a:off x="-623888" y="-5016500"/>
            <a:ext cx="9144001"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he-IL"/>
          </a:p>
        </p:txBody>
      </p:sp>
      <p:grpSp>
        <p:nvGrpSpPr>
          <p:cNvPr id="8" name="Group 120"/>
          <p:cNvGrpSpPr>
            <a:grpSpLocks/>
          </p:cNvGrpSpPr>
          <p:nvPr/>
        </p:nvGrpSpPr>
        <p:grpSpPr bwMode="auto">
          <a:xfrm>
            <a:off x="1841500" y="-5016500"/>
            <a:ext cx="4211638" cy="2316162"/>
            <a:chOff x="0" y="0"/>
            <a:chExt cx="2653" cy="1459"/>
          </a:xfrm>
        </p:grpSpPr>
        <p:sp>
          <p:nvSpPr>
            <p:cNvPr id="16471" name="Rectangle 87"/>
            <p:cNvSpPr>
              <a:spLocks noChangeArrowheads="1"/>
            </p:cNvSpPr>
            <p:nvPr/>
          </p:nvSpPr>
          <p:spPr bwMode="auto">
            <a:xfrm>
              <a:off x="0"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473" name="Rectangle 89"/>
            <p:cNvSpPr>
              <a:spLocks noChangeArrowheads="1"/>
            </p:cNvSpPr>
            <p:nvPr/>
          </p:nvSpPr>
          <p:spPr bwMode="auto">
            <a:xfrm>
              <a:off x="221"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475" name="Rectangle 91"/>
            <p:cNvSpPr>
              <a:spLocks noChangeArrowheads="1"/>
            </p:cNvSpPr>
            <p:nvPr/>
          </p:nvSpPr>
          <p:spPr bwMode="auto">
            <a:xfrm>
              <a:off x="442"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477" name="Rectangle 93"/>
            <p:cNvSpPr>
              <a:spLocks noChangeArrowheads="1"/>
            </p:cNvSpPr>
            <p:nvPr/>
          </p:nvSpPr>
          <p:spPr bwMode="auto">
            <a:xfrm>
              <a:off x="663"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479" name="Rectangle 95"/>
            <p:cNvSpPr>
              <a:spLocks noChangeArrowheads="1"/>
            </p:cNvSpPr>
            <p:nvPr/>
          </p:nvSpPr>
          <p:spPr bwMode="auto">
            <a:xfrm>
              <a:off x="884"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481" name="Rectangle 97"/>
            <p:cNvSpPr>
              <a:spLocks noChangeArrowheads="1"/>
            </p:cNvSpPr>
            <p:nvPr/>
          </p:nvSpPr>
          <p:spPr bwMode="auto">
            <a:xfrm>
              <a:off x="1105"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483" name="Rectangle 99"/>
            <p:cNvSpPr>
              <a:spLocks noChangeArrowheads="1"/>
            </p:cNvSpPr>
            <p:nvPr/>
          </p:nvSpPr>
          <p:spPr bwMode="auto">
            <a:xfrm>
              <a:off x="1326"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485" name="Rectangle 101"/>
            <p:cNvSpPr>
              <a:spLocks noChangeArrowheads="1"/>
            </p:cNvSpPr>
            <p:nvPr/>
          </p:nvSpPr>
          <p:spPr bwMode="auto">
            <a:xfrm>
              <a:off x="1547"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487" name="Rectangle 103"/>
            <p:cNvSpPr>
              <a:spLocks noChangeArrowheads="1"/>
            </p:cNvSpPr>
            <p:nvPr/>
          </p:nvSpPr>
          <p:spPr bwMode="auto">
            <a:xfrm>
              <a:off x="1768"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489" name="Rectangle 105"/>
            <p:cNvSpPr>
              <a:spLocks noChangeArrowheads="1"/>
            </p:cNvSpPr>
            <p:nvPr/>
          </p:nvSpPr>
          <p:spPr bwMode="auto">
            <a:xfrm>
              <a:off x="1989"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491" name="Rectangle 107"/>
            <p:cNvSpPr>
              <a:spLocks noChangeArrowheads="1"/>
            </p:cNvSpPr>
            <p:nvPr/>
          </p:nvSpPr>
          <p:spPr bwMode="auto">
            <a:xfrm>
              <a:off x="2210"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493" name="Rectangle 109"/>
            <p:cNvSpPr>
              <a:spLocks noChangeArrowheads="1"/>
            </p:cNvSpPr>
            <p:nvPr/>
          </p:nvSpPr>
          <p:spPr bwMode="auto">
            <a:xfrm>
              <a:off x="2431"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495" name="Rectangle 111"/>
            <p:cNvSpPr>
              <a:spLocks noChangeArrowheads="1"/>
            </p:cNvSpPr>
            <p:nvPr/>
          </p:nvSpPr>
          <p:spPr bwMode="auto">
            <a:xfrm>
              <a:off x="0" y="653"/>
              <a:ext cx="2653" cy="4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r>
                <a:rPr lang="he-IL" sz="1400" b="1">
                  <a:solidFill>
                    <a:srgbClr val="0000FF"/>
                  </a:solidFill>
                </a:rPr>
                <a:t>"ברזל כל - זמן שהוא בתוך האור עושין ממנו כל - כלים שירצו"</a:t>
              </a:r>
              <a:endParaRPr lang="he-IL" sz="1400"/>
            </a:p>
            <a:p>
              <a:pPr algn="ctr" rtl="0" eaLnBrk="0" hangingPunct="0"/>
              <a:endParaRPr lang="he-IL"/>
            </a:p>
          </p:txBody>
        </p:sp>
        <p:sp>
          <p:nvSpPr>
            <p:cNvPr id="16496" name="Rectangle 112"/>
            <p:cNvSpPr>
              <a:spLocks noChangeArrowheads="1"/>
            </p:cNvSpPr>
            <p:nvPr/>
          </p:nvSpPr>
          <p:spPr bwMode="auto">
            <a:xfrm>
              <a:off x="0" y="1075"/>
              <a:ext cx="2653" cy="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l"/>
              <a:r>
                <a:rPr lang="he-IL" sz="1000" b="1">
                  <a:solidFill>
                    <a:srgbClr val="0000FF"/>
                  </a:solidFill>
                </a:rPr>
                <a:t>אדר"נ טז</a:t>
              </a:r>
              <a:endParaRPr lang="he-IL" sz="1400"/>
            </a:p>
            <a:p>
              <a:pPr algn="l" rtl="0" eaLnBrk="0" hangingPunct="0"/>
              <a:endParaRPr lang="he-IL"/>
            </a:p>
          </p:txBody>
        </p:sp>
        <p:sp>
          <p:nvSpPr>
            <p:cNvPr id="16497" name="Rectangle 113"/>
            <p:cNvSpPr>
              <a:spLocks noChangeArrowheads="1"/>
            </p:cNvSpPr>
            <p:nvPr/>
          </p:nvSpPr>
          <p:spPr bwMode="auto">
            <a:xfrm>
              <a:off x="0" y="1459"/>
              <a:ext cx="2653"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he-IL"/>
            </a:p>
          </p:txBody>
        </p:sp>
      </p:grpSp>
      <p:grpSp>
        <p:nvGrpSpPr>
          <p:cNvPr id="9" name="Group 119"/>
          <p:cNvGrpSpPr>
            <a:grpSpLocks/>
          </p:cNvGrpSpPr>
          <p:nvPr/>
        </p:nvGrpSpPr>
        <p:grpSpPr bwMode="auto">
          <a:xfrm>
            <a:off x="3762375" y="8685213"/>
            <a:ext cx="371475" cy="3189287"/>
            <a:chOff x="-11" y="8631"/>
            <a:chExt cx="234" cy="2009"/>
          </a:xfrm>
        </p:grpSpPr>
        <p:grpSp>
          <p:nvGrpSpPr>
            <p:cNvPr id="10" name="Group 117"/>
            <p:cNvGrpSpPr>
              <a:grpSpLocks/>
            </p:cNvGrpSpPr>
            <p:nvPr/>
          </p:nvGrpSpPr>
          <p:grpSpPr bwMode="auto">
            <a:xfrm>
              <a:off x="0" y="8642"/>
              <a:ext cx="212" cy="1987"/>
              <a:chOff x="0" y="8642"/>
              <a:chExt cx="212" cy="1987"/>
            </a:xfrm>
          </p:grpSpPr>
          <p:sp>
            <p:nvSpPr>
              <p:cNvPr id="16498" name="Rectangle 114"/>
              <p:cNvSpPr>
                <a:spLocks noChangeArrowheads="1"/>
              </p:cNvSpPr>
              <p:nvPr/>
            </p:nvSpPr>
            <p:spPr bwMode="auto">
              <a:xfrm>
                <a:off x="0" y="8642"/>
                <a:ext cx="212" cy="1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r>
                  <a:rPr lang="he-IL"/>
                  <a:t>  </a:t>
                </a:r>
                <a:endParaRPr lang="he-IL" sz="17700"/>
              </a:p>
              <a:p>
                <a:pPr algn="ctr" rtl="0" eaLnBrk="0" hangingPunct="0"/>
                <a:endParaRPr lang="he-IL" sz="17700"/>
              </a:p>
            </p:txBody>
          </p:sp>
          <p:sp>
            <p:nvSpPr>
              <p:cNvPr id="16500" name="Rectangle 116"/>
              <p:cNvSpPr>
                <a:spLocks noChangeArrowheads="1"/>
              </p:cNvSpPr>
              <p:nvPr/>
            </p:nvSpPr>
            <p:spPr bwMode="auto">
              <a:xfrm>
                <a:off x="0" y="8642"/>
                <a:ext cx="212" cy="1987"/>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he-IL"/>
              </a:p>
            </p:txBody>
          </p:sp>
        </p:grpSp>
        <p:sp>
          <p:nvSpPr>
            <p:cNvPr id="16502" name="Rectangle 118"/>
            <p:cNvSpPr>
              <a:spLocks noChangeArrowheads="1"/>
            </p:cNvSpPr>
            <p:nvPr/>
          </p:nvSpPr>
          <p:spPr bwMode="auto">
            <a:xfrm>
              <a:off x="-11" y="8631"/>
              <a:ext cx="234" cy="2009"/>
            </a:xfrm>
            <a:prstGeom prst="rect">
              <a:avLst/>
            </a:prstGeom>
            <a:noFill/>
            <a:ln w="34925">
              <a:solidFill>
                <a:srgbClr val="00404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he-IL"/>
            </a:p>
          </p:txBody>
        </p:sp>
      </p:grpSp>
      <p:pic>
        <p:nvPicPr>
          <p:cNvPr id="16472" name="Picture 88"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947863"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474" name="Picture 90"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298700"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476" name="Picture 92"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649538"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478" name="Picture 94"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000375"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480" name="Picture 96"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351213"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482" name="Picture 98"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702050"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484" name="Picture 100"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052888"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486" name="Picture 102"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403725"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488" name="Picture 104"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754563"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490" name="Picture 106"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105400"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492" name="Picture 108"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456238"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494" name="Picture 110"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807075"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499" name="Picture 115" descr="http://www.mkm-haifa.co.il/schools/kortshak/art/mazger.gif"/>
          <p:cNvPicPr>
            <a:picLocks noChangeAspect="1" noChangeArrowheads="1" noCrop="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795713" y="8748713"/>
            <a:ext cx="3508375" cy="2811462"/>
          </a:xfrm>
          <a:prstGeom prst="rect">
            <a:avLst/>
          </a:prstGeom>
          <a:noFill/>
          <a:extLst>
            <a:ext uri="{909E8E84-426E-40DD-AFC4-6F175D3DCCD1}">
              <a14:hiddenFill xmlns:a14="http://schemas.microsoft.com/office/drawing/2010/main" xmlns="">
                <a:solidFill>
                  <a:srgbClr val="FFFFFF"/>
                </a:solidFill>
              </a14:hiddenFill>
            </a:ext>
          </a:extLst>
        </p:spPr>
      </p:pic>
      <p:sp>
        <p:nvSpPr>
          <p:cNvPr id="16505" name="Rectangle 121"/>
          <p:cNvSpPr>
            <a:spLocks noChangeArrowheads="1"/>
          </p:cNvSpPr>
          <p:nvPr/>
        </p:nvSpPr>
        <p:spPr bwMode="auto">
          <a:xfrm>
            <a:off x="-623888" y="-5016500"/>
            <a:ext cx="9144001"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he-IL"/>
          </a:p>
        </p:txBody>
      </p:sp>
      <p:grpSp>
        <p:nvGrpSpPr>
          <p:cNvPr id="11" name="Group 155"/>
          <p:cNvGrpSpPr>
            <a:grpSpLocks/>
          </p:cNvGrpSpPr>
          <p:nvPr/>
        </p:nvGrpSpPr>
        <p:grpSpPr bwMode="auto">
          <a:xfrm>
            <a:off x="1841500" y="-5016500"/>
            <a:ext cx="4211638" cy="2316162"/>
            <a:chOff x="0" y="0"/>
            <a:chExt cx="2653" cy="1459"/>
          </a:xfrm>
        </p:grpSpPr>
        <p:sp>
          <p:nvSpPr>
            <p:cNvPr id="16506" name="Rectangle 122"/>
            <p:cNvSpPr>
              <a:spLocks noChangeArrowheads="1"/>
            </p:cNvSpPr>
            <p:nvPr/>
          </p:nvSpPr>
          <p:spPr bwMode="auto">
            <a:xfrm>
              <a:off x="0"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508" name="Rectangle 124"/>
            <p:cNvSpPr>
              <a:spLocks noChangeArrowheads="1"/>
            </p:cNvSpPr>
            <p:nvPr/>
          </p:nvSpPr>
          <p:spPr bwMode="auto">
            <a:xfrm>
              <a:off x="221"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510" name="Rectangle 126"/>
            <p:cNvSpPr>
              <a:spLocks noChangeArrowheads="1"/>
            </p:cNvSpPr>
            <p:nvPr/>
          </p:nvSpPr>
          <p:spPr bwMode="auto">
            <a:xfrm>
              <a:off x="442"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512" name="Rectangle 128"/>
            <p:cNvSpPr>
              <a:spLocks noChangeArrowheads="1"/>
            </p:cNvSpPr>
            <p:nvPr/>
          </p:nvSpPr>
          <p:spPr bwMode="auto">
            <a:xfrm>
              <a:off x="663"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514" name="Rectangle 130"/>
            <p:cNvSpPr>
              <a:spLocks noChangeArrowheads="1"/>
            </p:cNvSpPr>
            <p:nvPr/>
          </p:nvSpPr>
          <p:spPr bwMode="auto">
            <a:xfrm>
              <a:off x="884"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516" name="Rectangle 132"/>
            <p:cNvSpPr>
              <a:spLocks noChangeArrowheads="1"/>
            </p:cNvSpPr>
            <p:nvPr/>
          </p:nvSpPr>
          <p:spPr bwMode="auto">
            <a:xfrm>
              <a:off x="1105"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518" name="Rectangle 134"/>
            <p:cNvSpPr>
              <a:spLocks noChangeArrowheads="1"/>
            </p:cNvSpPr>
            <p:nvPr/>
          </p:nvSpPr>
          <p:spPr bwMode="auto">
            <a:xfrm>
              <a:off x="1326"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520" name="Rectangle 136"/>
            <p:cNvSpPr>
              <a:spLocks noChangeArrowheads="1"/>
            </p:cNvSpPr>
            <p:nvPr/>
          </p:nvSpPr>
          <p:spPr bwMode="auto">
            <a:xfrm>
              <a:off x="1547"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522" name="Rectangle 138"/>
            <p:cNvSpPr>
              <a:spLocks noChangeArrowheads="1"/>
            </p:cNvSpPr>
            <p:nvPr/>
          </p:nvSpPr>
          <p:spPr bwMode="auto">
            <a:xfrm>
              <a:off x="1768"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524" name="Rectangle 140"/>
            <p:cNvSpPr>
              <a:spLocks noChangeArrowheads="1"/>
            </p:cNvSpPr>
            <p:nvPr/>
          </p:nvSpPr>
          <p:spPr bwMode="auto">
            <a:xfrm>
              <a:off x="1989"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526" name="Rectangle 142"/>
            <p:cNvSpPr>
              <a:spLocks noChangeArrowheads="1"/>
            </p:cNvSpPr>
            <p:nvPr/>
          </p:nvSpPr>
          <p:spPr bwMode="auto">
            <a:xfrm>
              <a:off x="2210"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528" name="Rectangle 144"/>
            <p:cNvSpPr>
              <a:spLocks noChangeArrowheads="1"/>
            </p:cNvSpPr>
            <p:nvPr/>
          </p:nvSpPr>
          <p:spPr bwMode="auto">
            <a:xfrm>
              <a:off x="2431"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530" name="Rectangle 146"/>
            <p:cNvSpPr>
              <a:spLocks noChangeArrowheads="1"/>
            </p:cNvSpPr>
            <p:nvPr/>
          </p:nvSpPr>
          <p:spPr bwMode="auto">
            <a:xfrm>
              <a:off x="0" y="653"/>
              <a:ext cx="2653" cy="4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r>
                <a:rPr lang="he-IL" sz="1400" b="1">
                  <a:solidFill>
                    <a:srgbClr val="0000FF"/>
                  </a:solidFill>
                </a:rPr>
                <a:t>"ברזל כל - זמן שהוא בתוך האור עושין ממנו כל - כלים שירצו"</a:t>
              </a:r>
              <a:endParaRPr lang="he-IL" sz="1400"/>
            </a:p>
            <a:p>
              <a:pPr algn="ctr" rtl="0" eaLnBrk="0" hangingPunct="0"/>
              <a:endParaRPr lang="he-IL"/>
            </a:p>
          </p:txBody>
        </p:sp>
        <p:sp>
          <p:nvSpPr>
            <p:cNvPr id="16531" name="Rectangle 147"/>
            <p:cNvSpPr>
              <a:spLocks noChangeArrowheads="1"/>
            </p:cNvSpPr>
            <p:nvPr/>
          </p:nvSpPr>
          <p:spPr bwMode="auto">
            <a:xfrm>
              <a:off x="0" y="1075"/>
              <a:ext cx="2653" cy="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l"/>
              <a:r>
                <a:rPr lang="he-IL" sz="1000" b="1">
                  <a:solidFill>
                    <a:srgbClr val="0000FF"/>
                  </a:solidFill>
                </a:rPr>
                <a:t>אדר"נ טז</a:t>
              </a:r>
              <a:endParaRPr lang="he-IL" sz="1400"/>
            </a:p>
            <a:p>
              <a:pPr algn="l" rtl="0" eaLnBrk="0" hangingPunct="0"/>
              <a:endParaRPr lang="he-IL"/>
            </a:p>
          </p:txBody>
        </p:sp>
        <p:sp>
          <p:nvSpPr>
            <p:cNvPr id="16532" name="Rectangle 148"/>
            <p:cNvSpPr>
              <a:spLocks noChangeArrowheads="1"/>
            </p:cNvSpPr>
            <p:nvPr/>
          </p:nvSpPr>
          <p:spPr bwMode="auto">
            <a:xfrm>
              <a:off x="0" y="1459"/>
              <a:ext cx="2653"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he-IL"/>
            </a:p>
          </p:txBody>
        </p:sp>
      </p:grpSp>
      <p:grpSp>
        <p:nvGrpSpPr>
          <p:cNvPr id="12" name="Group 154"/>
          <p:cNvGrpSpPr>
            <a:grpSpLocks/>
          </p:cNvGrpSpPr>
          <p:nvPr/>
        </p:nvGrpSpPr>
        <p:grpSpPr bwMode="auto">
          <a:xfrm>
            <a:off x="3762375" y="8685213"/>
            <a:ext cx="371475" cy="3189287"/>
            <a:chOff x="-11" y="8631"/>
            <a:chExt cx="234" cy="2009"/>
          </a:xfrm>
        </p:grpSpPr>
        <p:grpSp>
          <p:nvGrpSpPr>
            <p:cNvPr id="13" name="Group 152"/>
            <p:cNvGrpSpPr>
              <a:grpSpLocks/>
            </p:cNvGrpSpPr>
            <p:nvPr/>
          </p:nvGrpSpPr>
          <p:grpSpPr bwMode="auto">
            <a:xfrm>
              <a:off x="0" y="8642"/>
              <a:ext cx="212" cy="1987"/>
              <a:chOff x="0" y="8642"/>
              <a:chExt cx="212" cy="1987"/>
            </a:xfrm>
          </p:grpSpPr>
          <p:sp>
            <p:nvSpPr>
              <p:cNvPr id="16533" name="Rectangle 149"/>
              <p:cNvSpPr>
                <a:spLocks noChangeArrowheads="1"/>
              </p:cNvSpPr>
              <p:nvPr/>
            </p:nvSpPr>
            <p:spPr bwMode="auto">
              <a:xfrm>
                <a:off x="0" y="8642"/>
                <a:ext cx="212" cy="1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r>
                  <a:rPr lang="he-IL"/>
                  <a:t>  </a:t>
                </a:r>
                <a:endParaRPr lang="he-IL" sz="17700"/>
              </a:p>
              <a:p>
                <a:pPr algn="ctr" rtl="0" eaLnBrk="0" hangingPunct="0"/>
                <a:endParaRPr lang="he-IL" sz="17700"/>
              </a:p>
            </p:txBody>
          </p:sp>
          <p:sp>
            <p:nvSpPr>
              <p:cNvPr id="16535" name="Rectangle 151"/>
              <p:cNvSpPr>
                <a:spLocks noChangeArrowheads="1"/>
              </p:cNvSpPr>
              <p:nvPr/>
            </p:nvSpPr>
            <p:spPr bwMode="auto">
              <a:xfrm>
                <a:off x="0" y="8642"/>
                <a:ext cx="212" cy="1987"/>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he-IL"/>
              </a:p>
            </p:txBody>
          </p:sp>
        </p:grpSp>
        <p:sp>
          <p:nvSpPr>
            <p:cNvPr id="16537" name="Rectangle 153"/>
            <p:cNvSpPr>
              <a:spLocks noChangeArrowheads="1"/>
            </p:cNvSpPr>
            <p:nvPr/>
          </p:nvSpPr>
          <p:spPr bwMode="auto">
            <a:xfrm>
              <a:off x="-11" y="8631"/>
              <a:ext cx="234" cy="2009"/>
            </a:xfrm>
            <a:prstGeom prst="rect">
              <a:avLst/>
            </a:prstGeom>
            <a:noFill/>
            <a:ln w="34925">
              <a:solidFill>
                <a:srgbClr val="00404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he-IL"/>
            </a:p>
          </p:txBody>
        </p:sp>
      </p:grpSp>
      <p:pic>
        <p:nvPicPr>
          <p:cNvPr id="16507" name="Picture 123"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947863"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509" name="Picture 125"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298700"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511" name="Picture 127"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649538"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513" name="Picture 129"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000375"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515" name="Picture 131"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351213"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517" name="Picture 133"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702050"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519" name="Picture 135"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052888"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521" name="Picture 137"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403725"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523" name="Picture 139"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754563"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525" name="Picture 141"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105400"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527" name="Picture 143"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456238"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529" name="Picture 145"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807075"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534" name="Picture 150" descr="http://www.mkm-haifa.co.il/schools/kortshak/art/mazger.gif"/>
          <p:cNvPicPr>
            <a:picLocks noChangeAspect="1" noChangeArrowheads="1" noCrop="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795713" y="8748713"/>
            <a:ext cx="3508375" cy="2811462"/>
          </a:xfrm>
          <a:prstGeom prst="rect">
            <a:avLst/>
          </a:prstGeom>
          <a:noFill/>
          <a:extLst>
            <a:ext uri="{909E8E84-426E-40DD-AFC4-6F175D3DCCD1}">
              <a14:hiddenFill xmlns:a14="http://schemas.microsoft.com/office/drawing/2010/main" xmlns="">
                <a:solidFill>
                  <a:srgbClr val="FFFFFF"/>
                </a:solidFill>
              </a14:hiddenFill>
            </a:ext>
          </a:extLst>
        </p:spPr>
      </p:pic>
      <p:sp>
        <p:nvSpPr>
          <p:cNvPr id="16540" name="Rectangle 156"/>
          <p:cNvSpPr>
            <a:spLocks noChangeArrowheads="1"/>
          </p:cNvSpPr>
          <p:nvPr/>
        </p:nvSpPr>
        <p:spPr bwMode="auto">
          <a:xfrm>
            <a:off x="-623888" y="-5016500"/>
            <a:ext cx="9144001"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he-IL"/>
          </a:p>
        </p:txBody>
      </p:sp>
      <p:grpSp>
        <p:nvGrpSpPr>
          <p:cNvPr id="14" name="Group 190"/>
          <p:cNvGrpSpPr>
            <a:grpSpLocks/>
          </p:cNvGrpSpPr>
          <p:nvPr/>
        </p:nvGrpSpPr>
        <p:grpSpPr bwMode="auto">
          <a:xfrm>
            <a:off x="1841500" y="-5016500"/>
            <a:ext cx="4211638" cy="2316162"/>
            <a:chOff x="0" y="0"/>
            <a:chExt cx="2653" cy="1459"/>
          </a:xfrm>
        </p:grpSpPr>
        <p:sp>
          <p:nvSpPr>
            <p:cNvPr id="16541" name="Rectangle 157"/>
            <p:cNvSpPr>
              <a:spLocks noChangeArrowheads="1"/>
            </p:cNvSpPr>
            <p:nvPr/>
          </p:nvSpPr>
          <p:spPr bwMode="auto">
            <a:xfrm>
              <a:off x="0"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543" name="Rectangle 159"/>
            <p:cNvSpPr>
              <a:spLocks noChangeArrowheads="1"/>
            </p:cNvSpPr>
            <p:nvPr/>
          </p:nvSpPr>
          <p:spPr bwMode="auto">
            <a:xfrm>
              <a:off x="221"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545" name="Rectangle 161"/>
            <p:cNvSpPr>
              <a:spLocks noChangeArrowheads="1"/>
            </p:cNvSpPr>
            <p:nvPr/>
          </p:nvSpPr>
          <p:spPr bwMode="auto">
            <a:xfrm>
              <a:off x="442"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547" name="Rectangle 163"/>
            <p:cNvSpPr>
              <a:spLocks noChangeArrowheads="1"/>
            </p:cNvSpPr>
            <p:nvPr/>
          </p:nvSpPr>
          <p:spPr bwMode="auto">
            <a:xfrm>
              <a:off x="663"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549" name="Rectangle 165"/>
            <p:cNvSpPr>
              <a:spLocks noChangeArrowheads="1"/>
            </p:cNvSpPr>
            <p:nvPr/>
          </p:nvSpPr>
          <p:spPr bwMode="auto">
            <a:xfrm>
              <a:off x="884"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551" name="Rectangle 167"/>
            <p:cNvSpPr>
              <a:spLocks noChangeArrowheads="1"/>
            </p:cNvSpPr>
            <p:nvPr/>
          </p:nvSpPr>
          <p:spPr bwMode="auto">
            <a:xfrm>
              <a:off x="1105"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553" name="Rectangle 169"/>
            <p:cNvSpPr>
              <a:spLocks noChangeArrowheads="1"/>
            </p:cNvSpPr>
            <p:nvPr/>
          </p:nvSpPr>
          <p:spPr bwMode="auto">
            <a:xfrm>
              <a:off x="1326"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555" name="Rectangle 171"/>
            <p:cNvSpPr>
              <a:spLocks noChangeArrowheads="1"/>
            </p:cNvSpPr>
            <p:nvPr/>
          </p:nvSpPr>
          <p:spPr bwMode="auto">
            <a:xfrm>
              <a:off x="1547"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557" name="Rectangle 173"/>
            <p:cNvSpPr>
              <a:spLocks noChangeArrowheads="1"/>
            </p:cNvSpPr>
            <p:nvPr/>
          </p:nvSpPr>
          <p:spPr bwMode="auto">
            <a:xfrm>
              <a:off x="1768"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559" name="Rectangle 175"/>
            <p:cNvSpPr>
              <a:spLocks noChangeArrowheads="1"/>
            </p:cNvSpPr>
            <p:nvPr/>
          </p:nvSpPr>
          <p:spPr bwMode="auto">
            <a:xfrm>
              <a:off x="1989"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561" name="Rectangle 177"/>
            <p:cNvSpPr>
              <a:spLocks noChangeArrowheads="1"/>
            </p:cNvSpPr>
            <p:nvPr/>
          </p:nvSpPr>
          <p:spPr bwMode="auto">
            <a:xfrm>
              <a:off x="2210"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563" name="Rectangle 179"/>
            <p:cNvSpPr>
              <a:spLocks noChangeArrowheads="1"/>
            </p:cNvSpPr>
            <p:nvPr/>
          </p:nvSpPr>
          <p:spPr bwMode="auto">
            <a:xfrm>
              <a:off x="2431" y="0"/>
              <a:ext cx="221" cy="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he-IL"/>
                <a:t>  </a:t>
              </a:r>
              <a:endParaRPr lang="he-IL" sz="3800"/>
            </a:p>
            <a:p>
              <a:pPr algn="l" rtl="0" eaLnBrk="0" hangingPunct="0"/>
              <a:endParaRPr lang="he-IL" sz="3800"/>
            </a:p>
          </p:txBody>
        </p:sp>
        <p:sp>
          <p:nvSpPr>
            <p:cNvPr id="16565" name="Rectangle 181"/>
            <p:cNvSpPr>
              <a:spLocks noChangeArrowheads="1"/>
            </p:cNvSpPr>
            <p:nvPr/>
          </p:nvSpPr>
          <p:spPr bwMode="auto">
            <a:xfrm>
              <a:off x="0" y="653"/>
              <a:ext cx="2653" cy="4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r>
                <a:rPr lang="he-IL" sz="1400" b="1">
                  <a:solidFill>
                    <a:srgbClr val="0000FF"/>
                  </a:solidFill>
                </a:rPr>
                <a:t>"ברזל כל - זמן שהוא בתוך האור עושין ממנו כל - כלים שירצו"</a:t>
              </a:r>
              <a:endParaRPr lang="he-IL" sz="1400"/>
            </a:p>
            <a:p>
              <a:pPr algn="ctr" rtl="0" eaLnBrk="0" hangingPunct="0"/>
              <a:endParaRPr lang="he-IL"/>
            </a:p>
          </p:txBody>
        </p:sp>
        <p:sp>
          <p:nvSpPr>
            <p:cNvPr id="16566" name="Rectangle 182"/>
            <p:cNvSpPr>
              <a:spLocks noChangeArrowheads="1"/>
            </p:cNvSpPr>
            <p:nvPr/>
          </p:nvSpPr>
          <p:spPr bwMode="auto">
            <a:xfrm>
              <a:off x="0" y="1075"/>
              <a:ext cx="2653" cy="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l"/>
              <a:r>
                <a:rPr lang="he-IL" sz="1000" b="1">
                  <a:solidFill>
                    <a:srgbClr val="0000FF"/>
                  </a:solidFill>
                </a:rPr>
                <a:t>אדר"נ טז</a:t>
              </a:r>
              <a:endParaRPr lang="he-IL" sz="1400"/>
            </a:p>
            <a:p>
              <a:pPr algn="l" rtl="0" eaLnBrk="0" hangingPunct="0"/>
              <a:endParaRPr lang="he-IL"/>
            </a:p>
          </p:txBody>
        </p:sp>
        <p:sp>
          <p:nvSpPr>
            <p:cNvPr id="16567" name="Rectangle 183"/>
            <p:cNvSpPr>
              <a:spLocks noChangeArrowheads="1"/>
            </p:cNvSpPr>
            <p:nvPr/>
          </p:nvSpPr>
          <p:spPr bwMode="auto">
            <a:xfrm>
              <a:off x="0" y="1459"/>
              <a:ext cx="2653"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he-IL"/>
            </a:p>
          </p:txBody>
        </p:sp>
      </p:grpSp>
      <p:grpSp>
        <p:nvGrpSpPr>
          <p:cNvPr id="15" name="Group 189"/>
          <p:cNvGrpSpPr>
            <a:grpSpLocks/>
          </p:cNvGrpSpPr>
          <p:nvPr/>
        </p:nvGrpSpPr>
        <p:grpSpPr bwMode="auto">
          <a:xfrm>
            <a:off x="3762375" y="8685213"/>
            <a:ext cx="371475" cy="3189287"/>
            <a:chOff x="-11" y="8631"/>
            <a:chExt cx="234" cy="2009"/>
          </a:xfrm>
        </p:grpSpPr>
        <p:grpSp>
          <p:nvGrpSpPr>
            <p:cNvPr id="16" name="Group 187"/>
            <p:cNvGrpSpPr>
              <a:grpSpLocks/>
            </p:cNvGrpSpPr>
            <p:nvPr/>
          </p:nvGrpSpPr>
          <p:grpSpPr bwMode="auto">
            <a:xfrm>
              <a:off x="0" y="8642"/>
              <a:ext cx="212" cy="1987"/>
              <a:chOff x="0" y="8642"/>
              <a:chExt cx="212" cy="1987"/>
            </a:xfrm>
          </p:grpSpPr>
          <p:sp>
            <p:nvSpPr>
              <p:cNvPr id="16568" name="Rectangle 184"/>
              <p:cNvSpPr>
                <a:spLocks noChangeArrowheads="1"/>
              </p:cNvSpPr>
              <p:nvPr/>
            </p:nvSpPr>
            <p:spPr bwMode="auto">
              <a:xfrm>
                <a:off x="0" y="8642"/>
                <a:ext cx="212" cy="1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r>
                  <a:rPr lang="he-IL"/>
                  <a:t>  </a:t>
                </a:r>
                <a:endParaRPr lang="he-IL" sz="17700"/>
              </a:p>
              <a:p>
                <a:pPr algn="ctr" rtl="0" eaLnBrk="0" hangingPunct="0"/>
                <a:endParaRPr lang="he-IL" sz="17700"/>
              </a:p>
            </p:txBody>
          </p:sp>
          <p:sp>
            <p:nvSpPr>
              <p:cNvPr id="16570" name="Rectangle 186"/>
              <p:cNvSpPr>
                <a:spLocks noChangeArrowheads="1"/>
              </p:cNvSpPr>
              <p:nvPr/>
            </p:nvSpPr>
            <p:spPr bwMode="auto">
              <a:xfrm>
                <a:off x="0" y="8642"/>
                <a:ext cx="212" cy="1987"/>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he-IL"/>
              </a:p>
            </p:txBody>
          </p:sp>
        </p:grpSp>
        <p:sp>
          <p:nvSpPr>
            <p:cNvPr id="16572" name="Rectangle 188"/>
            <p:cNvSpPr>
              <a:spLocks noChangeArrowheads="1"/>
            </p:cNvSpPr>
            <p:nvPr/>
          </p:nvSpPr>
          <p:spPr bwMode="auto">
            <a:xfrm>
              <a:off x="-11" y="8631"/>
              <a:ext cx="234" cy="2009"/>
            </a:xfrm>
            <a:prstGeom prst="rect">
              <a:avLst/>
            </a:prstGeom>
            <a:noFill/>
            <a:ln w="34925">
              <a:solidFill>
                <a:srgbClr val="00404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he-IL"/>
            </a:p>
          </p:txBody>
        </p:sp>
      </p:grpSp>
      <p:pic>
        <p:nvPicPr>
          <p:cNvPr id="16542" name="Picture 158"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947863"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544" name="Picture 160"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298700"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546" name="Picture 162"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649538"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548" name="Picture 164"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000375"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550" name="Picture 166"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351213"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552" name="Picture 168"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702050"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554" name="Picture 170"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052888"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556" name="Picture 172"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403725"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558" name="Picture 174"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754563"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560" name="Picture 176"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105400"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562" name="Picture 178"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456238"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564" name="Picture 180" descr="http://www.mkm-haifa.co.il/schools/kortshak/art/AG00355_.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807075" y="-4970463"/>
            <a:ext cx="307975"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6569" name="Picture 185" descr="http://www.mkm-haifa.co.il/schools/kortshak/art/mazger.gif"/>
          <p:cNvPicPr>
            <a:picLocks noChangeAspect="1" noChangeArrowheads="1" noCrop="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795713" y="8748713"/>
            <a:ext cx="3508375" cy="2811462"/>
          </a:xfrm>
          <a:prstGeom prst="rect">
            <a:avLst/>
          </a:prstGeom>
          <a:noFill/>
          <a:extLst>
            <a:ext uri="{909E8E84-426E-40DD-AFC4-6F175D3DCCD1}">
              <a14:hiddenFill xmlns:a14="http://schemas.microsoft.com/office/drawing/2010/main" xmlns="">
                <a:solidFill>
                  <a:srgbClr val="FFFFFF"/>
                </a:solidFill>
              </a14:hiddenFill>
            </a:ext>
          </a:extLst>
        </p:spPr>
      </p:pic>
      <p:pic>
        <p:nvPicPr>
          <p:cNvPr id="16578" name="Picture 194" descr="http://images.google.co.il/images?q=tbn:IlOP0I7H2-AJ:http://web.macam.ac.il/~ltami/zeremhs/phesem1.files/image004.gif">
            <a:hlinkClick r:id="rId9"/>
          </p:cNvPr>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828800" y="2632075"/>
            <a:ext cx="1905000" cy="1244600"/>
          </a:xfrm>
          <a:prstGeom prst="rect">
            <a:avLst/>
          </a:prstGeom>
          <a:noFill/>
          <a:extLst>
            <a:ext uri="{909E8E84-426E-40DD-AFC4-6F175D3DCCD1}">
              <a14:hiddenFill xmlns:a14="http://schemas.microsoft.com/office/drawing/2010/main" xmlns="">
                <a:solidFill>
                  <a:srgbClr val="FFFFFF"/>
                </a:solidFill>
              </a14:hiddenFill>
            </a:ext>
          </a:extLst>
        </p:spPr>
      </p:pic>
      <p:pic>
        <p:nvPicPr>
          <p:cNvPr id="16580" name="Picture 196" descr="http://images.google.co.il/images?q=tbn:V7I3N64pA8MJ:shop.lametayel.com/lametayel/images/items/5200019.jpg">
            <a:hlinkClick r:id="rId2"/>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495800" y="3048000"/>
            <a:ext cx="952500" cy="1550988"/>
          </a:xfrm>
          <a:prstGeom prst="rect">
            <a:avLst/>
          </a:prstGeom>
          <a:noFill/>
          <a:extLst>
            <a:ext uri="{909E8E84-426E-40DD-AFC4-6F175D3DCCD1}">
              <a14:hiddenFill xmlns:a14="http://schemas.microsoft.com/office/drawing/2010/main" xmlns="">
                <a:solidFill>
                  <a:srgbClr val="FFFFFF"/>
                </a:solidFill>
              </a14:hiddenFill>
            </a:ext>
          </a:extLst>
        </p:spPr>
      </p:pic>
      <p:pic>
        <p:nvPicPr>
          <p:cNvPr id="16582" name="Picture 198" descr="http://www.simanitgaglaad.co.il/graphics/irgulsmall.jp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5638800" y="4572000"/>
            <a:ext cx="1330325" cy="1665288"/>
          </a:xfrm>
          <a:prstGeom prst="rect">
            <a:avLst/>
          </a:prstGeom>
          <a:noFill/>
          <a:extLst>
            <a:ext uri="{909E8E84-426E-40DD-AFC4-6F175D3DCCD1}">
              <a14:hiddenFill xmlns:a14="http://schemas.microsoft.com/office/drawing/2010/main" xmlns="">
                <a:solidFill>
                  <a:srgbClr val="FFFFFF"/>
                </a:solidFill>
              </a14:hiddenFill>
            </a:ext>
          </a:extLst>
        </p:spPr>
      </p:pic>
      <p:sp>
        <p:nvSpPr>
          <p:cNvPr id="16583" name="Text Box 199"/>
          <p:cNvSpPr txBox="1">
            <a:spLocks noChangeArrowheads="1"/>
          </p:cNvSpPr>
          <p:nvPr/>
        </p:nvSpPr>
        <p:spPr bwMode="auto">
          <a:xfrm>
            <a:off x="5715000" y="6400800"/>
            <a:ext cx="1600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he-IL"/>
              <a:t>מכונת עירגול</a:t>
            </a:r>
            <a:endParaRPr lang="en-US"/>
          </a:p>
        </p:txBody>
      </p:sp>
      <p:pic>
        <p:nvPicPr>
          <p:cNvPr id="16585" name="Picture 201" descr="http://www6.snunit.k12.il/projects/lions/new/gifs/pic10b.jp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1905000" y="4114800"/>
            <a:ext cx="2293938" cy="2160588"/>
          </a:xfrm>
          <a:prstGeom prst="rect">
            <a:avLst/>
          </a:prstGeom>
          <a:noFill/>
          <a:extLst>
            <a:ext uri="{909E8E84-426E-40DD-AFC4-6F175D3DCCD1}">
              <a14:hiddenFill xmlns:a14="http://schemas.microsoft.com/office/drawing/2010/main" xmlns="">
                <a:solidFill>
                  <a:srgbClr val="FFFFFF"/>
                </a:solidFill>
              </a14:hiddenFill>
            </a:ext>
          </a:extLst>
        </p:spPr>
      </p:pic>
      <p:sp>
        <p:nvSpPr>
          <p:cNvPr id="16586" name="Text Box 202"/>
          <p:cNvSpPr txBox="1">
            <a:spLocks noChangeArrowheads="1"/>
          </p:cNvSpPr>
          <p:nvPr/>
        </p:nvSpPr>
        <p:spPr bwMode="auto">
          <a:xfrm>
            <a:off x="1828800" y="6324600"/>
            <a:ext cx="2819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he-IL"/>
              <a:t>חנוכיה בטכניקת הריקוע</a:t>
            </a:r>
            <a:endParaRPr lang="en-US"/>
          </a:p>
        </p:txBody>
      </p:sp>
    </p:spTree>
    <p:extLst>
      <p:ext uri="{BB962C8B-B14F-4D97-AF65-F5344CB8AC3E}">
        <p14:creationId xmlns:p14="http://schemas.microsoft.com/office/powerpoint/2010/main" xmlns="" val="738793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הקשר בין היווצרות בצרי מתכות ותהליכים גיאולוגיים </a:t>
            </a:r>
            <a:endParaRPr lang="he-IL" dirty="0"/>
          </a:p>
        </p:txBody>
      </p:sp>
      <p:sp>
        <p:nvSpPr>
          <p:cNvPr id="3" name="מציין מיקום תוכן 2"/>
          <p:cNvSpPr>
            <a:spLocks noGrp="1"/>
          </p:cNvSpPr>
          <p:nvPr>
            <p:ph idx="1"/>
          </p:nvPr>
        </p:nvSpPr>
        <p:spPr/>
        <p:txBody>
          <a:bodyPr/>
          <a:lstStyle/>
          <a:p>
            <a:r>
              <a:rPr lang="he-IL" dirty="0" smtClean="0"/>
              <a:t>רובם נוצרים בתהליכי חימום וקירור של סלעי כדור הארץ ולנוכחותם של מים בתהליכים אלה </a:t>
            </a:r>
          </a:p>
          <a:p>
            <a:r>
              <a:rPr lang="he-IL" dirty="0" smtClean="0"/>
              <a:t>זהב, ניקל נחושת ויהלומים נמצאים באזורים של מסיבים (שילדים, מגנים- אזורים יציבים מתקופת </a:t>
            </a:r>
            <a:r>
              <a:rPr lang="he-IL" dirty="0" err="1" smtClean="0"/>
              <a:t>הפריקמבריום</a:t>
            </a:r>
            <a:r>
              <a:rPr lang="he-IL" dirty="0" smtClean="0"/>
              <a:t> שמאז נוצרו לא התרחשו בהם תהליכי קימוט או רעידות אדמה ) קדומים .</a:t>
            </a:r>
          </a:p>
          <a:p>
            <a:r>
              <a:rPr lang="he-IL" dirty="0" smtClean="0"/>
              <a:t>מגנים כאלו יש במגן הסיבירי, </a:t>
            </a:r>
            <a:r>
              <a:rPr lang="he-IL" dirty="0" err="1" smtClean="0"/>
              <a:t>בשילד</a:t>
            </a:r>
            <a:r>
              <a:rPr lang="he-IL" dirty="0" smtClean="0"/>
              <a:t> האפריקאי, במגן </a:t>
            </a:r>
            <a:r>
              <a:rPr lang="he-IL" dirty="0" err="1" smtClean="0"/>
              <a:t>הלאורנטי</a:t>
            </a:r>
            <a:r>
              <a:rPr lang="he-IL" dirty="0" smtClean="0"/>
              <a:t> (קנדה)באוסטרליה ובדרום אמריקה</a:t>
            </a:r>
          </a:p>
          <a:p>
            <a:r>
              <a:rPr lang="he-IL" dirty="0" smtClean="0"/>
              <a:t>אזורים אלה מכונים "רצועת האבנים הירוקות " </a:t>
            </a:r>
            <a:endParaRPr lang="he-IL" dirty="0"/>
          </a:p>
        </p:txBody>
      </p:sp>
    </p:spTree>
    <p:extLst>
      <p:ext uri="{BB962C8B-B14F-4D97-AF65-F5344CB8AC3E}">
        <p14:creationId xmlns:p14="http://schemas.microsoft.com/office/powerpoint/2010/main" xmlns="" val="32801826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התלהבות">
  <a:themeElements>
    <a:clrScheme name="התלהבות">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התלהבות">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התלהבות">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2565</TotalTime>
  <Words>3317</Words>
  <Application>Microsoft Office PowerPoint</Application>
  <PresentationFormat>‫הצגה על המסך (4:3)</PresentationFormat>
  <Paragraphs>417</Paragraphs>
  <Slides>46</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46</vt:i4>
      </vt:variant>
    </vt:vector>
  </HeadingPairs>
  <TitlesOfParts>
    <vt:vector size="47" baseType="lpstr">
      <vt:lpstr>התלהבות</vt:lpstr>
      <vt:lpstr>מחצבים כמשאב טבע מתכלה </vt:lpstr>
      <vt:lpstr>מיון מחצבים </vt:lpstr>
      <vt:lpstr>היסטוריה </vt:lpstr>
      <vt:lpstr>שקופית 4</vt:lpstr>
      <vt:lpstr>שקופית 5</vt:lpstr>
      <vt:lpstr>שקופית 6</vt:lpstr>
      <vt:lpstr>                          הדגש על הבט החומר                    ביחידות "חשים סביבה"  ו"חומר ואדם". </vt:lpstr>
      <vt:lpstr>תכונות המתכות</vt:lpstr>
      <vt:lpstr>הקשר בין היווצרות בצרי מתכות ותהליכים גיאולוגיים </vt:lpstr>
      <vt:lpstr>דרכי היווצרות של בצרים מתכתיים </vt:lpstr>
      <vt:lpstr>תפרוסת וניצול המחצבים המתכתיים בעולם </vt:lpstr>
      <vt:lpstr>השיטות לאיתור מחצבים </vt:lpstr>
      <vt:lpstr>2. סקר גאוכימי - דגימות עוברות אנליזות כימיות מאוד מדויקות במכשירים שונים המסוגלים למדוד חלקי טריליון של היסודות הנבדקים </vt:lpstr>
      <vt:lpstr>סקרים גֵאופיזים </vt:lpstr>
      <vt:lpstr>כרייה והפקה </vt:lpstr>
      <vt:lpstr>ניצול המחצבים בעולם </vt:lpstr>
      <vt:lpstr>שקופית 17</vt:lpstr>
      <vt:lpstr>תהליך הפקת המתכות</vt:lpstr>
      <vt:lpstr>שקופית 19</vt:lpstr>
      <vt:lpstr>היווצרות ברזל </vt:lpstr>
      <vt:lpstr>היווצרות ברזל </vt:lpstr>
      <vt:lpstr>סמל כימי Fe הברזל</vt:lpstr>
      <vt:lpstr>שימושי הברזל </vt:lpstr>
      <vt:lpstr>כרייה, הפקה, צריכה, עתודות  </vt:lpstr>
      <vt:lpstr>הנחושת</vt:lpstr>
      <vt:lpstr>הבדיל</vt:lpstr>
      <vt:lpstr>זהב </vt:lpstr>
      <vt:lpstr>זהב- שימושים </vt:lpstr>
      <vt:lpstr>זהב- מקומות כרייה והפקה </vt:lpstr>
      <vt:lpstr>זהב - מקומות צריכה ועתודות </vt:lpstr>
      <vt:lpstr>אלומיניום –AL-</vt:lpstr>
      <vt:lpstr>חומרי גלם לדשנים , לתעשייה כימית ולבנייה </vt:lpstr>
      <vt:lpstr>שקופית 33</vt:lpstr>
      <vt:lpstr>החרסית</vt:lpstr>
      <vt:lpstr>הזכוכית</vt:lpstr>
      <vt:lpstr>יהלומים – "ידידיה של האישה" ....</vt:lpstr>
      <vt:lpstr>יהלומים</vt:lpstr>
      <vt:lpstr>שקופית 38</vt:lpstr>
      <vt:lpstr>הפגיעה בטבע</vt:lpstr>
      <vt:lpstr>שקופית 40</vt:lpstr>
      <vt:lpstr>מחצבים וסביבה </vt:lpstr>
      <vt:lpstr>דרכים להתמודדות עם בעיית התכלות המחצבים: </vt:lpstr>
      <vt:lpstr>השפעת הכרייה והחציבה על הסביבה </vt:lpstr>
      <vt:lpstr>איך מתמודדים? </vt:lpstr>
      <vt:lpstr>שקופית 45</vt:lpstr>
      <vt:lpstr>מחצבים וסוגיות סביבתיות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מחצבים כמשאב טבע מתכלה</dc:title>
  <dc:creator>Pilot3485</dc:creator>
  <cp:lastModifiedBy>Mali</cp:lastModifiedBy>
  <cp:revision>189</cp:revision>
  <dcterms:created xsi:type="dcterms:W3CDTF">2014-04-29T08:05:36Z</dcterms:created>
  <dcterms:modified xsi:type="dcterms:W3CDTF">2014-05-02T03:53:53Z</dcterms:modified>
</cp:coreProperties>
</file>