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7"/>
  </p:notesMasterIdLst>
  <p:sldIdLst>
    <p:sldId id="256" r:id="rId2"/>
    <p:sldId id="305" r:id="rId3"/>
    <p:sldId id="329" r:id="rId4"/>
    <p:sldId id="332" r:id="rId5"/>
    <p:sldId id="331" r:id="rId6"/>
    <p:sldId id="333" r:id="rId7"/>
    <p:sldId id="334" r:id="rId8"/>
    <p:sldId id="335" r:id="rId9"/>
    <p:sldId id="339" r:id="rId10"/>
    <p:sldId id="337" r:id="rId11"/>
    <p:sldId id="338" r:id="rId12"/>
    <p:sldId id="269" r:id="rId13"/>
    <p:sldId id="327" r:id="rId14"/>
    <p:sldId id="336" r:id="rId15"/>
    <p:sldId id="313" r:id="rId16"/>
    <p:sldId id="272" r:id="rId17"/>
    <p:sldId id="318" r:id="rId18"/>
    <p:sldId id="319" r:id="rId19"/>
    <p:sldId id="320" r:id="rId20"/>
    <p:sldId id="321" r:id="rId21"/>
    <p:sldId id="322" r:id="rId22"/>
    <p:sldId id="326" r:id="rId23"/>
    <p:sldId id="312" r:id="rId24"/>
    <p:sldId id="300" r:id="rId25"/>
    <p:sldId id="315" r:id="rId26"/>
    <p:sldId id="316" r:id="rId27"/>
    <p:sldId id="314" r:id="rId28"/>
    <p:sldId id="324" r:id="rId29"/>
    <p:sldId id="325" r:id="rId30"/>
    <p:sldId id="261" r:id="rId31"/>
    <p:sldId id="303" r:id="rId32"/>
    <p:sldId id="310" r:id="rId33"/>
    <p:sldId id="306" r:id="rId34"/>
    <p:sldId id="265" r:id="rId35"/>
    <p:sldId id="317" r:id="rId36"/>
    <p:sldId id="268" r:id="rId37"/>
    <p:sldId id="307" r:id="rId38"/>
    <p:sldId id="308" r:id="rId39"/>
    <p:sldId id="266" r:id="rId40"/>
    <p:sldId id="278" r:id="rId41"/>
    <p:sldId id="279" r:id="rId42"/>
    <p:sldId id="280" r:id="rId43"/>
    <p:sldId id="270" r:id="rId44"/>
    <p:sldId id="340" r:id="rId45"/>
    <p:sldId id="304" r:id="rId46"/>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990791E-255D-40D8-B5D4-993CF113E7B9}" type="datetimeFigureOut">
              <a:rPr lang="he-IL" smtClean="0"/>
              <a:pPr/>
              <a:t>ט"ז/טבת/תש"פ</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2C8A7E6-46FC-45A4-92D1-00F6FB88B9CF}" type="slidenum">
              <a:rPr lang="he-IL" smtClean="0"/>
              <a:pPr/>
              <a:t>‹#›</a:t>
            </a:fld>
            <a:endParaRPr lang="he-IL"/>
          </a:p>
        </p:txBody>
      </p:sp>
    </p:spTree>
    <p:extLst>
      <p:ext uri="{BB962C8B-B14F-4D97-AF65-F5344CB8AC3E}">
        <p14:creationId xmlns:p14="http://schemas.microsoft.com/office/powerpoint/2010/main" xmlns="" val="208181468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למידה נוחה – כלומר רוב החומר לבגרו</a:t>
            </a:r>
            <a:r>
              <a:rPr lang="he-IL" baseline="0" dirty="0" smtClean="0"/>
              <a:t>ת נלמד בתיכון ולכן לא צריך להגיע עם ידע קודם. בנוסף, העקרונות הנלמדים משיקים גם למקצועות אחרים. מבחן מתוקשב ולמידה בעזרת אמצעים טכנולוגיים  = רכישת מיומנויות מחשב (לומדות מגוונות, איסוף מידע, עיבוד נתונים, הצגת מידע ואינטגרציה של מידע ותוכן).</a:t>
            </a:r>
          </a:p>
        </p:txBody>
      </p:sp>
      <p:sp>
        <p:nvSpPr>
          <p:cNvPr id="4" name="Slide Number Placeholder 3"/>
          <p:cNvSpPr>
            <a:spLocks noGrp="1"/>
          </p:cNvSpPr>
          <p:nvPr>
            <p:ph type="sldNum" sz="quarter" idx="10"/>
          </p:nvPr>
        </p:nvSpPr>
        <p:spPr/>
        <p:txBody>
          <a:bodyPr/>
          <a:lstStyle/>
          <a:p>
            <a:fld id="{F4591C5C-7C1B-41EE-ABD1-8BE28B707273}" type="slidenum">
              <a:rPr lang="he-IL" smtClean="0"/>
              <a:pPr/>
              <a:t>36</a:t>
            </a:fld>
            <a:endParaRPr lang="he-IL"/>
          </a:p>
        </p:txBody>
      </p:sp>
    </p:spTree>
    <p:extLst>
      <p:ext uri="{BB962C8B-B14F-4D97-AF65-F5344CB8AC3E}">
        <p14:creationId xmlns:p14="http://schemas.microsoft.com/office/powerpoint/2010/main" xmlns="" val="2543297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916F35F-824B-48A1-9C9E-2EB2110CA4E6}" type="datetimeFigureOut">
              <a:rPr lang="he-IL" smtClean="0"/>
              <a:pPr/>
              <a:t>ט"ז/טבת/תש"פ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77708BB-1732-4F94-A7F0-CFD13C473A3B}" type="slidenum">
              <a:rPr lang="he-IL" smtClean="0"/>
              <a:pPr/>
              <a:t>‹#›</a:t>
            </a:fld>
            <a:endParaRPr lang="he-IL"/>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916F35F-824B-48A1-9C9E-2EB2110CA4E6}" type="datetimeFigureOut">
              <a:rPr lang="he-IL" smtClean="0"/>
              <a:pPr/>
              <a:t>ט"ז/טבת/תש"פ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77708BB-1732-4F94-A7F0-CFD13C473A3B}" type="slidenum">
              <a:rPr lang="he-IL" smtClean="0"/>
              <a:pPr/>
              <a:t>‹#›</a:t>
            </a:fld>
            <a:endParaRPr lang="he-IL"/>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916F35F-824B-48A1-9C9E-2EB2110CA4E6}" type="datetimeFigureOut">
              <a:rPr lang="he-IL" smtClean="0"/>
              <a:pPr/>
              <a:t>ט"ז/טבת/תש"פ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77708BB-1732-4F94-A7F0-CFD13C473A3B}" type="slidenum">
              <a:rPr lang="he-IL" smtClean="0"/>
              <a:pPr/>
              <a:t>‹#›</a:t>
            </a:fld>
            <a:endParaRPr lang="he-IL"/>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916F35F-824B-48A1-9C9E-2EB2110CA4E6}" type="datetimeFigureOut">
              <a:rPr lang="he-IL" smtClean="0"/>
              <a:pPr/>
              <a:t>ט"ז/טבת/תש"פ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77708BB-1732-4F94-A7F0-CFD13C473A3B}" type="slidenum">
              <a:rPr lang="he-IL" smtClean="0"/>
              <a:pPr/>
              <a:t>‹#›</a:t>
            </a:fld>
            <a:endParaRPr lang="he-IL"/>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916F35F-824B-48A1-9C9E-2EB2110CA4E6}" type="datetimeFigureOut">
              <a:rPr lang="he-IL" smtClean="0"/>
              <a:pPr/>
              <a:t>ט"ז/טבת/תש"פ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77708BB-1732-4F94-A7F0-CFD13C473A3B}" type="slidenum">
              <a:rPr lang="he-IL" smtClean="0"/>
              <a:pPr/>
              <a:t>‹#›</a:t>
            </a:fld>
            <a:endParaRPr lang="he-IL"/>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916F35F-824B-48A1-9C9E-2EB2110CA4E6}" type="datetimeFigureOut">
              <a:rPr lang="he-IL" smtClean="0"/>
              <a:pPr/>
              <a:t>ט"ז/טבת/תש"פ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F77708BB-1732-4F94-A7F0-CFD13C473A3B}" type="slidenum">
              <a:rPr lang="he-IL" smtClean="0"/>
              <a:pPr/>
              <a:t>‹#›</a:t>
            </a:fld>
            <a:endParaRPr lang="he-IL"/>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916F35F-824B-48A1-9C9E-2EB2110CA4E6}" type="datetimeFigureOut">
              <a:rPr lang="he-IL" smtClean="0"/>
              <a:pPr/>
              <a:t>ט"ז/טבת/תש"פ</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F77708BB-1732-4F94-A7F0-CFD13C473A3B}" type="slidenum">
              <a:rPr lang="he-IL" smtClean="0"/>
              <a:pPr/>
              <a:t>‹#›</a:t>
            </a:fld>
            <a:endParaRPr lang="he-IL"/>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916F35F-824B-48A1-9C9E-2EB2110CA4E6}" type="datetimeFigureOut">
              <a:rPr lang="he-IL" smtClean="0"/>
              <a:pPr/>
              <a:t>ט"ז/טבת/תש"פ</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F77708BB-1732-4F94-A7F0-CFD13C473A3B}" type="slidenum">
              <a:rPr lang="he-IL" smtClean="0"/>
              <a:pPr/>
              <a:t>‹#›</a:t>
            </a:fld>
            <a:endParaRPr lang="he-IL"/>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916F35F-824B-48A1-9C9E-2EB2110CA4E6}" type="datetimeFigureOut">
              <a:rPr lang="he-IL" smtClean="0"/>
              <a:pPr/>
              <a:t>ט"ז/טבת/תש"פ</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F77708BB-1732-4F94-A7F0-CFD13C473A3B}" type="slidenum">
              <a:rPr lang="he-IL" smtClean="0"/>
              <a:pPr/>
              <a:t>‹#›</a:t>
            </a:fld>
            <a:endParaRPr lang="he-IL"/>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916F35F-824B-48A1-9C9E-2EB2110CA4E6}" type="datetimeFigureOut">
              <a:rPr lang="he-IL" smtClean="0"/>
              <a:pPr/>
              <a:t>ט"ז/טבת/תש"פ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F77708BB-1732-4F94-A7F0-CFD13C473A3B}" type="slidenum">
              <a:rPr lang="he-IL" smtClean="0"/>
              <a:pPr/>
              <a:t>‹#›</a:t>
            </a:fld>
            <a:endParaRPr lang="he-IL"/>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916F35F-824B-48A1-9C9E-2EB2110CA4E6}" type="datetimeFigureOut">
              <a:rPr lang="he-IL" smtClean="0"/>
              <a:pPr/>
              <a:t>ט"ז/טבת/תש"פ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F77708BB-1732-4F94-A7F0-CFD13C473A3B}" type="slidenum">
              <a:rPr lang="he-IL" smtClean="0"/>
              <a:pPr/>
              <a:t>‹#›</a:t>
            </a:fld>
            <a:endParaRPr lang="he-IL"/>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916F35F-824B-48A1-9C9E-2EB2110CA4E6}" type="datetimeFigureOut">
              <a:rPr lang="he-IL" smtClean="0"/>
              <a:pPr/>
              <a:t>ט"ז/טבת/תש"פ</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77708BB-1732-4F94-A7F0-CFD13C473A3B}"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8"/>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116633"/>
            <a:ext cx="7772400" cy="3168352"/>
          </a:xfrm>
        </p:spPr>
        <p:txBody>
          <a:bodyPr>
            <a:noAutofit/>
          </a:bodyPr>
          <a:lstStyle/>
          <a:p>
            <a:r>
              <a:rPr lang="he-IL" sz="8000" b="1" dirty="0" smtClean="0">
                <a:solidFill>
                  <a:srgbClr val="FF0000"/>
                </a:solidFill>
              </a:rPr>
              <a:t>למה גיאוגרפיה</a:t>
            </a:r>
            <a:br>
              <a:rPr lang="he-IL" sz="8000" b="1" dirty="0" smtClean="0">
                <a:solidFill>
                  <a:srgbClr val="FF0000"/>
                </a:solidFill>
              </a:rPr>
            </a:br>
            <a:r>
              <a:rPr lang="he-IL" sz="8000" b="1" dirty="0" smtClean="0"/>
              <a:t>כי העולם בכף ידך</a:t>
            </a:r>
            <a:r>
              <a:rPr lang="he-IL" sz="8000" b="1" dirty="0" smtClean="0">
                <a:solidFill>
                  <a:srgbClr val="FF0000"/>
                </a:solidFill>
              </a:rPr>
              <a:t/>
            </a:r>
            <a:br>
              <a:rPr lang="he-IL" sz="8000" b="1" dirty="0" smtClean="0">
                <a:solidFill>
                  <a:srgbClr val="FF0000"/>
                </a:solidFill>
              </a:rPr>
            </a:br>
            <a:endParaRPr lang="he-IL" sz="8000" b="1" dirty="0">
              <a:solidFill>
                <a:srgbClr val="FF0000"/>
              </a:solidFill>
            </a:endParaRPr>
          </a:p>
        </p:txBody>
      </p:sp>
      <p:sp>
        <p:nvSpPr>
          <p:cNvPr id="3" name="כותרת משנה 2"/>
          <p:cNvSpPr>
            <a:spLocks noGrp="1"/>
          </p:cNvSpPr>
          <p:nvPr>
            <p:ph type="subTitle" idx="1"/>
          </p:nvPr>
        </p:nvSpPr>
        <p:spPr/>
        <p:txBody>
          <a:bodyPr/>
          <a:lstStyle/>
          <a:p>
            <a:r>
              <a:rPr lang="he-IL" dirty="0" smtClean="0"/>
              <a:t>כי העולם בכף ידייך</a:t>
            </a:r>
            <a:endParaRPr lang="he-IL" dirty="0"/>
          </a:p>
        </p:txBody>
      </p:sp>
      <p:pic>
        <p:nvPicPr>
          <p:cNvPr id="5" name="תמונה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71800" y="3284984"/>
            <a:ext cx="3333750" cy="3248025"/>
          </a:xfrm>
          <a:prstGeom prst="rect">
            <a:avLst/>
          </a:prstGeom>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pic>
        <p:nvPicPr>
          <p:cNvPr id="4" name="מציין מיקום תוכן 3" descr="אילת.jpg"/>
          <p:cNvPicPr>
            <a:picLocks noGrp="1" noChangeAspect="1"/>
          </p:cNvPicPr>
          <p:nvPr>
            <p:ph idx="1"/>
          </p:nvPr>
        </p:nvPicPr>
        <p:blipFill>
          <a:blip r:embed="rId2"/>
          <a:stretch>
            <a:fillRect/>
          </a:stretch>
        </p:blipFill>
        <p:spPr>
          <a:xfrm>
            <a:off x="5429256" y="0"/>
            <a:ext cx="3714745" cy="3714752"/>
          </a:xfrm>
        </p:spPr>
      </p:pic>
      <p:pic>
        <p:nvPicPr>
          <p:cNvPr id="5" name="תמונה 4" descr="צב2.jpg"/>
          <p:cNvPicPr>
            <a:picLocks noChangeAspect="1"/>
          </p:cNvPicPr>
          <p:nvPr/>
        </p:nvPicPr>
        <p:blipFill>
          <a:blip r:embed="rId3"/>
          <a:stretch>
            <a:fillRect/>
          </a:stretch>
        </p:blipFill>
        <p:spPr>
          <a:xfrm>
            <a:off x="0" y="0"/>
            <a:ext cx="5448297" cy="3429000"/>
          </a:xfrm>
          <a:prstGeom prst="rect">
            <a:avLst/>
          </a:prstGeom>
        </p:spPr>
      </p:pic>
      <p:pic>
        <p:nvPicPr>
          <p:cNvPr id="7" name="תמונה 6" descr="צב.jpg"/>
          <p:cNvPicPr>
            <a:picLocks noChangeAspect="1"/>
          </p:cNvPicPr>
          <p:nvPr/>
        </p:nvPicPr>
        <p:blipFill>
          <a:blip r:embed="rId4"/>
          <a:stretch>
            <a:fillRect/>
          </a:stretch>
        </p:blipFill>
        <p:spPr>
          <a:xfrm>
            <a:off x="0" y="3429000"/>
            <a:ext cx="4929190" cy="3429000"/>
          </a:xfrm>
          <a:prstGeom prst="rect">
            <a:avLst/>
          </a:prstGeom>
        </p:spPr>
      </p:pic>
      <p:pic>
        <p:nvPicPr>
          <p:cNvPr id="8" name="תמונה 7" descr="סרטן.jpg"/>
          <p:cNvPicPr>
            <a:picLocks noChangeAspect="1"/>
          </p:cNvPicPr>
          <p:nvPr/>
        </p:nvPicPr>
        <p:blipFill>
          <a:blip r:embed="rId5"/>
          <a:stretch>
            <a:fillRect/>
          </a:stretch>
        </p:blipFill>
        <p:spPr>
          <a:xfrm>
            <a:off x="4929190" y="3429000"/>
            <a:ext cx="4214810" cy="3429000"/>
          </a:xfrm>
          <a:prstGeom prst="rect">
            <a:avLst/>
          </a:prstGeom>
        </p:spPr>
      </p:pic>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descr="אילת ופלסטיק.jpg"/>
          <p:cNvPicPr>
            <a:picLocks noGrp="1" noChangeAspect="1"/>
          </p:cNvPicPr>
          <p:nvPr>
            <p:ph idx="1"/>
          </p:nvPr>
        </p:nvPicPr>
        <p:blipFill>
          <a:blip r:embed="rId2"/>
          <a:stretch>
            <a:fillRect/>
          </a:stretch>
        </p:blipFill>
        <p:spPr>
          <a:xfrm>
            <a:off x="0" y="-214338"/>
            <a:ext cx="9144000" cy="7072338"/>
          </a:xfrm>
        </p:spPr>
      </p:pic>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9861"/>
            <a:ext cx="8229600" cy="868958"/>
          </a:xfrm>
        </p:spPr>
        <p:txBody>
          <a:bodyPr/>
          <a:lstStyle/>
          <a:p>
            <a:r>
              <a:rPr lang="he-IL" dirty="0" smtClean="0"/>
              <a:t>מי משלם את מחיר ה"קידמה"</a:t>
            </a:r>
            <a:endParaRPr lang="he-IL" dirty="0"/>
          </a:p>
        </p:txBody>
      </p:sp>
      <p:pic>
        <p:nvPicPr>
          <p:cNvPr id="4" name="מציין מיקום תוכן 3" descr="פלסטיק.jpg"/>
          <p:cNvPicPr>
            <a:picLocks noGrp="1" noChangeAspect="1"/>
          </p:cNvPicPr>
          <p:nvPr>
            <p:ph idx="1"/>
          </p:nvPr>
        </p:nvPicPr>
        <p:blipFill>
          <a:blip r:embed="rId2" cstate="print"/>
          <a:stretch>
            <a:fillRect/>
          </a:stretch>
        </p:blipFill>
        <p:spPr>
          <a:xfrm>
            <a:off x="5004048" y="955847"/>
            <a:ext cx="3744652" cy="3928471"/>
          </a:xfrm>
          <a:prstGeom prst="rect">
            <a:avLst/>
          </a:prstGeom>
          <a:ln>
            <a:noFill/>
          </a:ln>
          <a:effectLst>
            <a:outerShdw blurRad="292100" dist="139700" dir="2700000" algn="tl" rotWithShape="0">
              <a:srgbClr val="333333">
                <a:alpha val="65000"/>
              </a:srgbClr>
            </a:outerShdw>
          </a:effectLst>
        </p:spPr>
      </p:pic>
      <p:pic>
        <p:nvPicPr>
          <p:cNvPr id="5" name="תמונה 4" descr="צב.jpg"/>
          <p:cNvPicPr>
            <a:picLocks noChangeAspect="1"/>
          </p:cNvPicPr>
          <p:nvPr/>
        </p:nvPicPr>
        <p:blipFill>
          <a:blip r:embed="rId3" cstate="print"/>
          <a:stretch>
            <a:fillRect/>
          </a:stretch>
        </p:blipFill>
        <p:spPr>
          <a:xfrm>
            <a:off x="6156176" y="5085184"/>
            <a:ext cx="2736304" cy="1517168"/>
          </a:xfrm>
          <a:prstGeom prst="rect">
            <a:avLst/>
          </a:prstGeom>
          <a:ln>
            <a:noFill/>
          </a:ln>
          <a:effectLst>
            <a:outerShdw blurRad="292100" dist="139700" dir="2700000" algn="tl" rotWithShape="0">
              <a:srgbClr val="333333">
                <a:alpha val="65000"/>
              </a:srgbClr>
            </a:outerShdw>
          </a:effectLst>
        </p:spPr>
      </p:pic>
      <p:pic>
        <p:nvPicPr>
          <p:cNvPr id="7" name="תמונה 6" descr="גל.jpg"/>
          <p:cNvPicPr>
            <a:picLocks noChangeAspect="1"/>
          </p:cNvPicPr>
          <p:nvPr/>
        </p:nvPicPr>
        <p:blipFill>
          <a:blip r:embed="rId4" cstate="print"/>
          <a:stretch>
            <a:fillRect/>
          </a:stretch>
        </p:blipFill>
        <p:spPr>
          <a:xfrm>
            <a:off x="971600" y="1100302"/>
            <a:ext cx="3496274" cy="2852302"/>
          </a:xfrm>
          <a:prstGeom prst="rect">
            <a:avLst/>
          </a:prstGeom>
          <a:ln>
            <a:noFill/>
          </a:ln>
          <a:effectLst>
            <a:outerShdw blurRad="292100" dist="139700" dir="2700000" algn="tl" rotWithShape="0">
              <a:srgbClr val="333333">
                <a:alpha val="65000"/>
              </a:srgbClr>
            </a:outerShdw>
          </a:effectLst>
        </p:spPr>
      </p:pic>
      <p:pic>
        <p:nvPicPr>
          <p:cNvPr id="8" name="תמונה 7" descr="פךסטיק2.jpg"/>
          <p:cNvPicPr>
            <a:picLocks noChangeAspect="1"/>
          </p:cNvPicPr>
          <p:nvPr/>
        </p:nvPicPr>
        <p:blipFill>
          <a:blip r:embed="rId5" cstate="print"/>
          <a:stretch>
            <a:fillRect/>
          </a:stretch>
        </p:blipFill>
        <p:spPr>
          <a:xfrm>
            <a:off x="173904" y="4884318"/>
            <a:ext cx="3147534" cy="1626319"/>
          </a:xfrm>
          <a:prstGeom prst="rect">
            <a:avLst/>
          </a:prstGeom>
          <a:ln>
            <a:noFill/>
          </a:ln>
          <a:effectLst>
            <a:outerShdw blurRad="292100" dist="139700" dir="2700000" algn="tl" rotWithShape="0">
              <a:srgbClr val="333333">
                <a:alpha val="65000"/>
              </a:srgbClr>
            </a:outerShdw>
          </a:effectLst>
        </p:spPr>
      </p:pic>
      <p:pic>
        <p:nvPicPr>
          <p:cNvPr id="6" name="מציין מיקום תוכן 3" descr="חסידה.jpg"/>
          <p:cNvPicPr>
            <a:picLocks noChangeAspect="1"/>
          </p:cNvPicPr>
          <p:nvPr/>
        </p:nvPicPr>
        <p:blipFill>
          <a:blip r:embed="rId6" cstate="print"/>
          <a:stretch>
            <a:fillRect/>
          </a:stretch>
        </p:blipFill>
        <p:spPr>
          <a:xfrm>
            <a:off x="3512528" y="3356993"/>
            <a:ext cx="2382458" cy="24867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descr="בקבוק קולה.jpg"/>
          <p:cNvPicPr>
            <a:picLocks noGrp="1" noChangeAspect="1"/>
          </p:cNvPicPr>
          <p:nvPr>
            <p:ph idx="1"/>
          </p:nvPr>
        </p:nvPicPr>
        <p:blipFill>
          <a:blip r:embed="rId2"/>
          <a:stretch>
            <a:fillRect/>
          </a:stretch>
        </p:blipFill>
        <p:spPr>
          <a:xfrm>
            <a:off x="428596" y="214290"/>
            <a:ext cx="4000528" cy="3910592"/>
          </a:xfrm>
        </p:spPr>
      </p:pic>
      <p:pic>
        <p:nvPicPr>
          <p:cNvPr id="5" name="תמונה 4" descr="סוסון.jpg"/>
          <p:cNvPicPr>
            <a:picLocks noChangeAspect="1"/>
          </p:cNvPicPr>
          <p:nvPr/>
        </p:nvPicPr>
        <p:blipFill>
          <a:blip r:embed="rId3"/>
          <a:stretch>
            <a:fillRect/>
          </a:stretch>
        </p:blipFill>
        <p:spPr>
          <a:xfrm>
            <a:off x="3571868" y="428604"/>
            <a:ext cx="5357849" cy="5857916"/>
          </a:xfrm>
          <a:prstGeom prst="rect">
            <a:avLst/>
          </a:prstGeom>
        </p:spPr>
      </p:pic>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מציין מיקום תוכן 2"/>
          <p:cNvSpPr>
            <a:spLocks noGrp="1"/>
          </p:cNvSpPr>
          <p:nvPr>
            <p:ph idx="1"/>
          </p:nvPr>
        </p:nvSpPr>
        <p:spPr/>
        <p:txBody>
          <a:bodyPr/>
          <a:lstStyle/>
          <a:p>
            <a:endParaRPr lang="he-IL" dirty="0"/>
          </a:p>
        </p:txBody>
      </p:sp>
      <p:graphicFrame>
        <p:nvGraphicFramePr>
          <p:cNvPr id="5122" name="Object 2"/>
          <p:cNvGraphicFramePr>
            <a:graphicFrameLocks noChangeAspect="1"/>
          </p:cNvGraphicFramePr>
          <p:nvPr/>
        </p:nvGraphicFramePr>
        <p:xfrm>
          <a:off x="3071802" y="3643314"/>
          <a:ext cx="895350" cy="414338"/>
        </p:xfrm>
        <a:graphic>
          <a:graphicData uri="http://schemas.openxmlformats.org/presentationml/2006/ole">
            <p:oleObj spid="_x0000_s5122" name="אובייקט מעטפת של כורך האובייקטים" showAsIcon="1" r:id="rId3" imgW="895680" imgH="415080" progId="Package">
              <p:embed/>
            </p:oleObj>
          </a:graphicData>
        </a:graphic>
      </p:graphicFrame>
      <p:pic>
        <p:nvPicPr>
          <p:cNvPr id="5124" name="Picture 4" descr="תמונה קשורה"/>
          <p:cNvPicPr>
            <a:picLocks noChangeAspect="1" noChangeArrowheads="1"/>
          </p:cNvPicPr>
          <p:nvPr/>
        </p:nvPicPr>
        <p:blipFill>
          <a:blip r:embed="rId4"/>
          <a:srcRect/>
          <a:stretch>
            <a:fillRect/>
          </a:stretch>
        </p:blipFill>
        <p:spPr bwMode="auto">
          <a:xfrm>
            <a:off x="0" y="0"/>
            <a:ext cx="9144000" cy="6858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נהר זבל אינדונזיה.jpg"/>
          <p:cNvPicPr>
            <a:picLocks noChangeAspect="1"/>
          </p:cNvPicPr>
          <p:nvPr/>
        </p:nvPicPr>
        <p:blipFill>
          <a:blip r:embed="rId2"/>
          <a:stretch>
            <a:fillRect/>
          </a:stretch>
        </p:blipFill>
        <p:spPr>
          <a:xfrm>
            <a:off x="214283" y="0"/>
            <a:ext cx="8715436" cy="6858000"/>
          </a:xfrm>
          <a:prstGeom prst="rect">
            <a:avLst/>
          </a:prstGeom>
        </p:spPr>
      </p:pic>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descr="הונג קונג.jpg"/>
          <p:cNvPicPr>
            <a:picLocks noGrp="1" noChangeAspect="1"/>
          </p:cNvPicPr>
          <p:nvPr>
            <p:ph idx="1"/>
          </p:nvPr>
        </p:nvPicPr>
        <p:blipFill>
          <a:blip r:embed="rId2" cstate="print"/>
          <a:stretch>
            <a:fillRect/>
          </a:stretch>
        </p:blipFill>
        <p:spPr>
          <a:xfrm>
            <a:off x="0" y="235960"/>
            <a:ext cx="9175647" cy="6622040"/>
          </a:xfrm>
        </p:spPr>
      </p:pic>
      <p:sp>
        <p:nvSpPr>
          <p:cNvPr id="2" name="כותרת 1"/>
          <p:cNvSpPr>
            <a:spLocks noGrp="1"/>
          </p:cNvSpPr>
          <p:nvPr>
            <p:ph type="title"/>
          </p:nvPr>
        </p:nvSpPr>
        <p:spPr/>
        <p:txBody>
          <a:bodyPr/>
          <a:lstStyle/>
          <a:p>
            <a:r>
              <a:rPr lang="he-IL" dirty="0" smtClean="0"/>
              <a:t>עוקף בעיה: היכן הונג קונג? </a:t>
            </a:r>
            <a:endParaRPr lang="he-IL" dirty="0"/>
          </a:p>
        </p:txBody>
      </p:sp>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b="1" dirty="0" smtClean="0">
                <a:solidFill>
                  <a:srgbClr val="FF0000"/>
                </a:solidFill>
              </a:rPr>
              <a:t>מה המשותף לדמויות הבאות?</a:t>
            </a:r>
            <a:endParaRPr lang="he-IL" sz="5400" b="1" dirty="0">
              <a:solidFill>
                <a:srgbClr val="FF0000"/>
              </a:solidFill>
            </a:endParaRPr>
          </a:p>
        </p:txBody>
      </p:sp>
      <p:pic>
        <p:nvPicPr>
          <p:cNvPr id="4" name="מציין מיקום תוכן 3" descr="עדי לוסטינג.jpg"/>
          <p:cNvPicPr>
            <a:picLocks noGrp="1" noChangeAspect="1"/>
          </p:cNvPicPr>
          <p:nvPr>
            <p:ph idx="1"/>
          </p:nvPr>
        </p:nvPicPr>
        <p:blipFill>
          <a:blip r:embed="rId2"/>
          <a:stretch>
            <a:fillRect/>
          </a:stretch>
        </p:blipFill>
        <p:spPr>
          <a:xfrm>
            <a:off x="5929322" y="4000500"/>
            <a:ext cx="3214678" cy="2857500"/>
          </a:xfrm>
        </p:spPr>
      </p:pic>
      <p:pic>
        <p:nvPicPr>
          <p:cNvPr id="5" name="תמונה 4" descr="סוורן.jpg"/>
          <p:cNvPicPr>
            <a:picLocks noChangeAspect="1"/>
          </p:cNvPicPr>
          <p:nvPr/>
        </p:nvPicPr>
        <p:blipFill>
          <a:blip r:embed="rId3"/>
          <a:stretch>
            <a:fillRect/>
          </a:stretch>
        </p:blipFill>
        <p:spPr>
          <a:xfrm>
            <a:off x="0" y="1428736"/>
            <a:ext cx="2786050" cy="2362200"/>
          </a:xfrm>
          <a:prstGeom prst="rect">
            <a:avLst/>
          </a:prstGeom>
        </p:spPr>
      </p:pic>
      <p:pic>
        <p:nvPicPr>
          <p:cNvPr id="6" name="תמונה 5" descr="גרטה.jpg"/>
          <p:cNvPicPr>
            <a:picLocks noChangeAspect="1"/>
          </p:cNvPicPr>
          <p:nvPr/>
        </p:nvPicPr>
        <p:blipFill>
          <a:blip r:embed="rId4"/>
          <a:stretch>
            <a:fillRect/>
          </a:stretch>
        </p:blipFill>
        <p:spPr>
          <a:xfrm>
            <a:off x="285720" y="4214818"/>
            <a:ext cx="3357586" cy="2071702"/>
          </a:xfrm>
          <a:prstGeom prst="rect">
            <a:avLst/>
          </a:prstGeom>
        </p:spPr>
      </p:pic>
      <p:pic>
        <p:nvPicPr>
          <p:cNvPr id="8" name="תמונה 7" descr="עדידמות.jpg"/>
          <p:cNvPicPr>
            <a:picLocks noChangeAspect="1"/>
          </p:cNvPicPr>
          <p:nvPr/>
        </p:nvPicPr>
        <p:blipFill>
          <a:blip r:embed="rId5"/>
          <a:stretch>
            <a:fillRect/>
          </a:stretch>
        </p:blipFill>
        <p:spPr>
          <a:xfrm>
            <a:off x="4857752" y="1571612"/>
            <a:ext cx="2428874" cy="2357454"/>
          </a:xfrm>
          <a:prstGeom prst="rect">
            <a:avLst/>
          </a:prstGeom>
        </p:spPr>
      </p:pic>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descr="ניקיון.jpg"/>
          <p:cNvPicPr>
            <a:picLocks noGrp="1" noChangeAspect="1"/>
          </p:cNvPicPr>
          <p:nvPr>
            <p:ph idx="1"/>
          </p:nvPr>
        </p:nvPicPr>
        <p:blipFill>
          <a:blip r:embed="rId2"/>
          <a:stretch>
            <a:fillRect/>
          </a:stretch>
        </p:blipFill>
        <p:spPr>
          <a:xfrm>
            <a:off x="0" y="0"/>
            <a:ext cx="4500562" cy="6858000"/>
          </a:xfrm>
        </p:spPr>
      </p:pic>
      <p:pic>
        <p:nvPicPr>
          <p:cNvPr id="5" name="תמונה 4" descr="הפסקה פעילה.jpg"/>
          <p:cNvPicPr>
            <a:picLocks noChangeAspect="1"/>
          </p:cNvPicPr>
          <p:nvPr/>
        </p:nvPicPr>
        <p:blipFill>
          <a:blip r:embed="rId3"/>
          <a:stretch>
            <a:fillRect/>
          </a:stretch>
        </p:blipFill>
        <p:spPr>
          <a:xfrm>
            <a:off x="4357686" y="0"/>
            <a:ext cx="4786314" cy="6858000"/>
          </a:xfrm>
          <a:prstGeom prst="rect">
            <a:avLst/>
          </a:prstGeom>
        </p:spPr>
      </p:pic>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descr="מצעד.jpg"/>
          <p:cNvPicPr>
            <a:picLocks noGrp="1" noChangeAspect="1"/>
          </p:cNvPicPr>
          <p:nvPr>
            <p:ph idx="1"/>
          </p:nvPr>
        </p:nvPicPr>
        <p:blipFill>
          <a:blip r:embed="rId2"/>
          <a:stretch>
            <a:fillRect/>
          </a:stretch>
        </p:blipFill>
        <p:spPr>
          <a:xfrm>
            <a:off x="-214346" y="0"/>
            <a:ext cx="9358346" cy="6858000"/>
          </a:xfrm>
        </p:spPr>
      </p:pic>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9600" b="1" dirty="0" smtClean="0">
                <a:solidFill>
                  <a:srgbClr val="FF0000"/>
                </a:solidFill>
              </a:rPr>
              <a:t>מבנה הבגרות</a:t>
            </a:r>
            <a:endParaRPr lang="he-IL" sz="9600" b="1" dirty="0">
              <a:solidFill>
                <a:srgbClr val="FF0000"/>
              </a:solidFill>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xmlns="" val="3494139936"/>
              </p:ext>
            </p:extLst>
          </p:nvPr>
        </p:nvGraphicFramePr>
        <p:xfrm>
          <a:off x="457200" y="1600200"/>
          <a:ext cx="8229600" cy="5134377"/>
        </p:xfrm>
        <a:graphic>
          <a:graphicData uri="http://schemas.openxmlformats.org/drawingml/2006/table">
            <a:tbl>
              <a:tblPr rtl="1"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684297">
                <a:tc>
                  <a:txBody>
                    <a:bodyPr/>
                    <a:lstStyle/>
                    <a:p>
                      <a:pPr rtl="1"/>
                      <a:r>
                        <a:rPr lang="he-IL" sz="2800" dirty="0" smtClean="0">
                          <a:latin typeface="Narkisim" pitchFamily="34" charset="-79"/>
                          <a:cs typeface="Narkisim" pitchFamily="34" charset="-79"/>
                        </a:rPr>
                        <a:t>כיתה</a:t>
                      </a:r>
                      <a:endParaRPr lang="he-IL" sz="2800" dirty="0">
                        <a:latin typeface="Narkisim" pitchFamily="34" charset="-79"/>
                        <a:cs typeface="Narkisim" pitchFamily="34" charset="-79"/>
                      </a:endParaRPr>
                    </a:p>
                  </a:txBody>
                  <a:tcPr/>
                </a:tc>
                <a:tc>
                  <a:txBody>
                    <a:bodyPr/>
                    <a:lstStyle/>
                    <a:p>
                      <a:pPr rtl="1"/>
                      <a:r>
                        <a:rPr lang="he-IL" sz="2800" dirty="0" smtClean="0">
                          <a:latin typeface="Narkisim" pitchFamily="34" charset="-79"/>
                          <a:cs typeface="Narkisim" pitchFamily="34" charset="-79"/>
                        </a:rPr>
                        <a:t>יחידות לימוד</a:t>
                      </a:r>
                      <a:endParaRPr lang="he-IL" sz="2800" dirty="0">
                        <a:latin typeface="Narkisim" pitchFamily="34" charset="-79"/>
                        <a:cs typeface="Narkisim" pitchFamily="34" charset="-79"/>
                      </a:endParaRPr>
                    </a:p>
                  </a:txBody>
                  <a:tcPr/>
                </a:tc>
                <a:tc>
                  <a:txBody>
                    <a:bodyPr/>
                    <a:lstStyle/>
                    <a:p>
                      <a:pPr rtl="1"/>
                      <a:r>
                        <a:rPr lang="he-IL" sz="2800" dirty="0" smtClean="0">
                          <a:latin typeface="Narkisim" pitchFamily="34" charset="-79"/>
                          <a:cs typeface="Narkisim" pitchFamily="34" charset="-79"/>
                        </a:rPr>
                        <a:t>נושאי הלימוד</a:t>
                      </a:r>
                      <a:endParaRPr lang="he-IL" sz="2800" dirty="0">
                        <a:latin typeface="Narkisim" pitchFamily="34" charset="-79"/>
                        <a:cs typeface="Narkisim" pitchFamily="34" charset="-79"/>
                      </a:endParaRPr>
                    </a:p>
                  </a:txBody>
                  <a:tcPr/>
                </a:tc>
                <a:extLst>
                  <a:ext uri="{0D108BD9-81ED-4DB2-BD59-A6C34878D82A}">
                    <a16:rowId xmlns:a16="http://schemas.microsoft.com/office/drawing/2014/main" xmlns="" val="10000"/>
                  </a:ext>
                </a:extLst>
              </a:tr>
              <a:tr h="2193499">
                <a:tc>
                  <a:txBody>
                    <a:bodyPr/>
                    <a:lstStyle/>
                    <a:p>
                      <a:pPr rtl="1"/>
                      <a:r>
                        <a:rPr lang="he-IL" sz="2800" dirty="0" smtClean="0">
                          <a:latin typeface="Narkisim" pitchFamily="34" charset="-79"/>
                          <a:cs typeface="Narkisim" pitchFamily="34" charset="-79"/>
                        </a:rPr>
                        <a:t>י'</a:t>
                      </a:r>
                      <a:endParaRPr lang="he-IL" sz="2800" dirty="0">
                        <a:latin typeface="Narkisim" pitchFamily="34" charset="-79"/>
                        <a:cs typeface="Narkisim" pitchFamily="34" charset="-79"/>
                      </a:endParaRPr>
                    </a:p>
                  </a:txBody>
                  <a:tcPr/>
                </a:tc>
                <a:tc>
                  <a:txBody>
                    <a:bodyPr/>
                    <a:lstStyle/>
                    <a:p>
                      <a:pPr rtl="1"/>
                      <a:r>
                        <a:rPr lang="he-IL" sz="2800" dirty="0" smtClean="0">
                          <a:latin typeface="Narkisim" pitchFamily="34" charset="-79"/>
                          <a:cs typeface="Narkisim" pitchFamily="34" charset="-79"/>
                        </a:rPr>
                        <a:t>40% עבודת חקר</a:t>
                      </a:r>
                    </a:p>
                    <a:p>
                      <a:pPr rtl="1"/>
                      <a:r>
                        <a:rPr lang="he-IL" sz="2800" dirty="0" smtClean="0">
                          <a:latin typeface="Narkisim" pitchFamily="34" charset="-79"/>
                          <a:cs typeface="Narkisim" pitchFamily="34" charset="-79"/>
                        </a:rPr>
                        <a:t>סייבר גיאוגרפי</a:t>
                      </a:r>
                      <a:endParaRPr lang="he-IL" sz="2800" dirty="0">
                        <a:latin typeface="Narkisim" pitchFamily="34" charset="-79"/>
                        <a:cs typeface="Narkisim" pitchFamily="34" charset="-79"/>
                      </a:endParaRPr>
                    </a:p>
                  </a:txBody>
                  <a:tcPr/>
                </a:tc>
                <a:tc>
                  <a:txBody>
                    <a:bodyPr/>
                    <a:lstStyle/>
                    <a:p>
                      <a:pPr rtl="1"/>
                      <a:r>
                        <a:rPr lang="he-IL" sz="2800" dirty="0" smtClean="0">
                          <a:latin typeface="Narkisim" pitchFamily="34" charset="-79"/>
                          <a:cs typeface="Narkisim" pitchFamily="34" charset="-79"/>
                        </a:rPr>
                        <a:t>כדור הארץ והסביבה</a:t>
                      </a:r>
                    </a:p>
                    <a:p>
                      <a:pPr rtl="1"/>
                      <a:r>
                        <a:rPr lang="he-IL" sz="2800" dirty="0" smtClean="0">
                          <a:latin typeface="Narkisim" pitchFamily="34" charset="-79"/>
                          <a:cs typeface="Narkisim" pitchFamily="34" charset="-79"/>
                        </a:rPr>
                        <a:t>האדם במרחב החברתי תרבותי</a:t>
                      </a:r>
                    </a:p>
                    <a:p>
                      <a:pPr rtl="1"/>
                      <a:r>
                        <a:rPr lang="he-IL" sz="2800" dirty="0" smtClean="0">
                          <a:latin typeface="Narkisim" pitchFamily="34" charset="-79"/>
                          <a:cs typeface="Narkisim" pitchFamily="34" charset="-79"/>
                        </a:rPr>
                        <a:t>גיאוגרפיה ופיתוח סביבתי</a:t>
                      </a:r>
                      <a:endParaRPr lang="he-IL" sz="2800" dirty="0">
                        <a:latin typeface="Narkisim" pitchFamily="34" charset="-79"/>
                        <a:cs typeface="Narkisim" pitchFamily="34" charset="-79"/>
                      </a:endParaRPr>
                    </a:p>
                  </a:txBody>
                  <a:tcPr/>
                </a:tc>
                <a:extLst>
                  <a:ext uri="{0D108BD9-81ED-4DB2-BD59-A6C34878D82A}">
                    <a16:rowId xmlns:a16="http://schemas.microsoft.com/office/drawing/2014/main" xmlns="" val="10001"/>
                  </a:ext>
                </a:extLst>
              </a:tr>
              <a:tr h="1687307">
                <a:tc>
                  <a:txBody>
                    <a:bodyPr/>
                    <a:lstStyle/>
                    <a:p>
                      <a:pPr rtl="1"/>
                      <a:r>
                        <a:rPr lang="he-IL" sz="2800" dirty="0" smtClean="0">
                          <a:latin typeface="Narkisim" pitchFamily="34" charset="-79"/>
                          <a:cs typeface="Narkisim" pitchFamily="34" charset="-79"/>
                        </a:rPr>
                        <a:t>י"א- י"ב</a:t>
                      </a:r>
                      <a:endParaRPr lang="he-IL" sz="2800" dirty="0">
                        <a:latin typeface="Narkisim" pitchFamily="34" charset="-79"/>
                        <a:cs typeface="Narkisim" pitchFamily="34" charset="-79"/>
                      </a:endParaRPr>
                    </a:p>
                  </a:txBody>
                  <a:tcPr/>
                </a:tc>
                <a:tc>
                  <a:txBody>
                    <a:bodyPr/>
                    <a:lstStyle/>
                    <a:p>
                      <a:pPr rtl="1"/>
                      <a:r>
                        <a:rPr lang="he-IL" sz="2800" dirty="0" smtClean="0">
                          <a:latin typeface="Narkisim" pitchFamily="34" charset="-79"/>
                          <a:cs typeface="Narkisim" pitchFamily="34" charset="-79"/>
                        </a:rPr>
                        <a:t>60% בחינה מתוקשבת בכיתה י"ב</a:t>
                      </a:r>
                      <a:endParaRPr lang="he-IL" sz="2800" dirty="0">
                        <a:latin typeface="Narkisim" pitchFamily="34" charset="-79"/>
                        <a:cs typeface="Narkisim" pitchFamily="34" charset="-79"/>
                      </a:endParaRPr>
                    </a:p>
                  </a:txBody>
                  <a:tcPr/>
                </a:tc>
                <a:tc>
                  <a:txBody>
                    <a:bodyPr/>
                    <a:lstStyle/>
                    <a:p>
                      <a:pPr rtl="1"/>
                      <a:r>
                        <a:rPr lang="he-IL" sz="2800" dirty="0" smtClean="0">
                          <a:latin typeface="Narkisim" pitchFamily="34" charset="-79"/>
                          <a:cs typeface="Narkisim" pitchFamily="34" charset="-79"/>
                        </a:rPr>
                        <a:t>ישראל</a:t>
                      </a:r>
                    </a:p>
                    <a:p>
                      <a:pPr rtl="1"/>
                      <a:r>
                        <a:rPr lang="he-IL" sz="2800" dirty="0" smtClean="0">
                          <a:latin typeface="Narkisim" pitchFamily="34" charset="-79"/>
                          <a:cs typeface="Narkisim" pitchFamily="34" charset="-79"/>
                        </a:rPr>
                        <a:t>מזרח התיכון</a:t>
                      </a:r>
                    </a:p>
                    <a:p>
                      <a:pPr rtl="1"/>
                      <a:r>
                        <a:rPr lang="he-IL" sz="2800" dirty="0" smtClean="0">
                          <a:latin typeface="Narkisim" pitchFamily="34" charset="-79"/>
                          <a:cs typeface="Narkisim" pitchFamily="34" charset="-79"/>
                        </a:rPr>
                        <a:t>נתיב- אנסין על מדינה</a:t>
                      </a:r>
                      <a:endParaRPr lang="he-IL" sz="2800" dirty="0">
                        <a:latin typeface="Narkisim" pitchFamily="34" charset="-79"/>
                        <a:cs typeface="Narkisim" pitchFamily="34" charset="-79"/>
                      </a:endParaRPr>
                    </a:p>
                  </a:txBody>
                  <a:tcPr/>
                </a:tc>
                <a:extLst>
                  <a:ext uri="{0D108BD9-81ED-4DB2-BD59-A6C34878D82A}">
                    <a16:rowId xmlns:a16="http://schemas.microsoft.com/office/drawing/2014/main" xmlns="" val="10002"/>
                  </a:ext>
                </a:extLst>
              </a:tr>
            </a:tbl>
          </a:graphicData>
        </a:graphic>
      </p:graphicFrame>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6000" b="1" dirty="0" smtClean="0">
                <a:solidFill>
                  <a:srgbClr val="FF0000"/>
                </a:solidFill>
              </a:rPr>
              <a:t>מה משותף למקומות הבאים?</a:t>
            </a:r>
            <a:endParaRPr lang="he-IL" sz="6000" b="1" dirty="0">
              <a:solidFill>
                <a:srgbClr val="FF0000"/>
              </a:solidFill>
            </a:endParaRPr>
          </a:p>
        </p:txBody>
      </p:sp>
      <p:sp>
        <p:nvSpPr>
          <p:cNvPr id="3" name="מציין מיקום תוכן 2"/>
          <p:cNvSpPr>
            <a:spLocks noGrp="1"/>
          </p:cNvSpPr>
          <p:nvPr>
            <p:ph idx="1"/>
          </p:nvPr>
        </p:nvSpPr>
        <p:spPr/>
        <p:txBody>
          <a:bodyPr/>
          <a:lstStyle/>
          <a:p>
            <a:endParaRPr lang="he-IL" dirty="0"/>
          </a:p>
        </p:txBody>
      </p:sp>
      <p:sp>
        <p:nvSpPr>
          <p:cNvPr id="4" name="אליפסה 3"/>
          <p:cNvSpPr/>
          <p:nvPr/>
        </p:nvSpPr>
        <p:spPr>
          <a:xfrm>
            <a:off x="6572264" y="1643050"/>
            <a:ext cx="1928826"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FF0000"/>
                </a:solidFill>
              </a:rPr>
              <a:t>תאילנד</a:t>
            </a:r>
            <a:endParaRPr lang="he-IL" sz="2800" b="1" dirty="0">
              <a:solidFill>
                <a:srgbClr val="FF0000"/>
              </a:solidFill>
            </a:endParaRPr>
          </a:p>
        </p:txBody>
      </p:sp>
      <p:sp>
        <p:nvSpPr>
          <p:cNvPr id="5" name="אליפסה 4"/>
          <p:cNvSpPr/>
          <p:nvPr/>
        </p:nvSpPr>
        <p:spPr>
          <a:xfrm>
            <a:off x="571472" y="1785926"/>
            <a:ext cx="2000264"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rgbClr val="FF0000"/>
                </a:solidFill>
              </a:rPr>
              <a:t>אינדונזיה</a:t>
            </a:r>
            <a:endParaRPr lang="he-IL" sz="2400" b="1" dirty="0">
              <a:solidFill>
                <a:srgbClr val="FF0000"/>
              </a:solidFill>
            </a:endParaRPr>
          </a:p>
        </p:txBody>
      </p:sp>
      <p:sp>
        <p:nvSpPr>
          <p:cNvPr id="6" name="אליפסה 5"/>
          <p:cNvSpPr/>
          <p:nvPr/>
        </p:nvSpPr>
        <p:spPr>
          <a:xfrm>
            <a:off x="3071802" y="2928934"/>
            <a:ext cx="2643206"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600" b="1" dirty="0" smtClean="0">
                <a:solidFill>
                  <a:srgbClr val="FF0000"/>
                </a:solidFill>
              </a:rPr>
              <a:t>נורבגיה</a:t>
            </a:r>
            <a:endParaRPr lang="he-IL" sz="3600" b="1" dirty="0">
              <a:solidFill>
                <a:srgbClr val="FF0000"/>
              </a:solidFill>
            </a:endParaRPr>
          </a:p>
        </p:txBody>
      </p:sp>
      <p:sp>
        <p:nvSpPr>
          <p:cNvPr id="7" name="אליפסה 6"/>
          <p:cNvSpPr/>
          <p:nvPr/>
        </p:nvSpPr>
        <p:spPr>
          <a:xfrm>
            <a:off x="5572132" y="4714884"/>
            <a:ext cx="2571768"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smtClean="0">
                <a:solidFill>
                  <a:srgbClr val="FF0000"/>
                </a:solidFill>
              </a:rPr>
              <a:t>פיליפינים</a:t>
            </a:r>
            <a:endParaRPr lang="he-IL" sz="3200" b="1" dirty="0">
              <a:solidFill>
                <a:srgbClr val="FF0000"/>
              </a:solidFill>
            </a:endParaRPr>
          </a:p>
        </p:txBody>
      </p:sp>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descr="לויתן.jpg"/>
          <p:cNvPicPr>
            <a:picLocks noGrp="1" noChangeAspect="1"/>
          </p:cNvPicPr>
          <p:nvPr>
            <p:ph idx="1"/>
          </p:nvPr>
        </p:nvPicPr>
        <p:blipFill>
          <a:blip r:embed="rId2"/>
          <a:stretch>
            <a:fillRect/>
          </a:stretch>
        </p:blipFill>
        <p:spPr>
          <a:xfrm>
            <a:off x="0" y="0"/>
            <a:ext cx="9143999" cy="6858000"/>
          </a:xfrm>
        </p:spPr>
      </p:pic>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descr="רובוט.jpg"/>
          <p:cNvPicPr>
            <a:picLocks noGrp="1" noChangeAspect="1"/>
          </p:cNvPicPr>
          <p:nvPr>
            <p:ph idx="1"/>
          </p:nvPr>
        </p:nvPicPr>
        <p:blipFill>
          <a:blip r:embed="rId2"/>
          <a:stretch>
            <a:fillRect/>
          </a:stretch>
        </p:blipFill>
        <p:spPr>
          <a:xfrm>
            <a:off x="0" y="0"/>
            <a:ext cx="9144000" cy="6643710"/>
          </a:xfrm>
        </p:spPr>
      </p:pic>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rgbClr val="FF0000"/>
                </a:solidFill>
              </a:rPr>
              <a:t>מה רואים בתמונה?</a:t>
            </a:r>
            <a:endParaRPr lang="he-IL" b="1" dirty="0">
              <a:solidFill>
                <a:srgbClr val="FF0000"/>
              </a:solidFill>
            </a:endParaRPr>
          </a:p>
        </p:txBody>
      </p:sp>
      <p:sp>
        <p:nvSpPr>
          <p:cNvPr id="3" name="מציין מיקום תוכן 2"/>
          <p:cNvSpPr>
            <a:spLocks noGrp="1"/>
          </p:cNvSpPr>
          <p:nvPr>
            <p:ph idx="1"/>
          </p:nvPr>
        </p:nvSpPr>
        <p:spPr/>
        <p:txBody>
          <a:bodyPr/>
          <a:lstStyle/>
          <a:p>
            <a:endParaRPr lang="he-IL" dirty="0"/>
          </a:p>
        </p:txBody>
      </p:sp>
      <p:pic>
        <p:nvPicPr>
          <p:cNvPr id="3074" name="Picture 2" descr="×ª××¦××ª ×ª××× × ×¢×××¨ ××ª×× ×× ××§×××¨"/>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9552" y="1280787"/>
            <a:ext cx="8136904" cy="534302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גן.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4067944" y="260648"/>
            <a:ext cx="1452642" cy="461665"/>
          </a:xfrm>
          <a:prstGeom prst="rect">
            <a:avLst/>
          </a:prstGeom>
          <a:solidFill>
            <a:schemeClr val="bg1"/>
          </a:solidFill>
          <a:ln w="38100">
            <a:solidFill>
              <a:schemeClr val="tx1"/>
            </a:solidFill>
          </a:ln>
        </p:spPr>
        <p:txBody>
          <a:bodyPr wrap="square" rtlCol="1">
            <a:spAutoFit/>
          </a:bodyPr>
          <a:lstStyle/>
          <a:p>
            <a:r>
              <a:rPr lang="he-IL" sz="2400" b="1" dirty="0" smtClean="0">
                <a:solidFill>
                  <a:srgbClr val="FF0000"/>
                </a:solidFill>
                <a:latin typeface="David" pitchFamily="34" charset="-79"/>
                <a:cs typeface="David" pitchFamily="34" charset="-79"/>
              </a:rPr>
              <a:t>היכן צולם?</a:t>
            </a:r>
            <a:endParaRPr lang="he-IL" sz="2400" b="1" dirty="0">
              <a:solidFill>
                <a:srgbClr val="FF0000"/>
              </a:solidFill>
              <a:latin typeface="David" pitchFamily="34" charset="-79"/>
              <a:cs typeface="David" pitchFamily="34" charset="-79"/>
            </a:endParaRPr>
          </a:p>
        </p:txBody>
      </p:sp>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descr="חוף.jpg"/>
          <p:cNvPicPr>
            <a:picLocks noGrp="1" noChangeAspect="1"/>
          </p:cNvPicPr>
          <p:nvPr>
            <p:ph idx="1"/>
          </p:nvPr>
        </p:nvPicPr>
        <p:blipFill>
          <a:blip r:embed="rId2"/>
          <a:stretch>
            <a:fillRect/>
          </a:stretch>
        </p:blipFill>
        <p:spPr>
          <a:xfrm>
            <a:off x="0" y="0"/>
            <a:ext cx="9144000" cy="6858000"/>
          </a:xfrm>
        </p:spPr>
      </p:pic>
      <p:pic>
        <p:nvPicPr>
          <p:cNvPr id="5" name="תמונה 4" descr="חוף3.jpg"/>
          <p:cNvPicPr>
            <a:picLocks noChangeAspect="1"/>
          </p:cNvPicPr>
          <p:nvPr/>
        </p:nvPicPr>
        <p:blipFill>
          <a:blip r:embed="rId3"/>
          <a:stretch>
            <a:fillRect/>
          </a:stretch>
        </p:blipFill>
        <p:spPr>
          <a:xfrm>
            <a:off x="0" y="0"/>
            <a:ext cx="2071670" cy="4357694"/>
          </a:xfrm>
          <a:prstGeom prst="rect">
            <a:avLst/>
          </a:prstGeom>
        </p:spPr>
      </p:pic>
    </p:spTree>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descr="חוף2.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בכי לדורות</a:t>
            </a:r>
            <a:endParaRPr lang="he-IL" dirty="0"/>
          </a:p>
        </p:txBody>
      </p:sp>
      <p:pic>
        <p:nvPicPr>
          <p:cNvPr id="4" name="מציין מיקום תוכן 3" descr="בולען2.jpg"/>
          <p:cNvPicPr>
            <a:picLocks noGrp="1" noChangeAspect="1"/>
          </p:cNvPicPr>
          <p:nvPr>
            <p:ph idx="1"/>
          </p:nvPr>
        </p:nvPicPr>
        <p:blipFill>
          <a:blip r:embed="rId2"/>
          <a:stretch>
            <a:fillRect/>
          </a:stretch>
        </p:blipFill>
        <p:spPr>
          <a:xfrm>
            <a:off x="323528" y="1285860"/>
            <a:ext cx="8643966" cy="5056138"/>
          </a:xfrm>
          <a:prstGeom prst="rect">
            <a:avLst/>
          </a:prstGeom>
          <a:ln>
            <a:noFill/>
          </a:ln>
          <a:effectLst>
            <a:outerShdw blurRad="292100" dist="139700" dir="2700000" algn="tl" rotWithShape="0">
              <a:srgbClr val="333333">
                <a:alpha val="65000"/>
              </a:srgbClr>
            </a:outerShdw>
          </a:effectLst>
        </p:spPr>
      </p:pic>
      <p:pic>
        <p:nvPicPr>
          <p:cNvPr id="5" name="מציין מיקום תוכן 3" descr="בולען2.jpg"/>
          <p:cNvPicPr>
            <a:picLocks noChangeAspect="1"/>
          </p:cNvPicPr>
          <p:nvPr/>
        </p:nvPicPr>
        <p:blipFill>
          <a:blip r:embed="rId2"/>
          <a:stretch>
            <a:fillRect/>
          </a:stretch>
        </p:blipFill>
        <p:spPr>
          <a:xfrm>
            <a:off x="0" y="0"/>
            <a:ext cx="9144000" cy="7072338"/>
          </a:xfrm>
          <a:prstGeom prst="rect">
            <a:avLst/>
          </a:prstGeom>
          <a:ln>
            <a:noFill/>
          </a:ln>
          <a:effectLst>
            <a:outerShdw blurRad="292100" dist="139700" dir="2700000" algn="tl" rotWithShape="0">
              <a:srgbClr val="333333">
                <a:alpha val="65000"/>
              </a:srgbClr>
            </a:outerShdw>
          </a:effectLst>
        </p:spPr>
      </p:pic>
      <p:pic>
        <p:nvPicPr>
          <p:cNvPr id="1026" name="Picture 2" descr="תוצאת תמונה עבור שלט זהירות בולענים"/>
          <p:cNvPicPr>
            <a:picLocks noChangeAspect="1" noChangeArrowheads="1"/>
          </p:cNvPicPr>
          <p:nvPr/>
        </p:nvPicPr>
        <p:blipFill>
          <a:blip r:embed="rId3"/>
          <a:srcRect/>
          <a:stretch>
            <a:fillRect/>
          </a:stretch>
        </p:blipFill>
        <p:spPr bwMode="auto">
          <a:xfrm>
            <a:off x="6643702" y="4643446"/>
            <a:ext cx="2500298" cy="2428875"/>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12000" b="1" dirty="0" smtClean="0">
                <a:solidFill>
                  <a:srgbClr val="FF0000"/>
                </a:solidFill>
              </a:rPr>
              <a:t>הזוי או בזוי?</a:t>
            </a:r>
            <a:endParaRPr lang="he-IL" sz="12000" b="1" dirty="0">
              <a:solidFill>
                <a:srgbClr val="FF0000"/>
              </a:solidFill>
            </a:endParaRPr>
          </a:p>
        </p:txBody>
      </p:sp>
      <p:sp>
        <p:nvSpPr>
          <p:cNvPr id="3" name="מציין מיקום תוכן 2"/>
          <p:cNvSpPr>
            <a:spLocks noGrp="1"/>
          </p:cNvSpPr>
          <p:nvPr>
            <p:ph idx="1"/>
          </p:nvPr>
        </p:nvSpPr>
        <p:spPr/>
        <p:txBody>
          <a:bodyPr/>
          <a:lstStyle/>
          <a:p>
            <a:r>
              <a:rPr lang="he-IL" b="1" dirty="0" smtClean="0"/>
              <a:t>ממשלת יפן: ניאלץ לשפוך מים רדיואקטיביים </a:t>
            </a:r>
            <a:r>
              <a:rPr lang="he-IL" b="1" dirty="0" err="1" smtClean="0"/>
              <a:t>מפוקושימה</a:t>
            </a:r>
            <a:r>
              <a:rPr lang="he-IL" b="1" dirty="0" smtClean="0"/>
              <a:t> לאוקיינוס השקט</a:t>
            </a:r>
          </a:p>
          <a:p>
            <a:r>
              <a:rPr lang="he-IL" dirty="0" smtClean="0"/>
              <a:t>במשך שנים ניסתה מפעילת הכור הגרעיני לטהר את המים המזוהמים, אך לא הצליחה. הצעד צפוי לעורר מחאה מצד דייגים מקומיים, שמתקשים גם כך לשקם את תעשיית הדיג באזור</a:t>
            </a:r>
            <a:endParaRPr lang="he-IL" dirty="0"/>
          </a:p>
        </p:txBody>
      </p:sp>
    </p:spTree>
  </p:cSld>
  <p:clrMapOvr>
    <a:masterClrMapping/>
  </p:clrMapOvr>
  <p:transition>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12000" b="1" dirty="0" smtClean="0">
                <a:solidFill>
                  <a:srgbClr val="FF0000"/>
                </a:solidFill>
              </a:rPr>
              <a:t>אמת או שקר</a:t>
            </a:r>
            <a:endParaRPr lang="he-IL" sz="12000" b="1" dirty="0">
              <a:solidFill>
                <a:srgbClr val="FF0000"/>
              </a:solidFill>
            </a:endParaRPr>
          </a:p>
        </p:txBody>
      </p:sp>
      <p:sp>
        <p:nvSpPr>
          <p:cNvPr id="3" name="מציין מיקום תוכן 2"/>
          <p:cNvSpPr>
            <a:spLocks noGrp="1"/>
          </p:cNvSpPr>
          <p:nvPr>
            <p:ph idx="1"/>
          </p:nvPr>
        </p:nvSpPr>
        <p:spPr/>
        <p:txBody>
          <a:bodyPr/>
          <a:lstStyle/>
          <a:p>
            <a:r>
              <a:rPr lang="he-IL" b="1" dirty="0" smtClean="0"/>
              <a:t>התוכנית נחשפת: מפעלי מפרץ חיפה יועתקו לדרום - ובמקומם ייבנו 100 אלף דירות</a:t>
            </a:r>
          </a:p>
          <a:p>
            <a:r>
              <a:rPr lang="he-IL" dirty="0" smtClean="0"/>
              <a:t>רשות מקרקעי ישראל והמועצה האזורית רמת נגב מקדמות תוכנית ענקית להקמת אזור תעשייה בנגב שישמש לפעילות פטרוכימית ■ המהלך יאפשר להעתיק את מפעלי מפרץ חיפה - ולשווק על הקרקע 100-50 אלף יחידות דיור, בשטח ששוויו מוערך עד 11 מיליארד שקל</a:t>
            </a:r>
          </a:p>
          <a:p>
            <a:endParaRPr lang="he-IL" dirty="0"/>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b="1" dirty="0" smtClean="0">
                <a:solidFill>
                  <a:srgbClr val="FF0000"/>
                </a:solidFill>
                <a:latin typeface="Narkisim" pitchFamily="34" charset="-79"/>
                <a:cs typeface="Narkisim" pitchFamily="34" charset="-79"/>
              </a:rPr>
              <a:t>מה מסתתר מאחורי המספרים</a:t>
            </a:r>
            <a:endParaRPr lang="he-IL" sz="5400" b="1" dirty="0">
              <a:solidFill>
                <a:srgbClr val="FF0000"/>
              </a:solidFill>
              <a:latin typeface="Narkisim" pitchFamily="34" charset="-79"/>
              <a:cs typeface="Narkisim" pitchFamily="34" charset="-79"/>
            </a:endParaRPr>
          </a:p>
        </p:txBody>
      </p:sp>
      <p:sp>
        <p:nvSpPr>
          <p:cNvPr id="3" name="מציין מיקום תוכן 2"/>
          <p:cNvSpPr>
            <a:spLocks noGrp="1"/>
          </p:cNvSpPr>
          <p:nvPr>
            <p:ph idx="1"/>
          </p:nvPr>
        </p:nvSpPr>
        <p:spPr/>
        <p:txBody>
          <a:bodyPr>
            <a:normAutofit fontScale="92500" lnSpcReduction="10000"/>
          </a:bodyPr>
          <a:lstStyle/>
          <a:p>
            <a:r>
              <a:rPr lang="he-IL" sz="7200" dirty="0" smtClean="0">
                <a:latin typeface="Narkisim" pitchFamily="34" charset="-79"/>
                <a:cs typeface="Narkisim" pitchFamily="34" charset="-79"/>
              </a:rPr>
              <a:t>480 מליון</a:t>
            </a:r>
          </a:p>
          <a:p>
            <a:r>
              <a:rPr lang="he-IL" sz="7200" dirty="0" smtClean="0">
                <a:latin typeface="Narkisim" pitchFamily="34" charset="-79"/>
                <a:cs typeface="Narkisim" pitchFamily="34" charset="-79"/>
              </a:rPr>
              <a:t>50 אלף קמ"ר</a:t>
            </a:r>
          </a:p>
          <a:p>
            <a:r>
              <a:rPr lang="he-IL" sz="7200" dirty="0" smtClean="0">
                <a:latin typeface="Narkisim" pitchFamily="34" charset="-79"/>
                <a:cs typeface="Narkisim" pitchFamily="34" charset="-79"/>
              </a:rPr>
              <a:t>25</a:t>
            </a:r>
          </a:p>
          <a:p>
            <a:r>
              <a:rPr lang="he-IL" sz="7200" dirty="0" smtClean="0">
                <a:latin typeface="Narkisim" pitchFamily="34" charset="-79"/>
                <a:cs typeface="Narkisim" pitchFamily="34" charset="-79"/>
              </a:rPr>
              <a:t>30 אלף</a:t>
            </a:r>
          </a:p>
          <a:p>
            <a:endParaRPr lang="he-IL" dirty="0"/>
          </a:p>
        </p:txBody>
      </p:sp>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0"/>
            <a:ext cx="8229600" cy="980728"/>
          </a:xfrm>
        </p:spPr>
        <p:txBody>
          <a:bodyPr/>
          <a:lstStyle/>
          <a:p>
            <a:r>
              <a:rPr lang="he-IL" dirty="0" smtClean="0"/>
              <a:t>מה הקשר בין סדנת יזע לתרבות צריחה?</a:t>
            </a:r>
            <a:endParaRPr lang="he-IL" dirty="0"/>
          </a:p>
        </p:txBody>
      </p:sp>
      <p:pic>
        <p:nvPicPr>
          <p:cNvPr id="4" name="מציין מיקום תוכן 3" descr="קולומביה.jpg"/>
          <p:cNvPicPr>
            <a:picLocks noGrp="1" noChangeAspect="1"/>
          </p:cNvPicPr>
          <p:nvPr>
            <p:ph idx="1"/>
          </p:nvPr>
        </p:nvPicPr>
        <p:blipFill>
          <a:blip r:embed="rId2" cstate="print"/>
          <a:stretch>
            <a:fillRect/>
          </a:stretch>
        </p:blipFill>
        <p:spPr>
          <a:xfrm>
            <a:off x="5724128" y="980728"/>
            <a:ext cx="2702074" cy="3168352"/>
          </a:xfrm>
          <a:prstGeom prst="rect">
            <a:avLst/>
          </a:prstGeom>
          <a:ln>
            <a:noFill/>
          </a:ln>
          <a:effectLst>
            <a:outerShdw blurRad="292100" dist="139700" dir="2700000" algn="tl" rotWithShape="0">
              <a:srgbClr val="333333">
                <a:alpha val="65000"/>
              </a:srgbClr>
            </a:outerShdw>
          </a:effectLst>
        </p:spPr>
      </p:pic>
      <p:pic>
        <p:nvPicPr>
          <p:cNvPr id="5" name="תמונה 4" descr="יזע.jpg"/>
          <p:cNvPicPr>
            <a:picLocks noChangeAspect="1"/>
          </p:cNvPicPr>
          <p:nvPr/>
        </p:nvPicPr>
        <p:blipFill>
          <a:blip r:embed="rId3" cstate="print"/>
          <a:stretch>
            <a:fillRect/>
          </a:stretch>
        </p:blipFill>
        <p:spPr>
          <a:xfrm>
            <a:off x="251520" y="1052736"/>
            <a:ext cx="4761879" cy="2796133"/>
          </a:xfrm>
          <a:prstGeom prst="rect">
            <a:avLst/>
          </a:prstGeom>
          <a:ln>
            <a:noFill/>
          </a:ln>
          <a:effectLst>
            <a:outerShdw blurRad="292100" dist="139700" dir="2700000" algn="tl" rotWithShape="0">
              <a:srgbClr val="333333">
                <a:alpha val="65000"/>
              </a:srgbClr>
            </a:outerShdw>
          </a:effectLst>
        </p:spPr>
      </p:pic>
      <p:pic>
        <p:nvPicPr>
          <p:cNvPr id="6" name="תמונה 5" descr="תוצר.jpg"/>
          <p:cNvPicPr>
            <a:picLocks noChangeAspect="1"/>
          </p:cNvPicPr>
          <p:nvPr/>
        </p:nvPicPr>
        <p:blipFill>
          <a:blip r:embed="rId4" cstate="print"/>
          <a:stretch>
            <a:fillRect/>
          </a:stretch>
        </p:blipFill>
        <p:spPr>
          <a:xfrm>
            <a:off x="539552" y="4427351"/>
            <a:ext cx="2466975" cy="1847850"/>
          </a:xfrm>
          <a:prstGeom prst="rect">
            <a:avLst/>
          </a:prstGeom>
          <a:ln>
            <a:noFill/>
          </a:ln>
          <a:effectLst>
            <a:outerShdw blurRad="292100" dist="139700" dir="2700000" algn="tl" rotWithShape="0">
              <a:srgbClr val="333333">
                <a:alpha val="65000"/>
              </a:srgbClr>
            </a:outerShdw>
          </a:effectLst>
        </p:spPr>
      </p:pic>
      <p:pic>
        <p:nvPicPr>
          <p:cNvPr id="7" name="תמונה 6" descr="צריכה.jpg"/>
          <p:cNvPicPr>
            <a:picLocks noChangeAspect="1"/>
          </p:cNvPicPr>
          <p:nvPr/>
        </p:nvPicPr>
        <p:blipFill>
          <a:blip r:embed="rId5" cstate="print"/>
          <a:stretch>
            <a:fillRect/>
          </a:stretch>
        </p:blipFill>
        <p:spPr>
          <a:xfrm>
            <a:off x="3563888" y="3573016"/>
            <a:ext cx="4536504" cy="29626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סין.jpg"/>
          <p:cNvPicPr>
            <a:picLocks noChangeAspect="1"/>
          </p:cNvPicPr>
          <p:nvPr/>
        </p:nvPicPr>
        <p:blipFill>
          <a:blip r:embed="rId2" cstate="print"/>
          <a:stretch>
            <a:fillRect/>
          </a:stretch>
        </p:blipFill>
        <p:spPr>
          <a:xfrm>
            <a:off x="3635896" y="0"/>
            <a:ext cx="5508104" cy="6858000"/>
          </a:xfrm>
          <a:prstGeom prst="rect">
            <a:avLst/>
          </a:prstGeom>
        </p:spPr>
      </p:pic>
      <p:sp>
        <p:nvSpPr>
          <p:cNvPr id="4" name="TextBox 3"/>
          <p:cNvSpPr txBox="1"/>
          <p:nvPr/>
        </p:nvSpPr>
        <p:spPr>
          <a:xfrm rot="10800000" flipV="1">
            <a:off x="6660232" y="985084"/>
            <a:ext cx="1984931" cy="523220"/>
          </a:xfrm>
          <a:prstGeom prst="rect">
            <a:avLst/>
          </a:prstGeom>
          <a:solidFill>
            <a:schemeClr val="bg1"/>
          </a:solidFill>
          <a:ln w="38100">
            <a:solidFill>
              <a:schemeClr val="bg1"/>
            </a:solidFill>
          </a:ln>
        </p:spPr>
        <p:txBody>
          <a:bodyPr wrap="square" rtlCol="1">
            <a:spAutoFit/>
          </a:bodyPr>
          <a:lstStyle/>
          <a:p>
            <a:r>
              <a:rPr lang="he-IL" sz="2800" b="1" dirty="0" smtClean="0">
                <a:solidFill>
                  <a:srgbClr val="FF0000"/>
                </a:solidFill>
              </a:rPr>
              <a:t>היכן צולם?</a:t>
            </a:r>
            <a:endParaRPr lang="he-IL" sz="2800" b="1" dirty="0">
              <a:solidFill>
                <a:srgbClr val="FF0000"/>
              </a:solidFill>
            </a:endParaRPr>
          </a:p>
        </p:txBody>
      </p:sp>
      <p:pic>
        <p:nvPicPr>
          <p:cNvPr id="5" name="תמונה 4" descr="פקק.jpg"/>
          <p:cNvPicPr>
            <a:picLocks noChangeAspect="1"/>
          </p:cNvPicPr>
          <p:nvPr/>
        </p:nvPicPr>
        <p:blipFill>
          <a:blip r:embed="rId3" cstate="print"/>
          <a:stretch>
            <a:fillRect/>
          </a:stretch>
        </p:blipFill>
        <p:spPr>
          <a:xfrm>
            <a:off x="0" y="0"/>
            <a:ext cx="4355976" cy="6858000"/>
          </a:xfrm>
          <a:prstGeom prst="rect">
            <a:avLst/>
          </a:prstGeom>
        </p:spPr>
      </p:pic>
    </p:spTree>
  </p:cSld>
  <p:clrMapOvr>
    <a:masterClrMapping/>
  </p:clrMapOvr>
  <p:transition>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rgbClr val="FF0000"/>
                </a:solidFill>
              </a:rPr>
              <a:t>דבש...יחיו הקנאים</a:t>
            </a:r>
            <a:endParaRPr lang="he-IL" b="1" dirty="0">
              <a:solidFill>
                <a:srgbClr val="FF0000"/>
              </a:solidFill>
            </a:endParaRPr>
          </a:p>
        </p:txBody>
      </p:sp>
      <p:pic>
        <p:nvPicPr>
          <p:cNvPr id="4" name="מציין מיקום תוכן 3" descr="8.jpg"/>
          <p:cNvPicPr>
            <a:picLocks noGrp="1" noChangeAspect="1"/>
          </p:cNvPicPr>
          <p:nvPr>
            <p:ph idx="1"/>
          </p:nvPr>
        </p:nvPicPr>
        <p:blipFill>
          <a:blip r:embed="rId2" cstate="print"/>
          <a:stretch>
            <a:fillRect/>
          </a:stretch>
        </p:blipFill>
        <p:spPr>
          <a:xfrm>
            <a:off x="5072066" y="1357298"/>
            <a:ext cx="4286280" cy="5214974"/>
          </a:xfrm>
          <a:prstGeom prst="rect">
            <a:avLst/>
          </a:prstGeom>
          <a:ln>
            <a:noFill/>
          </a:ln>
          <a:effectLst>
            <a:outerShdw blurRad="292100" dist="139700" dir="2700000" algn="tl" rotWithShape="0">
              <a:srgbClr val="333333">
                <a:alpha val="65000"/>
              </a:srgbClr>
            </a:outerShdw>
          </a:effectLst>
        </p:spPr>
      </p:pic>
      <p:pic>
        <p:nvPicPr>
          <p:cNvPr id="5" name="תמונה 4" descr="דובאי5 (1).jpg"/>
          <p:cNvPicPr>
            <a:picLocks noChangeAspect="1"/>
          </p:cNvPicPr>
          <p:nvPr/>
        </p:nvPicPr>
        <p:blipFill>
          <a:blip r:embed="rId3"/>
          <a:stretch>
            <a:fillRect/>
          </a:stretch>
        </p:blipFill>
        <p:spPr>
          <a:xfrm>
            <a:off x="-142908" y="1357298"/>
            <a:ext cx="5183196" cy="5295900"/>
          </a:xfrm>
          <a:prstGeom prst="rect">
            <a:avLst/>
          </a:prstGeom>
        </p:spPr>
      </p:pic>
    </p:spTree>
  </p:cSld>
  <p:clrMapOvr>
    <a:masterClrMapping/>
  </p:clrMapOvr>
  <p:transition>
    <p:wheel spokes="8"/>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ניגריה.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3995936" y="188640"/>
            <a:ext cx="1452642" cy="461665"/>
          </a:xfrm>
          <a:prstGeom prst="rect">
            <a:avLst/>
          </a:prstGeom>
          <a:solidFill>
            <a:schemeClr val="bg1"/>
          </a:solidFill>
          <a:ln w="38100">
            <a:solidFill>
              <a:schemeClr val="tx1"/>
            </a:solidFill>
          </a:ln>
        </p:spPr>
        <p:txBody>
          <a:bodyPr wrap="none" rtlCol="1">
            <a:spAutoFit/>
          </a:bodyPr>
          <a:lstStyle/>
          <a:p>
            <a:r>
              <a:rPr lang="he-IL" sz="2400" b="1" dirty="0" smtClean="0">
                <a:solidFill>
                  <a:srgbClr val="FF0000"/>
                </a:solidFill>
                <a:latin typeface="David" pitchFamily="34" charset="-79"/>
                <a:cs typeface="David" pitchFamily="34" charset="-79"/>
              </a:rPr>
              <a:t>היכן צולם?</a:t>
            </a:r>
            <a:endParaRPr lang="he-IL" sz="2400" b="1" dirty="0">
              <a:solidFill>
                <a:srgbClr val="FF0000"/>
              </a:solidFill>
              <a:latin typeface="David" pitchFamily="34" charset="-79"/>
              <a:cs typeface="David" pitchFamily="34" charset="-79"/>
            </a:endParaRPr>
          </a:p>
        </p:txBody>
      </p:sp>
    </p:spTree>
  </p:cSld>
  <p:clrMapOvr>
    <a:masterClrMapping/>
  </p:clrMapOvr>
  <p:transition>
    <p:wheel spokes="8"/>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5400" b="1" dirty="0" smtClean="0">
                <a:solidFill>
                  <a:srgbClr val="FF0000"/>
                </a:solidFill>
              </a:rPr>
              <a:t>מה הקשר בין גיאוגרפיה לכיפת ברזל?</a:t>
            </a:r>
            <a:endParaRPr lang="he-IL" sz="5400" b="1" dirty="0">
              <a:solidFill>
                <a:srgbClr val="FF0000"/>
              </a:solidFill>
            </a:endParaRPr>
          </a:p>
        </p:txBody>
      </p:sp>
      <p:pic>
        <p:nvPicPr>
          <p:cNvPr id="4" name="מציין מיקום תוכן 3" descr="ברזל.jpg"/>
          <p:cNvPicPr>
            <a:picLocks noGrp="1" noChangeAspect="1"/>
          </p:cNvPicPr>
          <p:nvPr>
            <p:ph idx="1"/>
          </p:nvPr>
        </p:nvPicPr>
        <p:blipFill>
          <a:blip r:embed="rId2" cstate="print"/>
          <a:stretch>
            <a:fillRect/>
          </a:stretch>
        </p:blipFill>
        <p:spPr>
          <a:xfrm>
            <a:off x="755576" y="1556792"/>
            <a:ext cx="7632848" cy="4752527"/>
          </a:xfrm>
        </p:spPr>
      </p:pic>
    </p:spTree>
  </p:cSld>
  <p:clrMapOvr>
    <a:masterClrMapping/>
  </p:clrMapOvr>
  <p:transition>
    <p:wheel spokes="8"/>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descr="סייבר.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4139952" y="2564904"/>
            <a:ext cx="4536504"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e-IL" sz="2400" b="0" i="0" u="none" strike="noStrike" kern="0" cap="none" spc="0" normalizeH="0" baseline="0" noProof="0" dirty="0" smtClean="0">
              <a:ln>
                <a:noFill/>
              </a:ln>
              <a:solidFill>
                <a:schemeClr val="tx2"/>
              </a:solidFill>
              <a:effectLst/>
              <a:uLnTx/>
              <a:uFillTx/>
              <a:latin typeface="+mj-lt"/>
              <a:ea typeface="+mj-ea"/>
              <a:cs typeface="+mj-cs"/>
            </a:endParaRPr>
          </a:p>
        </p:txBody>
      </p:sp>
      <p:grpSp>
        <p:nvGrpSpPr>
          <p:cNvPr id="2" name="Group 30"/>
          <p:cNvGrpSpPr/>
          <p:nvPr/>
        </p:nvGrpSpPr>
        <p:grpSpPr>
          <a:xfrm>
            <a:off x="3635896" y="2132856"/>
            <a:ext cx="2520280" cy="1944216"/>
            <a:chOff x="755576" y="692696"/>
            <a:chExt cx="2520280" cy="1944216"/>
          </a:xfrm>
        </p:grpSpPr>
        <p:sp>
          <p:nvSpPr>
            <p:cNvPr id="16" name="Explosion 1 15"/>
            <p:cNvSpPr/>
            <p:nvPr/>
          </p:nvSpPr>
          <p:spPr bwMode="auto">
            <a:xfrm>
              <a:off x="971600" y="692696"/>
              <a:ext cx="2088232" cy="1944216"/>
            </a:xfrm>
            <a:prstGeom prst="irregularSeal1">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755576" y="1340768"/>
              <a:ext cx="2520280" cy="584775"/>
            </a:xfrm>
            <a:prstGeom prst="rect">
              <a:avLst/>
            </a:prstGeom>
            <a:noFill/>
          </p:spPr>
          <p:txBody>
            <a:bodyPr wrap="square" rtlCol="1">
              <a:spAutoFit/>
            </a:bodyPr>
            <a:lstStyle/>
            <a:p>
              <a:r>
                <a:rPr lang="he-IL" sz="3200" b="1" dirty="0" smtClean="0"/>
                <a:t>ציונים גבוהים</a:t>
              </a:r>
              <a:endParaRPr lang="he-IL" sz="3200" b="1" dirty="0"/>
            </a:p>
          </p:txBody>
        </p:sp>
      </p:grpSp>
      <p:grpSp>
        <p:nvGrpSpPr>
          <p:cNvPr id="3" name="Group 34"/>
          <p:cNvGrpSpPr/>
          <p:nvPr/>
        </p:nvGrpSpPr>
        <p:grpSpPr>
          <a:xfrm>
            <a:off x="5436096" y="3789040"/>
            <a:ext cx="2592288" cy="1944216"/>
            <a:chOff x="1979712" y="4077072"/>
            <a:chExt cx="2592288" cy="1944216"/>
          </a:xfrm>
        </p:grpSpPr>
        <p:sp>
          <p:nvSpPr>
            <p:cNvPr id="20" name="Explosion 1 19"/>
            <p:cNvSpPr/>
            <p:nvPr/>
          </p:nvSpPr>
          <p:spPr bwMode="auto">
            <a:xfrm>
              <a:off x="2267744" y="4077072"/>
              <a:ext cx="2088232" cy="1944216"/>
            </a:xfrm>
            <a:prstGeom prst="irregularSeal1">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Box 22"/>
            <p:cNvSpPr txBox="1"/>
            <p:nvPr/>
          </p:nvSpPr>
          <p:spPr>
            <a:xfrm>
              <a:off x="1979712" y="4581128"/>
              <a:ext cx="2592288" cy="584775"/>
            </a:xfrm>
            <a:prstGeom prst="rect">
              <a:avLst/>
            </a:prstGeom>
            <a:noFill/>
          </p:spPr>
          <p:txBody>
            <a:bodyPr wrap="square" rtlCol="1">
              <a:spAutoFit/>
            </a:bodyPr>
            <a:lstStyle/>
            <a:p>
              <a:r>
                <a:rPr lang="he-IL" sz="3200" b="1" dirty="0" smtClean="0"/>
                <a:t>מבחן מתוקשב </a:t>
              </a:r>
              <a:endParaRPr lang="he-IL" sz="3200" b="1" dirty="0"/>
            </a:p>
          </p:txBody>
        </p:sp>
      </p:grpSp>
      <p:grpSp>
        <p:nvGrpSpPr>
          <p:cNvPr id="4" name="Group 31"/>
          <p:cNvGrpSpPr/>
          <p:nvPr/>
        </p:nvGrpSpPr>
        <p:grpSpPr>
          <a:xfrm>
            <a:off x="539552" y="1340768"/>
            <a:ext cx="3240360" cy="1944216"/>
            <a:chOff x="2915816" y="1916832"/>
            <a:chExt cx="3240360" cy="1944216"/>
          </a:xfrm>
        </p:grpSpPr>
        <p:sp>
          <p:nvSpPr>
            <p:cNvPr id="19" name="Explosion 1 18"/>
            <p:cNvSpPr/>
            <p:nvPr/>
          </p:nvSpPr>
          <p:spPr bwMode="auto">
            <a:xfrm>
              <a:off x="3419872" y="1916832"/>
              <a:ext cx="2088232" cy="1944216"/>
            </a:xfrm>
            <a:prstGeom prst="irregularSeal1">
              <a:avLst/>
            </a:prstGeom>
            <a:solidFill>
              <a:srgbClr val="F6B3A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Box 23"/>
            <p:cNvSpPr txBox="1"/>
            <p:nvPr/>
          </p:nvSpPr>
          <p:spPr>
            <a:xfrm>
              <a:off x="2915816" y="2492896"/>
              <a:ext cx="3240360" cy="584775"/>
            </a:xfrm>
            <a:prstGeom prst="rect">
              <a:avLst/>
            </a:prstGeom>
            <a:noFill/>
          </p:spPr>
          <p:txBody>
            <a:bodyPr wrap="square" rtlCol="1">
              <a:spAutoFit/>
            </a:bodyPr>
            <a:lstStyle/>
            <a:p>
              <a:r>
                <a:rPr lang="he-IL" sz="3200" b="1" dirty="0" smtClean="0"/>
                <a:t>מגוון, מעניין וכייפי</a:t>
              </a:r>
              <a:endParaRPr lang="he-IL" sz="3200" b="1" dirty="0"/>
            </a:p>
          </p:txBody>
        </p:sp>
      </p:grpSp>
      <p:grpSp>
        <p:nvGrpSpPr>
          <p:cNvPr id="5" name="Group 33"/>
          <p:cNvGrpSpPr/>
          <p:nvPr/>
        </p:nvGrpSpPr>
        <p:grpSpPr>
          <a:xfrm>
            <a:off x="857224" y="3714752"/>
            <a:ext cx="3426744" cy="2090512"/>
            <a:chOff x="5652120" y="3354712"/>
            <a:chExt cx="2520280" cy="2090512"/>
          </a:xfrm>
        </p:grpSpPr>
        <p:sp>
          <p:nvSpPr>
            <p:cNvPr id="21" name="Explosion 1 20"/>
            <p:cNvSpPr/>
            <p:nvPr/>
          </p:nvSpPr>
          <p:spPr bwMode="auto">
            <a:xfrm>
              <a:off x="5868144" y="3501008"/>
              <a:ext cx="2088232" cy="1944216"/>
            </a:xfrm>
            <a:prstGeom prst="irregularSeal1">
              <a:avLst/>
            </a:prstGeom>
            <a:solidFill>
              <a:srgbClr val="B7F0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Box 24"/>
            <p:cNvSpPr txBox="1"/>
            <p:nvPr/>
          </p:nvSpPr>
          <p:spPr>
            <a:xfrm>
              <a:off x="5652120" y="3354712"/>
              <a:ext cx="2520280" cy="1569660"/>
            </a:xfrm>
            <a:prstGeom prst="rect">
              <a:avLst/>
            </a:prstGeom>
            <a:noFill/>
          </p:spPr>
          <p:txBody>
            <a:bodyPr wrap="square" rtlCol="1">
              <a:spAutoFit/>
            </a:bodyPr>
            <a:lstStyle/>
            <a:p>
              <a:endParaRPr lang="he-IL" sz="3200" b="1" dirty="0" smtClean="0"/>
            </a:p>
            <a:p>
              <a:r>
                <a:rPr lang="he-IL" sz="3200" b="1" dirty="0" smtClean="0"/>
                <a:t>כי כאן לומדים בכיף והמורים סוף</a:t>
              </a:r>
              <a:endParaRPr lang="he-IL" sz="3200" b="1" dirty="0"/>
            </a:p>
          </p:txBody>
        </p:sp>
      </p:grpSp>
      <p:grpSp>
        <p:nvGrpSpPr>
          <p:cNvPr id="6" name="Group 32"/>
          <p:cNvGrpSpPr/>
          <p:nvPr/>
        </p:nvGrpSpPr>
        <p:grpSpPr>
          <a:xfrm>
            <a:off x="6012160" y="1124744"/>
            <a:ext cx="2880320" cy="1944216"/>
            <a:chOff x="6084168" y="188640"/>
            <a:chExt cx="2880320" cy="1944216"/>
          </a:xfrm>
        </p:grpSpPr>
        <p:sp>
          <p:nvSpPr>
            <p:cNvPr id="22" name="Explosion 1 21"/>
            <p:cNvSpPr/>
            <p:nvPr/>
          </p:nvSpPr>
          <p:spPr bwMode="auto">
            <a:xfrm>
              <a:off x="6572834" y="188640"/>
              <a:ext cx="2175630" cy="1944216"/>
            </a:xfrm>
            <a:prstGeom prst="irregularSeal1">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26" name="TextBox 25"/>
            <p:cNvSpPr txBox="1"/>
            <p:nvPr/>
          </p:nvSpPr>
          <p:spPr>
            <a:xfrm>
              <a:off x="6084168" y="828001"/>
              <a:ext cx="2880320" cy="584775"/>
            </a:xfrm>
            <a:prstGeom prst="rect">
              <a:avLst/>
            </a:prstGeom>
            <a:noFill/>
          </p:spPr>
          <p:txBody>
            <a:bodyPr wrap="square" rtlCol="1">
              <a:spAutoFit/>
            </a:bodyPr>
            <a:lstStyle/>
            <a:p>
              <a:r>
                <a:rPr lang="he-IL" sz="3200" b="1" dirty="0" smtClean="0"/>
                <a:t>20 נקודות בונוס</a:t>
              </a:r>
              <a:endParaRPr lang="he-IL" sz="3200" b="1" dirty="0"/>
            </a:p>
          </p:txBody>
        </p:sp>
      </p:grpSp>
      <p:sp>
        <p:nvSpPr>
          <p:cNvPr id="30" name="Rectangle 2"/>
          <p:cNvSpPr>
            <a:spLocks noGrp="1" noChangeArrowheads="1"/>
          </p:cNvSpPr>
          <p:nvPr>
            <p:ph type="title"/>
          </p:nvPr>
        </p:nvSpPr>
        <p:spPr>
          <a:xfrm>
            <a:off x="395536" y="332656"/>
            <a:ext cx="8229600" cy="1143000"/>
          </a:xfrm>
        </p:spPr>
        <p:txBody>
          <a:bodyPr>
            <a:noAutofit/>
          </a:bodyPr>
          <a:lstStyle/>
          <a:p>
            <a:r>
              <a:rPr lang="he-IL" sz="4800" b="1" dirty="0" smtClean="0">
                <a:solidFill>
                  <a:srgbClr val="FF0000"/>
                </a:solidFill>
              </a:rPr>
              <a:t>למה דווקא גיאוגרפיה?</a:t>
            </a:r>
            <a:br>
              <a:rPr lang="he-IL" sz="4800" b="1" dirty="0" smtClean="0">
                <a:solidFill>
                  <a:srgbClr val="FF0000"/>
                </a:solidFill>
              </a:rPr>
            </a:br>
            <a:r>
              <a:rPr lang="he-IL" sz="4800" b="1" dirty="0" smtClean="0">
                <a:solidFill>
                  <a:srgbClr val="FF0000"/>
                </a:solidFill>
              </a:rPr>
              <a:t>ועוד 5 יחידות...</a:t>
            </a:r>
            <a:endParaRPr lang="he-IL" sz="4800" b="1" dirty="0">
              <a:solidFill>
                <a:srgbClr val="FF0000"/>
              </a:solidFill>
            </a:endParaRPr>
          </a:p>
        </p:txBody>
      </p:sp>
      <p:pic>
        <p:nvPicPr>
          <p:cNvPr id="28" name="Picture 27" descr="תיכון עודד - לוגו.jpg"/>
          <p:cNvPicPr>
            <a:picLocks noChangeAspect="1"/>
          </p:cNvPicPr>
          <p:nvPr/>
        </p:nvPicPr>
        <p:blipFill>
          <a:blip r:embed="rId3" cstate="print"/>
          <a:stretch>
            <a:fillRect/>
          </a:stretch>
        </p:blipFill>
        <p:spPr>
          <a:xfrm>
            <a:off x="8175625" y="5770338"/>
            <a:ext cx="860871" cy="97103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8800" b="1" dirty="0" smtClean="0">
                <a:solidFill>
                  <a:srgbClr val="FF0000"/>
                </a:solidFill>
              </a:rPr>
              <a:t>אחי אש</a:t>
            </a:r>
            <a:endParaRPr lang="he-IL" sz="8800" b="1" dirty="0">
              <a:solidFill>
                <a:srgbClr val="FF0000"/>
              </a:solidFill>
            </a:endParaRPr>
          </a:p>
        </p:txBody>
      </p:sp>
      <p:sp>
        <p:nvSpPr>
          <p:cNvPr id="3" name="מציין מיקום תוכן 2"/>
          <p:cNvSpPr>
            <a:spLocks noGrp="1"/>
          </p:cNvSpPr>
          <p:nvPr>
            <p:ph idx="1"/>
          </p:nvPr>
        </p:nvSpPr>
        <p:spPr/>
        <p:txBody>
          <a:bodyPr>
            <a:normAutofit/>
          </a:bodyPr>
          <a:lstStyle/>
          <a:p>
            <a:r>
              <a:rPr lang="he-IL" sz="4800" b="1" dirty="0" smtClean="0"/>
              <a:t>אקטואלי</a:t>
            </a:r>
          </a:p>
          <a:p>
            <a:r>
              <a:rPr lang="he-IL" sz="4800" b="1" dirty="0" smtClean="0"/>
              <a:t>חקרני</a:t>
            </a:r>
          </a:p>
          <a:p>
            <a:r>
              <a:rPr lang="he-IL" sz="4800" b="1" dirty="0" smtClean="0"/>
              <a:t>יצירתיות</a:t>
            </a:r>
          </a:p>
          <a:p>
            <a:r>
              <a:rPr lang="he-IL" sz="4800" b="1" dirty="0" smtClean="0"/>
              <a:t>אזרח של העולם הגלובלי</a:t>
            </a:r>
          </a:p>
          <a:p>
            <a:r>
              <a:rPr lang="he-IL" sz="4800" b="1" dirty="0" smtClean="0"/>
              <a:t>שפה מרחבית וגלובלית</a:t>
            </a:r>
            <a:endParaRPr lang="he-IL" sz="4800" b="1" dirty="0"/>
          </a:p>
        </p:txBody>
      </p:sp>
    </p:spTree>
  </p:cSld>
  <p:clrMapOvr>
    <a:masterClrMapping/>
  </p:clrMapOvr>
  <p:transition>
    <p:wheel spokes="8"/>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0"/>
            <a:ext cx="8229600" cy="1643050"/>
          </a:xfrm>
        </p:spPr>
        <p:txBody>
          <a:bodyPr>
            <a:noAutofit/>
          </a:bodyPr>
          <a:lstStyle/>
          <a:p>
            <a:r>
              <a:rPr lang="he-IL" sz="5400" b="1" dirty="0" smtClean="0">
                <a:solidFill>
                  <a:srgbClr val="FF0000"/>
                </a:solidFill>
              </a:rPr>
              <a:t>מקצוע רב תחומי המשלב בין מדעי הטבע למדעי החברה</a:t>
            </a:r>
            <a:endParaRPr lang="he-IL" sz="5400" b="1" dirty="0">
              <a:solidFill>
                <a:srgbClr val="FF0000"/>
              </a:solidFill>
            </a:endParaRPr>
          </a:p>
        </p:txBody>
      </p:sp>
      <p:sp>
        <p:nvSpPr>
          <p:cNvPr id="3" name="מציין מיקום תוכן 2"/>
          <p:cNvSpPr>
            <a:spLocks noGrp="1"/>
          </p:cNvSpPr>
          <p:nvPr>
            <p:ph idx="1"/>
          </p:nvPr>
        </p:nvSpPr>
        <p:spPr/>
        <p:txBody>
          <a:bodyPr>
            <a:normAutofit lnSpcReduction="10000"/>
          </a:bodyPr>
          <a:lstStyle/>
          <a:p>
            <a:r>
              <a:rPr lang="he-IL" dirty="0" smtClean="0"/>
              <a:t>כולם מדברים על הסביבה, כולם רואים מה שקורה בערים ובמדינות בעולם אבל רק אבל רק מקצוע אחד מאפשר לך להבין באמת את מה שמתרחש סביבנו ונותן לך את התמונה המלאה הנחוצה לכל אדם בעידן המודרני והגלובלי.</a:t>
            </a:r>
          </a:p>
          <a:p>
            <a:r>
              <a:rPr lang="he-IL" dirty="0" smtClean="0"/>
              <a:t>לשילוב הסייבר יש השלכה ארוכת טווח על חינוך דור בוגרים מקצועי ואיכותי לתפקידי מפתח בצבא ובחברה את תכני המקצוע ניתן להמשיך ללימודים באוניברסיטה</a:t>
            </a:r>
            <a:endParaRPr lang="he-IL" dirty="0"/>
          </a:p>
        </p:txBody>
      </p:sp>
    </p:spTree>
  </p:cSld>
  <p:clrMapOvr>
    <a:masterClrMapping/>
  </p:clrMapOvr>
  <p:transition>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994122"/>
          </a:xfrm>
        </p:spPr>
        <p:txBody>
          <a:bodyPr/>
          <a:lstStyle/>
          <a:p>
            <a:r>
              <a:rPr lang="he-IL" dirty="0" smtClean="0"/>
              <a:t>הווי גיאוגרפי עם שפה גיאוגרפית</a:t>
            </a:r>
            <a:endParaRPr lang="he-IL" dirty="0"/>
          </a:p>
        </p:txBody>
      </p:sp>
      <p:pic>
        <p:nvPicPr>
          <p:cNvPr id="4" name="מציין מיקום תוכן 3" descr="IMG-20160921-WA0053.jpg"/>
          <p:cNvPicPr>
            <a:picLocks noGrp="1" noChangeAspect="1"/>
          </p:cNvPicPr>
          <p:nvPr>
            <p:ph idx="1"/>
          </p:nvPr>
        </p:nvPicPr>
        <p:blipFill>
          <a:blip r:embed="rId2" cstate="print"/>
          <a:stretch>
            <a:fillRect/>
          </a:stretch>
        </p:blipFill>
        <p:spPr>
          <a:xfrm>
            <a:off x="395536" y="1196752"/>
            <a:ext cx="8383745" cy="5580430"/>
          </a:xfrm>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074" name="Picture 2"/>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descr="IMG-20161110-WA0000.jpg"/>
          <p:cNvPicPr>
            <a:picLocks noGrp="1" noChangeAspect="1"/>
          </p:cNvPicPr>
          <p:nvPr>
            <p:ph idx="1"/>
          </p:nvPr>
        </p:nvPicPr>
        <p:blipFill>
          <a:blip r:embed="rId2" cstate="print"/>
          <a:stretch>
            <a:fillRect/>
          </a:stretch>
        </p:blipFill>
        <p:spPr>
          <a:xfrm>
            <a:off x="4211960" y="335656"/>
            <a:ext cx="4680519" cy="4602511"/>
          </a:xfrm>
        </p:spPr>
      </p:pic>
      <p:pic>
        <p:nvPicPr>
          <p:cNvPr id="6" name="תמונה 5" descr="IMG-20161110-WA0050.jpg"/>
          <p:cNvPicPr>
            <a:picLocks noChangeAspect="1"/>
          </p:cNvPicPr>
          <p:nvPr/>
        </p:nvPicPr>
        <p:blipFill>
          <a:blip r:embed="rId3" cstate="print"/>
          <a:stretch>
            <a:fillRect/>
          </a:stretch>
        </p:blipFill>
        <p:spPr>
          <a:xfrm>
            <a:off x="611560" y="2636912"/>
            <a:ext cx="4450948" cy="3997227"/>
          </a:xfrm>
          <a:prstGeom prst="rect">
            <a:avLst/>
          </a:prstGeom>
        </p:spPr>
      </p:pic>
    </p:spTree>
  </p:cSld>
  <p:clrMapOvr>
    <a:masterClrMapping/>
  </p:clrMapOvr>
  <p:transition>
    <p:wheel spokes="8"/>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descr="IMG-20161110-WA0115.jpg"/>
          <p:cNvPicPr>
            <a:picLocks noGrp="1" noChangeAspect="1"/>
          </p:cNvPicPr>
          <p:nvPr>
            <p:ph idx="1"/>
          </p:nvPr>
        </p:nvPicPr>
        <p:blipFill>
          <a:blip r:embed="rId2" cstate="print"/>
          <a:stretch>
            <a:fillRect/>
          </a:stretch>
        </p:blipFill>
        <p:spPr>
          <a:xfrm>
            <a:off x="548922" y="1600200"/>
            <a:ext cx="8046156" cy="4525963"/>
          </a:xfrm>
        </p:spPr>
      </p:pic>
    </p:spTree>
  </p:cSld>
  <p:clrMapOvr>
    <a:masterClrMapping/>
  </p:clrMapOvr>
  <p:transition>
    <p:wheel spokes="8"/>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descr="IMG-20161110-WA0020.jpg"/>
          <p:cNvPicPr>
            <a:picLocks noGrp="1" noChangeAspect="1"/>
          </p:cNvPicPr>
          <p:nvPr>
            <p:ph idx="1"/>
          </p:nvPr>
        </p:nvPicPr>
        <p:blipFill>
          <a:blip r:embed="rId2" cstate="print"/>
          <a:stretch>
            <a:fillRect/>
          </a:stretch>
        </p:blipFill>
        <p:spPr>
          <a:xfrm>
            <a:off x="395536" y="260648"/>
            <a:ext cx="8496944" cy="6120680"/>
          </a:xfrm>
        </p:spPr>
      </p:pic>
    </p:spTree>
  </p:cSld>
  <p:clrMapOvr>
    <a:masterClrMapping/>
  </p:clrMapOvr>
  <p:transition>
    <p:wheel spokes="8"/>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מדיטציה מוחית אחרי הזליגה</a:t>
            </a:r>
            <a:endParaRPr lang="he-IL" dirty="0"/>
          </a:p>
        </p:txBody>
      </p:sp>
      <p:pic>
        <p:nvPicPr>
          <p:cNvPr id="4" name="מציין מיקום תוכן 3" descr="עיזי עצים.jpg"/>
          <p:cNvPicPr>
            <a:picLocks noGrp="1" noChangeAspect="1"/>
          </p:cNvPicPr>
          <p:nvPr>
            <p:ph idx="1"/>
          </p:nvPr>
        </p:nvPicPr>
        <p:blipFill>
          <a:blip r:embed="rId2" cstate="print"/>
          <a:stretch>
            <a:fillRect/>
          </a:stretch>
        </p:blipFill>
        <p:spPr>
          <a:xfrm>
            <a:off x="971600" y="1700808"/>
            <a:ext cx="7200800" cy="4464496"/>
          </a:xfrm>
        </p:spPr>
      </p:pic>
    </p:spTree>
  </p:cSld>
  <p:clrMapOvr>
    <a:masterClrMapping/>
  </p:clrMapOvr>
  <p:transition>
    <p:wheel spokes="8"/>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a:p>
        </p:txBody>
      </p:sp>
      <p:pic>
        <p:nvPicPr>
          <p:cNvPr id="32770" name="Picture 2" descr="C:\Users\Adi Levy\AppData\Local\Microsoft\Windows\INetCache\IE\PKOFXEGJ\240px-07._Camel_Profile,_near_Silverton,_NSW,_07.07.2007[1].jpg"/>
          <p:cNvPicPr>
            <a:picLocks noChangeAspect="1" noChangeArrowheads="1"/>
          </p:cNvPicPr>
          <p:nvPr/>
        </p:nvPicPr>
        <p:blipFill>
          <a:blip r:embed="rId2"/>
          <a:srcRect/>
          <a:stretch>
            <a:fillRect/>
          </a:stretch>
        </p:blipFill>
        <p:spPr bwMode="auto">
          <a:xfrm>
            <a:off x="3429000" y="2024062"/>
            <a:ext cx="2286000" cy="2809875"/>
          </a:xfrm>
          <a:prstGeom prst="rect">
            <a:avLst/>
          </a:prstGeom>
          <a:noFill/>
        </p:spPr>
      </p:pic>
      <p:pic>
        <p:nvPicPr>
          <p:cNvPr id="32771" name="Picture 3" descr="C:\Users\Adi Levy\AppData\Local\Microsoft\Windows\INetCache\IE\H7TTK0SW\Camel_Nuweibaa_00_(12)[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TextBox 7"/>
          <p:cNvSpPr txBox="1"/>
          <p:nvPr/>
        </p:nvSpPr>
        <p:spPr>
          <a:xfrm>
            <a:off x="500034" y="785794"/>
            <a:ext cx="8001056" cy="923330"/>
          </a:xfrm>
          <a:prstGeom prst="rect">
            <a:avLst/>
          </a:prstGeom>
          <a:noFill/>
        </p:spPr>
        <p:txBody>
          <a:bodyPr wrap="square" rtlCol="1">
            <a:spAutoFit/>
          </a:bodyPr>
          <a:lstStyle/>
          <a:p>
            <a:r>
              <a:rPr lang="he-IL" sz="5400" b="1" dirty="0" smtClean="0">
                <a:solidFill>
                  <a:srgbClr val="FF0000"/>
                </a:solidFill>
                <a:latin typeface="Narkisim" pitchFamily="34" charset="-79"/>
                <a:cs typeface="Narkisim" pitchFamily="34" charset="-79"/>
              </a:rPr>
              <a:t>מה הקשר בין גמל לגיאוגרפיה?</a:t>
            </a:r>
            <a:endParaRPr lang="he-IL" sz="5400" b="1" dirty="0">
              <a:solidFill>
                <a:srgbClr val="FF0000"/>
              </a:solidFill>
              <a:latin typeface="Narkisim" pitchFamily="34" charset="-79"/>
              <a:cs typeface="Narkisim" pitchFamily="34" charset="-79"/>
            </a:endParaRPr>
          </a:p>
        </p:txBody>
      </p:sp>
    </p:spTree>
  </p:cSld>
  <p:clrMapOvr>
    <a:masterClrMapping/>
  </p:clrMapOvr>
  <p:transition>
    <p:wheel spokes="8"/>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rgbClr val="FF0000"/>
                </a:solidFill>
                <a:latin typeface="David" pitchFamily="34" charset="-79"/>
                <a:cs typeface="David" pitchFamily="34" charset="-79"/>
              </a:rPr>
              <a:t>הפסקת קפה</a:t>
            </a:r>
            <a:endParaRPr lang="he-IL" b="1" dirty="0">
              <a:solidFill>
                <a:srgbClr val="FF0000"/>
              </a:solidFill>
              <a:latin typeface="David" pitchFamily="34" charset="-79"/>
              <a:cs typeface="David" pitchFamily="34" charset="-79"/>
            </a:endParaRPr>
          </a:p>
        </p:txBody>
      </p:sp>
      <p:pic>
        <p:nvPicPr>
          <p:cNvPr id="4" name="מציין מיקום תוכן 3" descr="סטארסקאס.jpg"/>
          <p:cNvPicPr>
            <a:picLocks noGrp="1" noChangeAspect="1"/>
          </p:cNvPicPr>
          <p:nvPr>
            <p:ph idx="1"/>
          </p:nvPr>
        </p:nvPicPr>
        <p:blipFill>
          <a:blip r:embed="rId2" cstate="print"/>
          <a:stretch>
            <a:fillRect/>
          </a:stretch>
        </p:blipFill>
        <p:spPr>
          <a:xfrm>
            <a:off x="0" y="1268760"/>
            <a:ext cx="9144000" cy="5589240"/>
          </a:xfrm>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2050" name="Picture 2"/>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12000" b="1" dirty="0" err="1" smtClean="0">
                <a:solidFill>
                  <a:srgbClr val="FF0000"/>
                </a:solidFill>
                <a:latin typeface="Narkisim" pitchFamily="34" charset="-79"/>
                <a:cs typeface="Narkisim" pitchFamily="34" charset="-79"/>
              </a:rPr>
              <a:t>ויקיפדיה</a:t>
            </a:r>
            <a:endParaRPr lang="he-IL" sz="12000" b="1" dirty="0">
              <a:solidFill>
                <a:srgbClr val="FF0000"/>
              </a:solidFill>
              <a:latin typeface="Narkisim" pitchFamily="34" charset="-79"/>
              <a:cs typeface="Narkisim" pitchFamily="34" charset="-79"/>
            </a:endParaRPr>
          </a:p>
        </p:txBody>
      </p:sp>
      <p:sp>
        <p:nvSpPr>
          <p:cNvPr id="3" name="מציין מיקום תוכן 2"/>
          <p:cNvSpPr>
            <a:spLocks noGrp="1"/>
          </p:cNvSpPr>
          <p:nvPr>
            <p:ph idx="1"/>
          </p:nvPr>
        </p:nvSpPr>
        <p:spPr/>
        <p:txBody>
          <a:bodyPr>
            <a:normAutofit lnSpcReduction="10000"/>
          </a:bodyPr>
          <a:lstStyle/>
          <a:p>
            <a:r>
              <a:rPr lang="he-IL" sz="5400" dirty="0" smtClean="0">
                <a:latin typeface="Narkisim" pitchFamily="34" charset="-79"/>
                <a:cs typeface="Narkisim" pitchFamily="34" charset="-79"/>
              </a:rPr>
              <a:t>מוזיאון הלובר נמצא רק בפריז</a:t>
            </a:r>
          </a:p>
          <a:p>
            <a:r>
              <a:rPr lang="he-IL" sz="5400" dirty="0" smtClean="0">
                <a:latin typeface="Narkisim" pitchFamily="34" charset="-79"/>
                <a:cs typeface="Narkisim" pitchFamily="34" charset="-79"/>
              </a:rPr>
              <a:t>האם יש קשר בין שחר פאר לדובאי?</a:t>
            </a:r>
          </a:p>
          <a:p>
            <a:r>
              <a:rPr lang="he-IL" sz="5400" dirty="0" smtClean="0">
                <a:latin typeface="Narkisim" pitchFamily="34" charset="-79"/>
                <a:cs typeface="Narkisim" pitchFamily="34" charset="-79"/>
              </a:rPr>
              <a:t>מה יקרה ב2020?</a:t>
            </a:r>
          </a:p>
          <a:p>
            <a:r>
              <a:rPr lang="he-IL" sz="5400" dirty="0" smtClean="0">
                <a:latin typeface="Narkisim" pitchFamily="34" charset="-79"/>
                <a:cs typeface="Narkisim" pitchFamily="34" charset="-79"/>
              </a:rPr>
              <a:t>מה יקרה ב2022?</a:t>
            </a:r>
          </a:p>
          <a:p>
            <a:endParaRPr lang="he-IL" dirty="0"/>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154230"/>
          </a:xfrm>
        </p:spPr>
        <p:txBody>
          <a:bodyPr>
            <a:noAutofit/>
          </a:bodyPr>
          <a:lstStyle/>
          <a:p>
            <a:r>
              <a:rPr lang="he-IL" sz="7200" b="1" dirty="0" smtClean="0">
                <a:solidFill>
                  <a:srgbClr val="FF0000"/>
                </a:solidFill>
                <a:latin typeface="Narkisim" pitchFamily="34" charset="-79"/>
                <a:cs typeface="Narkisim" pitchFamily="34" charset="-79"/>
              </a:rPr>
              <a:t>האם אנחנו מכורים? אם כן למה?</a:t>
            </a:r>
            <a:endParaRPr lang="he-IL" sz="7200" b="1" dirty="0">
              <a:solidFill>
                <a:srgbClr val="FF0000"/>
              </a:solidFill>
              <a:latin typeface="Narkisim" pitchFamily="34" charset="-79"/>
              <a:cs typeface="Narkisim" pitchFamily="34" charset="-79"/>
            </a:endParaRPr>
          </a:p>
        </p:txBody>
      </p:sp>
      <p:sp>
        <p:nvSpPr>
          <p:cNvPr id="3" name="מציין מיקום תוכן 2"/>
          <p:cNvSpPr>
            <a:spLocks noGrp="1"/>
          </p:cNvSpPr>
          <p:nvPr>
            <p:ph idx="1"/>
          </p:nvPr>
        </p:nvSpPr>
        <p:spPr>
          <a:xfrm>
            <a:off x="500034" y="2332037"/>
            <a:ext cx="8229600" cy="4525963"/>
          </a:xfrm>
        </p:spPr>
        <p:txBody>
          <a:bodyPr/>
          <a:lstStyle/>
          <a:p>
            <a:r>
              <a:rPr lang="he-IL" sz="4400" b="1" dirty="0" smtClean="0"/>
              <a:t>680 מליון רווח בשנה</a:t>
            </a:r>
          </a:p>
          <a:p>
            <a:r>
              <a:rPr lang="he-IL" sz="4400" b="1" dirty="0" smtClean="0"/>
              <a:t>12 מליון בחודש</a:t>
            </a:r>
          </a:p>
          <a:p>
            <a:r>
              <a:rPr lang="he-IL" sz="4400" b="1" dirty="0" smtClean="0"/>
              <a:t>250 מליון בחודש</a:t>
            </a:r>
          </a:p>
          <a:p>
            <a:r>
              <a:rPr lang="he-IL" sz="4400" b="1" dirty="0" smtClean="0"/>
              <a:t>ובמקום הראשון.....לא מפתיע נכון</a:t>
            </a:r>
          </a:p>
          <a:p>
            <a:endParaRPr lang="he-IL" dirty="0"/>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מציין מיקום תוכן 2"/>
          <p:cNvSpPr>
            <a:spLocks noGrp="1"/>
          </p:cNvSpPr>
          <p:nvPr>
            <p:ph idx="1"/>
          </p:nvPr>
        </p:nvSpPr>
        <p:spPr/>
        <p:txBody>
          <a:bodyPr/>
          <a:lstStyle/>
          <a:p>
            <a:endParaRPr lang="he-IL" dirty="0"/>
          </a:p>
        </p:txBody>
      </p:sp>
      <p:pic>
        <p:nvPicPr>
          <p:cNvPr id="10241" name="Picture 1" descr="C:\Users\Adi Levy\AppData\Local\Microsoft\Windows\INetCache\IE\Y0HJ9LWK\250px-Wrong_Flag_of_Israel[1].png"/>
          <p:cNvPicPr>
            <a:picLocks noChangeAspect="1" noChangeArrowheads="1"/>
          </p:cNvPicPr>
          <p:nvPr/>
        </p:nvPicPr>
        <p:blipFill>
          <a:blip r:embed="rId2"/>
          <a:srcRect/>
          <a:stretch>
            <a:fillRect/>
          </a:stretch>
        </p:blipFill>
        <p:spPr bwMode="auto">
          <a:xfrm>
            <a:off x="3381523" y="2562333"/>
            <a:ext cx="2380953" cy="1733333"/>
          </a:xfrm>
          <a:prstGeom prst="rect">
            <a:avLst/>
          </a:prstGeom>
          <a:noFill/>
        </p:spPr>
      </p:pic>
      <p:pic>
        <p:nvPicPr>
          <p:cNvPr id="10242" name="Picture 2" descr="C:\Users\Adi Levy\AppData\Local\Microsoft\Windows\INetCache\IE\D2VKKYXZ\250px-Israel-flag01c[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wheel spokes="8"/>
  </p:transition>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3253</TotalTime>
  <Words>442</Words>
  <Application>Microsoft Office PowerPoint</Application>
  <PresentationFormat>‫הצגה על המסך (4:3)</PresentationFormat>
  <Paragraphs>76</Paragraphs>
  <Slides>45</Slides>
  <Notes>1</Notes>
  <HiddenSlides>0</HiddenSlides>
  <MMClips>0</MMClips>
  <ScaleCrop>false</ScaleCrop>
  <HeadingPairs>
    <vt:vector size="6" baseType="variant">
      <vt:variant>
        <vt:lpstr>ערכת נושא</vt:lpstr>
      </vt:variant>
      <vt:variant>
        <vt:i4>1</vt:i4>
      </vt:variant>
      <vt:variant>
        <vt:lpstr>שרתי OLE מוטבעים</vt:lpstr>
      </vt:variant>
      <vt:variant>
        <vt:i4>1</vt:i4>
      </vt:variant>
      <vt:variant>
        <vt:lpstr>כותרות שקופיות</vt:lpstr>
      </vt:variant>
      <vt:variant>
        <vt:i4>45</vt:i4>
      </vt:variant>
    </vt:vector>
  </HeadingPairs>
  <TitlesOfParts>
    <vt:vector size="47" baseType="lpstr">
      <vt:lpstr>ערכת נושא Office</vt:lpstr>
      <vt:lpstr>אובייקט מעטפת של כורך האובייקטים</vt:lpstr>
      <vt:lpstr>למה גיאוגרפיה כי העולם בכף ידך </vt:lpstr>
      <vt:lpstr>מבנה הבגרות</vt:lpstr>
      <vt:lpstr>מה מסתתר מאחורי המספרים</vt:lpstr>
      <vt:lpstr>שקופית 4</vt:lpstr>
      <vt:lpstr>שקופית 5</vt:lpstr>
      <vt:lpstr>שקופית 6</vt:lpstr>
      <vt:lpstr>ויקיפדיה</vt:lpstr>
      <vt:lpstr>האם אנחנו מכורים? אם כן למה?</vt:lpstr>
      <vt:lpstr>שקופית 9</vt:lpstr>
      <vt:lpstr>שקופית 10</vt:lpstr>
      <vt:lpstr>שקופית 11</vt:lpstr>
      <vt:lpstr>מי משלם את מחיר ה"קידמה"</vt:lpstr>
      <vt:lpstr>שקופית 13</vt:lpstr>
      <vt:lpstr>שקופית 14</vt:lpstr>
      <vt:lpstr>שקופית 15</vt:lpstr>
      <vt:lpstr>עוקף בעיה: היכן הונג קונג? </vt:lpstr>
      <vt:lpstr>מה המשותף לדמויות הבאות?</vt:lpstr>
      <vt:lpstr>שקופית 18</vt:lpstr>
      <vt:lpstr>שקופית 19</vt:lpstr>
      <vt:lpstr>מה משותף למקומות הבאים?</vt:lpstr>
      <vt:lpstr>שקופית 21</vt:lpstr>
      <vt:lpstr>שקופית 22</vt:lpstr>
      <vt:lpstr>מה רואים בתמונה?</vt:lpstr>
      <vt:lpstr>שקופית 24</vt:lpstr>
      <vt:lpstr>שקופית 25</vt:lpstr>
      <vt:lpstr>שקופית 26</vt:lpstr>
      <vt:lpstr>בכי לדורות</vt:lpstr>
      <vt:lpstr>הזוי או בזוי?</vt:lpstr>
      <vt:lpstr>אמת או שקר</vt:lpstr>
      <vt:lpstr>מה הקשר בין סדנת יזע לתרבות צריחה?</vt:lpstr>
      <vt:lpstr>שקופית 31</vt:lpstr>
      <vt:lpstr>דבש...יחיו הקנאים</vt:lpstr>
      <vt:lpstr>שקופית 33</vt:lpstr>
      <vt:lpstr>מה הקשר בין גיאוגרפיה לכיפת ברזל?</vt:lpstr>
      <vt:lpstr>שקופית 35</vt:lpstr>
      <vt:lpstr>למה דווקא גיאוגרפיה? ועוד 5 יחידות...</vt:lpstr>
      <vt:lpstr>אחי אש</vt:lpstr>
      <vt:lpstr>מקצוע רב תחומי המשלב בין מדעי הטבע למדעי החברה</vt:lpstr>
      <vt:lpstr>הווי גיאוגרפי עם שפה גיאוגרפית</vt:lpstr>
      <vt:lpstr>שקופית 40</vt:lpstr>
      <vt:lpstr>שקופית 41</vt:lpstr>
      <vt:lpstr>שקופית 42</vt:lpstr>
      <vt:lpstr>מדיטציה מוחית אחרי הזליגה</vt:lpstr>
      <vt:lpstr>שקופית 44</vt:lpstr>
      <vt:lpstr>הפסקת קפה</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למה גיאוגרפיה</dc:title>
  <dc:creator>PcHome</dc:creator>
  <cp:lastModifiedBy>‏‏משתמש Windows</cp:lastModifiedBy>
  <cp:revision>61</cp:revision>
  <dcterms:created xsi:type="dcterms:W3CDTF">2017-12-03T10:16:47Z</dcterms:created>
  <dcterms:modified xsi:type="dcterms:W3CDTF">2020-01-13T04:53:03Z</dcterms:modified>
</cp:coreProperties>
</file>