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4"/>
  </p:notesMasterIdLst>
  <p:handoutMasterIdLst>
    <p:handoutMasterId r:id="rId65"/>
  </p:handoutMasterIdLst>
  <p:sldIdLst>
    <p:sldId id="638" r:id="rId2"/>
    <p:sldId id="730" r:id="rId3"/>
    <p:sldId id="639" r:id="rId4"/>
    <p:sldId id="640" r:id="rId5"/>
    <p:sldId id="641" r:id="rId6"/>
    <p:sldId id="660" r:id="rId7"/>
    <p:sldId id="662" r:id="rId8"/>
    <p:sldId id="642" r:id="rId9"/>
    <p:sldId id="656" r:id="rId10"/>
    <p:sldId id="657" r:id="rId11"/>
    <p:sldId id="650" r:id="rId12"/>
    <p:sldId id="736" r:id="rId13"/>
    <p:sldId id="629" r:id="rId14"/>
    <p:sldId id="677" r:id="rId15"/>
    <p:sldId id="651" r:id="rId16"/>
    <p:sldId id="735" r:id="rId17"/>
    <p:sldId id="731" r:id="rId18"/>
    <p:sldId id="732" r:id="rId19"/>
    <p:sldId id="733" r:id="rId20"/>
    <p:sldId id="607" r:id="rId21"/>
    <p:sldId id="598" r:id="rId22"/>
    <p:sldId id="652" r:id="rId23"/>
    <p:sldId id="653" r:id="rId24"/>
    <p:sldId id="654" r:id="rId25"/>
    <p:sldId id="655" r:id="rId26"/>
    <p:sldId id="734" r:id="rId27"/>
    <p:sldId id="632" r:id="rId28"/>
    <p:sldId id="658" r:id="rId29"/>
    <p:sldId id="664" r:id="rId30"/>
    <p:sldId id="667" r:id="rId31"/>
    <p:sldId id="634" r:id="rId32"/>
    <p:sldId id="596" r:id="rId33"/>
    <p:sldId id="594" r:id="rId34"/>
    <p:sldId id="737" r:id="rId35"/>
    <p:sldId id="610" r:id="rId36"/>
    <p:sldId id="606" r:id="rId37"/>
    <p:sldId id="644" r:id="rId38"/>
    <p:sldId id="645" r:id="rId39"/>
    <p:sldId id="649" r:id="rId40"/>
    <p:sldId id="738" r:id="rId41"/>
    <p:sldId id="684" r:id="rId42"/>
    <p:sldId id="696" r:id="rId43"/>
    <p:sldId id="697" r:id="rId44"/>
    <p:sldId id="698" r:id="rId45"/>
    <p:sldId id="721" r:id="rId46"/>
    <p:sldId id="722" r:id="rId47"/>
    <p:sldId id="723" r:id="rId48"/>
    <p:sldId id="724" r:id="rId49"/>
    <p:sldId id="725" r:id="rId50"/>
    <p:sldId id="726" r:id="rId51"/>
    <p:sldId id="727" r:id="rId52"/>
    <p:sldId id="728" r:id="rId53"/>
    <p:sldId id="729" r:id="rId54"/>
    <p:sldId id="709" r:id="rId55"/>
    <p:sldId id="710" r:id="rId56"/>
    <p:sldId id="712" r:id="rId57"/>
    <p:sldId id="714" r:id="rId58"/>
    <p:sldId id="716" r:id="rId59"/>
    <p:sldId id="717" r:id="rId60"/>
    <p:sldId id="744" r:id="rId61"/>
    <p:sldId id="743" r:id="rId62"/>
    <p:sldId id="668" r:id="rId63"/>
  </p:sldIdLst>
  <p:sldSz cx="9144000" cy="6858000" type="screen4x3"/>
  <p:notesSz cx="6858000" cy="9947275"/>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r" defTabSz="914400" rtl="1" eaLnBrk="1" latinLnBrk="0" hangingPunct="1">
      <a:defRPr b="1" kern="1200">
        <a:solidFill>
          <a:schemeClr val="tx1"/>
        </a:solidFill>
        <a:latin typeface="Arial" pitchFamily="34" charset="0"/>
        <a:ea typeface="+mn-ea"/>
        <a:cs typeface="Arial" pitchFamily="34" charset="0"/>
      </a:defRPr>
    </a:lvl6pPr>
    <a:lvl7pPr marL="2743200" algn="r" defTabSz="914400" rtl="1" eaLnBrk="1" latinLnBrk="0" hangingPunct="1">
      <a:defRPr b="1" kern="1200">
        <a:solidFill>
          <a:schemeClr val="tx1"/>
        </a:solidFill>
        <a:latin typeface="Arial" pitchFamily="34" charset="0"/>
        <a:ea typeface="+mn-ea"/>
        <a:cs typeface="Arial" pitchFamily="34" charset="0"/>
      </a:defRPr>
    </a:lvl7pPr>
    <a:lvl8pPr marL="3200400" algn="r" defTabSz="914400" rtl="1" eaLnBrk="1" latinLnBrk="0" hangingPunct="1">
      <a:defRPr b="1" kern="1200">
        <a:solidFill>
          <a:schemeClr val="tx1"/>
        </a:solidFill>
        <a:latin typeface="Arial" pitchFamily="34" charset="0"/>
        <a:ea typeface="+mn-ea"/>
        <a:cs typeface="Arial" pitchFamily="34" charset="0"/>
      </a:defRPr>
    </a:lvl8pPr>
    <a:lvl9pPr marL="3657600" algn="r" defTabSz="914400" rtl="1" eaLnBrk="1" latinLnBrk="0" hangingPunct="1">
      <a:defRPr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00"/>
    <a:srgbClr val="000099"/>
    <a:srgbClr val="0000CC"/>
    <a:srgbClr val="A50021"/>
    <a:srgbClr val="0066FF"/>
    <a:srgbClr val="66FF99"/>
    <a:srgbClr val="5A4930"/>
    <a:srgbClr val="CCFFFF"/>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372" autoAdjust="0"/>
    <p:restoredTop sz="77247" autoAdjust="0"/>
  </p:normalViewPr>
  <p:slideViewPr>
    <p:cSldViewPr snapToGrid="0">
      <p:cViewPr>
        <p:scale>
          <a:sx n="80" d="100"/>
          <a:sy n="80" d="100"/>
        </p:scale>
        <p:origin x="-1118" y="-6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image" Target="../media/image10.jpeg"/></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7.2368421052635828E-2"/>
          <c:y val="5.8270676691729313E-2"/>
          <c:w val="0.88706140350879481"/>
          <c:h val="0.66304507874015772"/>
        </c:manualLayout>
      </c:layout>
      <c:lineChart>
        <c:grouping val="standard"/>
        <c:ser>
          <c:idx val="0"/>
          <c:order val="0"/>
          <c:tx>
            <c:strRef>
              <c:f>Sheet1!$A$2:$G$2</c:f>
              <c:strCache>
                <c:ptCount val="1"/>
                <c:pt idx="0">
                  <c:v>מבקרים</c:v>
                </c:pt>
              </c:strCache>
            </c:strRef>
          </c:tx>
          <c:spPr>
            <a:ln w="37178">
              <a:solidFill>
                <a:srgbClr val="0000FF"/>
              </a:solidFill>
              <a:prstDash val="solid"/>
            </a:ln>
          </c:spPr>
          <c:marker>
            <c:symbol val="diamond"/>
            <c:size val="2"/>
            <c:spPr>
              <a:solidFill>
                <a:srgbClr val="0000FF"/>
              </a:solidFill>
              <a:ln>
                <a:solidFill>
                  <a:srgbClr val="0000FF"/>
                </a:solidFill>
                <a:prstDash val="solid"/>
              </a:ln>
            </c:spPr>
          </c:marker>
          <c:dLbls>
            <c:dLbl>
              <c:idx val="0"/>
              <c:layout>
                <c:manualLayout>
                  <c:x val="-3.3210382035578884E-2"/>
                  <c:y val="-4.0367653663064003E-2"/>
                </c:manualLayout>
              </c:layout>
              <c:dLblPos val="r"/>
              <c:showVal val="1"/>
            </c:dLbl>
            <c:dLbl>
              <c:idx val="1"/>
              <c:layout>
                <c:manualLayout>
                  <c:x val="-2.469144623709699E-2"/>
                  <c:y val="-5.6927644994497414E-2"/>
                </c:manualLayout>
              </c:layout>
              <c:dLblPos val="r"/>
              <c:showVal val="1"/>
            </c:dLbl>
            <c:dLbl>
              <c:idx val="2"/>
              <c:layout>
                <c:manualLayout>
                  <c:x val="-1.2883060386508285E-2"/>
                  <c:y val="-5.4476582135489428E-2"/>
                </c:manualLayout>
              </c:layout>
              <c:dLblPos val="r"/>
              <c:showVal val="1"/>
            </c:dLbl>
            <c:dLbl>
              <c:idx val="3"/>
              <c:layout>
                <c:manualLayout>
                  <c:x val="-2.8486955237673604E-2"/>
                  <c:y val="-6.7168339584749132E-2"/>
                </c:manualLayout>
              </c:layout>
              <c:dLblPos val="r"/>
              <c:showVal val="1"/>
            </c:dLbl>
            <c:dLbl>
              <c:idx val="4"/>
              <c:layout>
                <c:manualLayout>
                  <c:x val="-4.4468956466649022E-2"/>
                  <c:y val="-4.4278098339462273E-2"/>
                </c:manualLayout>
              </c:layout>
              <c:dLblPos val="r"/>
              <c:showVal val="1"/>
            </c:dLbl>
            <c:dLbl>
              <c:idx val="5"/>
              <c:layout>
                <c:manualLayout>
                  <c:x val="-4.4646348085799356E-2"/>
                  <c:y val="-4.3924458299654245E-2"/>
                </c:manualLayout>
              </c:layout>
              <c:dLblPos val="r"/>
              <c:showVal val="1"/>
            </c:dLbl>
            <c:dLbl>
              <c:idx val="6"/>
              <c:layout>
                <c:manualLayout>
                  <c:x val="-3.6392207439587411E-2"/>
                  <c:y val="-3.6002649973720442E-2"/>
                </c:manualLayout>
              </c:layout>
              <c:dLblPos val="r"/>
              <c:showVal val="1"/>
            </c:dLbl>
            <c:dLbl>
              <c:idx val="7"/>
              <c:layout>
                <c:manualLayout>
                  <c:x val="-3.6191510543940812E-2"/>
                  <c:y val="-5.3333920148314319E-2"/>
                </c:manualLayout>
              </c:layout>
              <c:dLblPos val="r"/>
              <c:showVal val="1"/>
            </c:dLbl>
            <c:dLbl>
              <c:idx val="8"/>
              <c:layout>
                <c:manualLayout>
                  <c:x val="-4.1813560169769975E-2"/>
                  <c:y val="-5.2491680981484268E-2"/>
                </c:manualLayout>
              </c:layout>
              <c:dLblPos val="r"/>
              <c:showVal val="1"/>
            </c:dLbl>
            <c:dLbl>
              <c:idx val="9"/>
              <c:layout>
                <c:manualLayout>
                  <c:x val="-3.2665780800866719E-2"/>
                  <c:y val="-4.5607046154803779E-2"/>
                </c:manualLayout>
              </c:layout>
              <c:dLblPos val="r"/>
              <c:showVal val="1"/>
            </c:dLbl>
            <c:dLbl>
              <c:idx val="10"/>
              <c:layout>
                <c:manualLayout>
                  <c:x val="-2.3679244608943117E-2"/>
                  <c:y val="-3.8672128109218211E-2"/>
                </c:manualLayout>
              </c:layout>
              <c:dLblPos val="r"/>
              <c:showVal val="1"/>
            </c:dLbl>
            <c:dLbl>
              <c:idx val="11"/>
              <c:layout>
                <c:manualLayout>
                  <c:x val="-3.5993665775897812E-2"/>
                  <c:y val="-7.1153340825394595E-2"/>
                </c:manualLayout>
              </c:layout>
              <c:dLblPos val="r"/>
              <c:showVal val="1"/>
            </c:dLbl>
            <c:dLbl>
              <c:idx val="12"/>
              <c:layout>
                <c:manualLayout>
                  <c:x val="-3.130775566881222E-2"/>
                  <c:y val="-4.7827746828089185E-2"/>
                </c:manualLayout>
              </c:layout>
              <c:dLblPos val="r"/>
              <c:showVal val="1"/>
            </c:dLbl>
            <c:dLbl>
              <c:idx val="13"/>
              <c:layout>
                <c:manualLayout>
                  <c:x val="-3.1834389203265055E-2"/>
                  <c:y val="-4.7489755480169704E-2"/>
                </c:manualLayout>
              </c:layout>
              <c:numFmt formatCode="0.0" sourceLinked="0"/>
              <c:spPr>
                <a:noFill/>
                <a:ln w="24783">
                  <a:noFill/>
                </a:ln>
              </c:spPr>
              <c:txPr>
                <a:bodyPr/>
                <a:lstStyle/>
                <a:p>
                  <a:pPr>
                    <a:defRPr sz="1775" b="1" i="0" u="none" strike="noStrike" baseline="0">
                      <a:solidFill>
                        <a:srgbClr val="0000FF"/>
                      </a:solidFill>
                      <a:latin typeface="Arial (Hebrew)"/>
                      <a:ea typeface="Arial (Hebrew)"/>
                      <a:cs typeface="Arial (Hebrew)"/>
                    </a:defRPr>
                  </a:pPr>
                  <a:endParaRPr lang="he-IL"/>
                </a:p>
              </c:txPr>
              <c:dLblPos val="r"/>
              <c:showVal val="1"/>
            </c:dLbl>
            <c:dLbl>
              <c:idx val="14"/>
              <c:layout>
                <c:manualLayout>
                  <c:x val="-2.1970510878808188E-2"/>
                  <c:y val="-4.4697922485089824E-2"/>
                </c:manualLayout>
              </c:layout>
              <c:numFmt formatCode="0.0" sourceLinked="0"/>
              <c:spPr>
                <a:noFill/>
                <a:ln w="24783">
                  <a:noFill/>
                </a:ln>
              </c:spPr>
              <c:txPr>
                <a:bodyPr/>
                <a:lstStyle/>
                <a:p>
                  <a:pPr>
                    <a:defRPr lang="en-US" sz="1767" b="1" i="0" u="none" strike="noStrike" baseline="0">
                      <a:solidFill>
                        <a:srgbClr val="0000FF"/>
                      </a:solidFill>
                      <a:latin typeface="Arial (Hebrew)"/>
                      <a:ea typeface="Arial (Hebrew)"/>
                      <a:cs typeface="Arial (Hebrew)"/>
                    </a:defRPr>
                  </a:pPr>
                  <a:endParaRPr lang="he-IL"/>
                </a:p>
              </c:txPr>
              <c:dLblPos val="r"/>
              <c:showVal val="1"/>
            </c:dLbl>
            <c:dLbl>
              <c:idx val="15"/>
              <c:layout>
                <c:manualLayout>
                  <c:xMode val="edge"/>
                  <c:yMode val="edge"/>
                  <c:x val="0.46710526315790474"/>
                  <c:y val="8.0827067669174246E-2"/>
                </c:manualLayout>
              </c:layout>
              <c:numFmt formatCode="0.0" sourceLinked="0"/>
              <c:spPr>
                <a:noFill/>
                <a:ln w="24783">
                  <a:noFill/>
                </a:ln>
              </c:spPr>
              <c:txPr>
                <a:bodyPr/>
                <a:lstStyle/>
                <a:p>
                  <a:pPr>
                    <a:defRPr lang="en-US" sz="1767" b="1" i="0" u="none" strike="noStrike" baseline="0">
                      <a:solidFill>
                        <a:schemeClr val="tx1"/>
                      </a:solidFill>
                      <a:latin typeface="Arial (Hebrew)"/>
                      <a:ea typeface="Arial (Hebrew)"/>
                      <a:cs typeface="Arial (Hebrew)"/>
                    </a:defRPr>
                  </a:pPr>
                  <a:endParaRPr lang="he-IL"/>
                </a:p>
              </c:txPr>
              <c:dLblPos val="r"/>
              <c:showVal val="1"/>
            </c:dLbl>
            <c:numFmt formatCode="0.0" sourceLinked="0"/>
            <c:spPr>
              <a:noFill/>
              <a:ln w="24783">
                <a:noFill/>
              </a:ln>
            </c:spPr>
            <c:txPr>
              <a:bodyPr/>
              <a:lstStyle/>
              <a:p>
                <a:pPr>
                  <a:defRPr sz="1800" b="1" i="0" u="none" strike="noStrike" baseline="0">
                    <a:solidFill>
                      <a:srgbClr val="0000FF"/>
                    </a:solidFill>
                    <a:latin typeface="Arial (Hebrew)"/>
                    <a:ea typeface="Arial (Hebrew)"/>
                    <a:cs typeface="Arial (Hebrew)"/>
                  </a:defRPr>
                </a:pPr>
                <a:endParaRPr lang="he-IL"/>
              </a:p>
            </c:txPr>
            <c:showVal val="1"/>
          </c:dLbls>
          <c:cat>
            <c:numRef>
              <c:f>Sheet1!$H$1:$V$1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Sheet1!$H$2:$V$2</c:f>
              <c:numCache>
                <c:formatCode>General</c:formatCode>
                <c:ptCount val="15"/>
                <c:pt idx="0">
                  <c:v>2.67</c:v>
                </c:pt>
                <c:pt idx="1">
                  <c:v>1.2</c:v>
                </c:pt>
                <c:pt idx="2">
                  <c:v>0.9</c:v>
                </c:pt>
                <c:pt idx="3">
                  <c:v>1.06</c:v>
                </c:pt>
                <c:pt idx="4">
                  <c:v>1.5</c:v>
                </c:pt>
                <c:pt idx="5">
                  <c:v>1.9</c:v>
                </c:pt>
                <c:pt idx="6">
                  <c:v>1.8</c:v>
                </c:pt>
                <c:pt idx="7">
                  <c:v>2.2999999999999998</c:v>
                </c:pt>
                <c:pt idx="8">
                  <c:v>3</c:v>
                </c:pt>
                <c:pt idx="9">
                  <c:v>2.7</c:v>
                </c:pt>
                <c:pt idx="10">
                  <c:v>3.4</c:v>
                </c:pt>
                <c:pt idx="11">
                  <c:v>3.4</c:v>
                </c:pt>
                <c:pt idx="12">
                  <c:v>3.5</c:v>
                </c:pt>
                <c:pt idx="13">
                  <c:v>3.5</c:v>
                </c:pt>
                <c:pt idx="14">
                  <c:v>3.2</c:v>
                </c:pt>
              </c:numCache>
            </c:numRef>
          </c:val>
        </c:ser>
        <c:ser>
          <c:idx val="1"/>
          <c:order val="1"/>
          <c:tx>
            <c:strRef>
              <c:f>Sheet1!$A$3:$G$3</c:f>
              <c:strCache>
                <c:ptCount val="1"/>
                <c:pt idx="0">
                  <c:v>תיירים</c:v>
                </c:pt>
              </c:strCache>
            </c:strRef>
          </c:tx>
          <c:spPr>
            <a:ln w="37178">
              <a:solidFill>
                <a:srgbClr val="C00000"/>
              </a:solidFill>
              <a:prstDash val="solid"/>
            </a:ln>
          </c:spPr>
          <c:marker>
            <c:symbol val="square"/>
            <c:size val="2"/>
            <c:spPr>
              <a:solidFill>
                <a:srgbClr val="333333"/>
              </a:solidFill>
              <a:ln>
                <a:solidFill>
                  <a:srgbClr val="C00000"/>
                </a:solidFill>
                <a:prstDash val="solid"/>
              </a:ln>
            </c:spPr>
          </c:marker>
          <c:dLbls>
            <c:dLbl>
              <c:idx val="0"/>
              <c:layout>
                <c:manualLayout>
                  <c:x val="-4.1956927202850734E-2"/>
                  <c:y val="5.5973174455854632E-2"/>
                </c:manualLayout>
              </c:layout>
              <c:dLblPos val="r"/>
              <c:showVal val="1"/>
            </c:dLbl>
            <c:dLbl>
              <c:idx val="1"/>
              <c:layout>
                <c:manualLayout>
                  <c:x val="-4.2613358674993156E-2"/>
                  <c:y val="6.3860915543817592E-2"/>
                </c:manualLayout>
              </c:layout>
              <c:dLblPos val="r"/>
              <c:showVal val="1"/>
            </c:dLbl>
            <c:dLbl>
              <c:idx val="2"/>
              <c:layout>
                <c:manualLayout>
                  <c:x val="-2.7553356817240294E-2"/>
                  <c:y val="4.6004608163309466E-2"/>
                </c:manualLayout>
              </c:layout>
              <c:dLblPos val="r"/>
              <c:showVal val="1"/>
            </c:dLbl>
            <c:dLbl>
              <c:idx val="3"/>
              <c:layout>
                <c:manualLayout>
                  <c:x val="-2.1227427107001796E-2"/>
                  <c:y val="4.3132446129476434E-2"/>
                </c:manualLayout>
              </c:layout>
              <c:dLblPos val="r"/>
              <c:showVal val="1"/>
            </c:dLbl>
            <c:dLbl>
              <c:idx val="4"/>
              <c:layout>
                <c:manualLayout>
                  <c:x val="-2.3673427221326003E-2"/>
                  <c:y val="4.6485895548684146E-2"/>
                </c:manualLayout>
              </c:layout>
              <c:dLblPos val="r"/>
              <c:showVal val="1"/>
            </c:dLbl>
            <c:dLbl>
              <c:idx val="5"/>
              <c:layout>
                <c:manualLayout>
                  <c:x val="-3.3370321217133139E-2"/>
                  <c:y val="4.1478224832879877E-2"/>
                </c:manualLayout>
              </c:layout>
              <c:dLblPos val="r"/>
              <c:showVal val="1"/>
            </c:dLbl>
            <c:dLbl>
              <c:idx val="6"/>
              <c:layout>
                <c:manualLayout>
                  <c:x val="-3.6753830672636122E-2"/>
                  <c:y val="3.7487882664552531E-2"/>
                </c:manualLayout>
              </c:layout>
              <c:dLblPos val="r"/>
              <c:showVal val="1"/>
            </c:dLbl>
            <c:dLbl>
              <c:idx val="7"/>
              <c:layout>
                <c:manualLayout>
                  <c:x val="-3.4301022716988011E-2"/>
                  <c:y val="5.0350189116094332E-2"/>
                </c:manualLayout>
              </c:layout>
              <c:dLblPos val="r"/>
              <c:showVal val="1"/>
            </c:dLbl>
            <c:dLbl>
              <c:idx val="8"/>
              <c:layout>
                <c:manualLayout>
                  <c:x val="-2.5968684948863983E-2"/>
                  <c:y val="7.2250930610859951E-2"/>
                </c:manualLayout>
              </c:layout>
              <c:dLblPos val="r"/>
              <c:showVal val="1"/>
            </c:dLbl>
            <c:dLbl>
              <c:idx val="9"/>
              <c:layout>
                <c:manualLayout>
                  <c:x val="-2.4144605846682928E-2"/>
                  <c:y val="4.0030540229753574E-2"/>
                </c:manualLayout>
              </c:layout>
              <c:dLblPos val="r"/>
              <c:showVal val="1"/>
            </c:dLbl>
            <c:dLbl>
              <c:idx val="10"/>
              <c:layout>
                <c:manualLayout>
                  <c:x val="-1.5323225250201449E-2"/>
                  <c:y val="4.1102482445292812E-2"/>
                </c:manualLayout>
              </c:layout>
              <c:dLblPos val="r"/>
              <c:showVal val="1"/>
            </c:dLbl>
            <c:dLbl>
              <c:idx val="11"/>
              <c:layout>
                <c:manualLayout>
                  <c:x val="-1.6672734136454505E-2"/>
                  <c:y val="3.869645769904146E-2"/>
                </c:manualLayout>
              </c:layout>
              <c:dLblPos val="r"/>
              <c:showVal val="1"/>
            </c:dLbl>
            <c:dLbl>
              <c:idx val="12"/>
              <c:layout>
                <c:manualLayout>
                  <c:x val="-2.1311716706918012E-2"/>
                  <c:y val="3.4109817069342699E-2"/>
                </c:manualLayout>
              </c:layout>
              <c:dLblPos val="r"/>
              <c:showVal val="1"/>
            </c:dLbl>
            <c:dLbl>
              <c:idx val="13"/>
              <c:layout>
                <c:manualLayout>
                  <c:x val="-3.2979462965425359E-2"/>
                  <c:y val="4.3490087454483232E-2"/>
                </c:manualLayout>
              </c:layout>
              <c:dLblPos val="r"/>
              <c:showVal val="1"/>
            </c:dLbl>
            <c:dLbl>
              <c:idx val="14"/>
              <c:layout>
                <c:manualLayout>
                  <c:x val="-2.363547120455621E-2"/>
                  <c:y val="3.8819438188075477E-2"/>
                </c:manualLayout>
              </c:layout>
              <c:dLblPos val="r"/>
              <c:showVal val="1"/>
            </c:dLbl>
            <c:dLbl>
              <c:idx val="15"/>
              <c:layout>
                <c:manualLayout>
                  <c:xMode val="edge"/>
                  <c:yMode val="edge"/>
                  <c:x val="0.47039473684210531"/>
                  <c:y val="0.16541353383458751"/>
                </c:manualLayout>
              </c:layout>
              <c:dLblPos val="r"/>
              <c:showVal val="1"/>
            </c:dLbl>
            <c:numFmt formatCode="0.0" sourceLinked="0"/>
            <c:spPr>
              <a:noFill/>
              <a:ln w="24783">
                <a:noFill/>
              </a:ln>
            </c:spPr>
            <c:txPr>
              <a:bodyPr/>
              <a:lstStyle/>
              <a:p>
                <a:pPr>
                  <a:defRPr sz="1800" b="1" i="0" u="none" strike="noStrike" baseline="0">
                    <a:solidFill>
                      <a:srgbClr val="A50021"/>
                    </a:solidFill>
                    <a:latin typeface="Arial (Hebrew)"/>
                    <a:ea typeface="Arial (Hebrew)"/>
                    <a:cs typeface="Arial (Hebrew)"/>
                  </a:defRPr>
                </a:pPr>
                <a:endParaRPr lang="he-IL"/>
              </a:p>
            </c:txPr>
            <c:showVal val="1"/>
          </c:dLbls>
          <c:cat>
            <c:numRef>
              <c:f>Sheet1!$H$1:$V$1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Sheet1!$H$3:$V$3</c:f>
              <c:numCache>
                <c:formatCode>General</c:formatCode>
                <c:ptCount val="15"/>
                <c:pt idx="0">
                  <c:v>2.42</c:v>
                </c:pt>
                <c:pt idx="1">
                  <c:v>1.2</c:v>
                </c:pt>
                <c:pt idx="2">
                  <c:v>0.9</c:v>
                </c:pt>
                <c:pt idx="3">
                  <c:v>1.06</c:v>
                </c:pt>
                <c:pt idx="4">
                  <c:v>1.5</c:v>
                </c:pt>
                <c:pt idx="5">
                  <c:v>1.9</c:v>
                </c:pt>
                <c:pt idx="6">
                  <c:v>1.8</c:v>
                </c:pt>
                <c:pt idx="7">
                  <c:v>2.1</c:v>
                </c:pt>
                <c:pt idx="8">
                  <c:v>2.6</c:v>
                </c:pt>
                <c:pt idx="9">
                  <c:v>2.2999999999999998</c:v>
                </c:pt>
                <c:pt idx="10">
                  <c:v>2.8</c:v>
                </c:pt>
                <c:pt idx="11">
                  <c:v>2.8</c:v>
                </c:pt>
                <c:pt idx="12">
                  <c:v>2.9</c:v>
                </c:pt>
                <c:pt idx="13">
                  <c:v>3</c:v>
                </c:pt>
                <c:pt idx="14">
                  <c:v>2.9</c:v>
                </c:pt>
              </c:numCache>
            </c:numRef>
          </c:val>
        </c:ser>
        <c:dLbls/>
        <c:marker val="1"/>
        <c:axId val="92515712"/>
        <c:axId val="90203264"/>
      </c:lineChart>
      <c:catAx>
        <c:axId val="92515712"/>
        <c:scaling>
          <c:orientation val="minMax"/>
        </c:scaling>
        <c:axPos val="b"/>
        <c:numFmt formatCode="General" sourceLinked="1"/>
        <c:tickLblPos val="nextTo"/>
        <c:spPr>
          <a:ln w="3095">
            <a:solidFill>
              <a:schemeClr val="tx1"/>
            </a:solidFill>
            <a:prstDash val="solid"/>
          </a:ln>
        </c:spPr>
        <c:txPr>
          <a:bodyPr rot="1800000" vert="horz"/>
          <a:lstStyle/>
          <a:p>
            <a:pPr>
              <a:defRPr sz="1400" b="1" i="0" u="none" strike="noStrike" baseline="0">
                <a:solidFill>
                  <a:srgbClr val="000000"/>
                </a:solidFill>
                <a:latin typeface="Arial (Hebrew)"/>
                <a:ea typeface="Arial (Hebrew)"/>
                <a:cs typeface="Arial (Hebrew)"/>
              </a:defRPr>
            </a:pPr>
            <a:endParaRPr lang="he-IL"/>
          </a:p>
        </c:txPr>
        <c:crossAx val="90203264"/>
        <c:crosses val="autoZero"/>
        <c:auto val="1"/>
        <c:lblAlgn val="ctr"/>
        <c:lblOffset val="100"/>
        <c:tickLblSkip val="1"/>
        <c:tickMarkSkip val="1"/>
      </c:catAx>
      <c:valAx>
        <c:axId val="90203264"/>
        <c:scaling>
          <c:orientation val="minMax"/>
          <c:min val="0.5"/>
        </c:scaling>
        <c:axPos val="l"/>
        <c:majorGridlines>
          <c:spPr>
            <a:ln w="12395">
              <a:solidFill>
                <a:srgbClr val="000000"/>
              </a:solidFill>
              <a:prstDash val="sysDash"/>
            </a:ln>
          </c:spPr>
        </c:majorGridlines>
        <c:numFmt formatCode="0.0" sourceLinked="0"/>
        <c:tickLblPos val="nextTo"/>
        <c:spPr>
          <a:ln w="3095">
            <a:solidFill>
              <a:schemeClr val="tx1"/>
            </a:solidFill>
            <a:prstDash val="solid"/>
          </a:ln>
        </c:spPr>
        <c:txPr>
          <a:bodyPr rot="0" vert="horz"/>
          <a:lstStyle/>
          <a:p>
            <a:pPr>
              <a:defRPr sz="1700" b="1" i="0" u="none" strike="noStrike" baseline="0">
                <a:solidFill>
                  <a:srgbClr val="000000"/>
                </a:solidFill>
                <a:latin typeface="Arial (Hebrew)"/>
                <a:ea typeface="Arial (Hebrew)"/>
                <a:cs typeface="Arial (Hebrew)"/>
              </a:defRPr>
            </a:pPr>
            <a:endParaRPr lang="he-IL"/>
          </a:p>
        </c:txPr>
        <c:crossAx val="92515712"/>
        <c:crosses val="autoZero"/>
        <c:crossBetween val="between"/>
      </c:valAx>
      <c:spPr>
        <a:ln w="12395">
          <a:solidFill>
            <a:schemeClr val="tx1"/>
          </a:solidFill>
          <a:prstDash val="solid"/>
        </a:ln>
      </c:spPr>
    </c:plotArea>
    <c:legend>
      <c:legendPos val="r"/>
      <c:legendEntry>
        <c:idx val="0"/>
        <c:txPr>
          <a:bodyPr/>
          <a:lstStyle/>
          <a:p>
            <a:pPr>
              <a:defRPr sz="1623" b="1" i="0" u="none" strike="noStrike" baseline="0">
                <a:solidFill>
                  <a:srgbClr val="0000FF"/>
                </a:solidFill>
                <a:latin typeface="Arial (Hebrew)"/>
                <a:ea typeface="Arial (Hebrew)"/>
                <a:cs typeface="Arial (Hebrew)"/>
              </a:defRPr>
            </a:pPr>
            <a:endParaRPr lang="he-IL"/>
          </a:p>
        </c:txPr>
      </c:legendEntry>
      <c:legendEntry>
        <c:idx val="1"/>
        <c:txPr>
          <a:bodyPr/>
          <a:lstStyle/>
          <a:p>
            <a:pPr>
              <a:defRPr sz="1623" b="1" i="0" u="none" strike="noStrike" baseline="0">
                <a:solidFill>
                  <a:srgbClr val="A50021"/>
                </a:solidFill>
                <a:latin typeface="Arial (Hebrew)"/>
                <a:ea typeface="Arial (Hebrew)"/>
                <a:cs typeface="Arial (Hebrew)"/>
              </a:defRPr>
            </a:pPr>
            <a:endParaRPr lang="he-IL"/>
          </a:p>
        </c:txPr>
      </c:legendEntry>
      <c:layout>
        <c:manualLayout>
          <c:xMode val="edge"/>
          <c:yMode val="edge"/>
          <c:x val="0"/>
          <c:y val="0.86380272053622176"/>
          <c:w val="0.95656270327560866"/>
          <c:h val="6.6342931360384064E-2"/>
        </c:manualLayout>
      </c:layout>
      <c:spPr>
        <a:blipFill dpi="0" rotWithShape="0">
          <a:blip xmlns:r="http://schemas.openxmlformats.org/officeDocument/2006/relationships" r:embed="rId1"/>
          <a:srcRect/>
          <a:tile tx="0" ty="0" sx="100000" sy="100000" flip="none" algn="tl"/>
        </a:blipFill>
        <a:ln w="3095">
          <a:solidFill>
            <a:schemeClr val="tx1"/>
          </a:solidFill>
          <a:prstDash val="solid"/>
        </a:ln>
      </c:spPr>
      <c:txPr>
        <a:bodyPr/>
        <a:lstStyle/>
        <a:p>
          <a:pPr>
            <a:defRPr lang="en-US" sz="1623" b="1" i="0" u="none" strike="noStrike" baseline="0">
              <a:solidFill>
                <a:schemeClr val="tx1"/>
              </a:solidFill>
              <a:latin typeface="Arial (Hebrew)"/>
              <a:ea typeface="Arial (Hebrew)"/>
              <a:cs typeface="Arial (Hebrew)"/>
            </a:defRPr>
          </a:pPr>
          <a:endParaRPr lang="he-IL"/>
        </a:p>
      </c:txPr>
    </c:legend>
    <c:plotVisOnly val="1"/>
    <c:dispBlanksAs val="gap"/>
  </c:chart>
  <c:spPr>
    <a:noFill/>
    <a:ln>
      <a:noFill/>
    </a:ln>
  </c:spPr>
  <c:txPr>
    <a:bodyPr/>
    <a:lstStyle/>
    <a:p>
      <a:pPr>
        <a:defRPr sz="1767" b="1" i="0" u="none" strike="noStrike" baseline="0">
          <a:solidFill>
            <a:schemeClr val="tx1"/>
          </a:solidFill>
          <a:latin typeface="Arial (Hebrew)"/>
          <a:ea typeface="Arial (Hebrew)"/>
          <a:cs typeface="Arial (Hebrew)"/>
        </a:defRPr>
      </a:pPr>
      <a:endParaRPr lang="he-IL"/>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7.5154518269215653E-2"/>
          <c:y val="4.5146174720480457E-2"/>
          <c:w val="0.92484548173078451"/>
          <c:h val="0.65139361782919514"/>
        </c:manualLayout>
      </c:layout>
      <c:barChart>
        <c:barDir val="col"/>
        <c:grouping val="clustered"/>
        <c:ser>
          <c:idx val="0"/>
          <c:order val="0"/>
          <c:tx>
            <c:strRef>
              <c:f>גיליון1!$B$1</c:f>
              <c:strCache>
                <c:ptCount val="1"/>
                <c:pt idx="0">
                  <c:v>2013</c:v>
                </c:pt>
              </c:strCache>
            </c:strRef>
          </c:tx>
          <c:dLbls>
            <c:dLbl>
              <c:idx val="0"/>
              <c:layout>
                <c:manualLayout>
                  <c:x val="-1.2269168160059523E-2"/>
                  <c:y val="5.0234003436480483E-3"/>
                </c:manualLayout>
              </c:layout>
              <c:dLblPos val="outEnd"/>
              <c:showVal val="1"/>
            </c:dLbl>
            <c:dLbl>
              <c:idx val="1"/>
              <c:layout>
                <c:manualLayout>
                  <c:x val="-9.2018761200446334E-3"/>
                  <c:y val="4.6047304541049054E-17"/>
                </c:manualLayout>
              </c:layout>
              <c:dLblPos val="outEnd"/>
              <c:showVal val="1"/>
            </c:dLbl>
            <c:dLbl>
              <c:idx val="2"/>
              <c:layout>
                <c:manualLayout>
                  <c:x val="-6.1345840800297547E-3"/>
                  <c:y val="7.5351005154720742E-3"/>
                </c:manualLayout>
              </c:layout>
              <c:dLblPos val="outEnd"/>
              <c:showVal val="1"/>
            </c:dLbl>
            <c:dLbl>
              <c:idx val="3"/>
              <c:layout>
                <c:manualLayout>
                  <c:x val="-3.0672920400148782E-3"/>
                  <c:y val="5.0234003436480483E-3"/>
                </c:manualLayout>
              </c:layout>
              <c:dLblPos val="outEnd"/>
              <c:showVal val="1"/>
            </c:dLbl>
            <c:dLbl>
              <c:idx val="4"/>
              <c:layout>
                <c:manualLayout>
                  <c:x val="-7.668230100037139E-3"/>
                  <c:y val="7.5351005154720742E-3"/>
                </c:manualLayout>
              </c:layout>
              <c:dLblPos val="outEnd"/>
              <c:showVal val="1"/>
            </c:dLbl>
            <c:dLbl>
              <c:idx val="5"/>
              <c:layout>
                <c:manualLayout>
                  <c:x val="-1.3802814180066951E-2"/>
                  <c:y val="0"/>
                </c:manualLayout>
              </c:layout>
              <c:dLblPos val="outEnd"/>
              <c:showVal val="1"/>
            </c:dLbl>
            <c:numFmt formatCode="#,##0.0" sourceLinked="0"/>
            <c:txPr>
              <a:bodyPr/>
              <a:lstStyle/>
              <a:p>
                <a:pPr>
                  <a:defRPr sz="1400" b="1">
                    <a:solidFill>
                      <a:srgbClr val="3333FF"/>
                    </a:solidFill>
                  </a:defRPr>
                </a:pPr>
                <a:endParaRPr lang="he-IL"/>
              </a:p>
            </c:txPr>
            <c:dLblPos val="outEnd"/>
            <c:showVal val="1"/>
          </c:dLbls>
          <c:cat>
            <c:strRef>
              <c:f>גיליון1!$A$2:$A$4</c:f>
              <c:strCache>
                <c:ptCount val="3"/>
                <c:pt idx="0">
                  <c:v>ינואר- יוני</c:v>
                </c:pt>
                <c:pt idx="1">
                  <c:v>יולי- דצמבר</c:v>
                </c:pt>
                <c:pt idx="2">
                  <c:v>ינואר- אפריל</c:v>
                </c:pt>
              </c:strCache>
            </c:strRef>
          </c:cat>
          <c:val>
            <c:numRef>
              <c:f>גיליון1!$B$2:$B$4</c:f>
              <c:numCache>
                <c:formatCode>#,##0.0</c:formatCode>
                <c:ptCount val="3"/>
                <c:pt idx="0">
                  <c:v>4.71</c:v>
                </c:pt>
                <c:pt idx="1">
                  <c:v>5</c:v>
                </c:pt>
              </c:numCache>
            </c:numRef>
          </c:val>
        </c:ser>
        <c:ser>
          <c:idx val="1"/>
          <c:order val="1"/>
          <c:tx>
            <c:strRef>
              <c:f>גיליון1!$C$1</c:f>
              <c:strCache>
                <c:ptCount val="1"/>
                <c:pt idx="0">
                  <c:v>2014</c:v>
                </c:pt>
              </c:strCache>
            </c:strRef>
          </c:tx>
          <c:spPr>
            <a:solidFill>
              <a:srgbClr val="FF00FF"/>
            </a:solidFill>
          </c:spPr>
          <c:dPt>
            <c:idx val="6"/>
          </c:dPt>
          <c:dPt>
            <c:idx val="7"/>
          </c:dPt>
          <c:dPt>
            <c:idx val="8"/>
          </c:dPt>
          <c:dPt>
            <c:idx val="9"/>
          </c:dPt>
          <c:dPt>
            <c:idx val="10"/>
          </c:dPt>
          <c:dPt>
            <c:idx val="11"/>
          </c:dPt>
          <c:dLbls>
            <c:dLbl>
              <c:idx val="0"/>
              <c:layout>
                <c:manualLayout>
                  <c:x val="9.9866769416728646E-3"/>
                  <c:y val="2.4009000161257744E-3"/>
                </c:manualLayout>
              </c:layout>
              <c:dLblPos val="outEnd"/>
              <c:showVal val="1"/>
            </c:dLbl>
            <c:dLbl>
              <c:idx val="1"/>
              <c:layout>
                <c:manualLayout>
                  <c:x val="1.5693349479771666E-2"/>
                  <c:y val="2.4009000161257306E-3"/>
                </c:manualLayout>
              </c:layout>
              <c:dLblPos val="outEnd"/>
              <c:showVal val="1"/>
            </c:dLbl>
            <c:dLbl>
              <c:idx val="2"/>
              <c:layout>
                <c:manualLayout>
                  <c:x val="7.1333406726234762E-3"/>
                  <c:y val="-2.4009000161257306E-3"/>
                </c:manualLayout>
              </c:layout>
              <c:dLblPos val="outEnd"/>
              <c:showVal val="1"/>
            </c:dLbl>
            <c:dLbl>
              <c:idx val="3"/>
              <c:layout>
                <c:manualLayout>
                  <c:x val="1.4266681345246949E-2"/>
                  <c:y val="-2.4009000161257306E-3"/>
                </c:manualLayout>
              </c:layout>
              <c:dLblPos val="outEnd"/>
              <c:showVal val="1"/>
            </c:dLbl>
            <c:dLbl>
              <c:idx val="4"/>
              <c:layout>
                <c:manualLayout>
                  <c:x val="1.1413345076197561E-2"/>
                  <c:y val="-2.4009000161257306E-3"/>
                </c:manualLayout>
              </c:layout>
              <c:dLblPos val="outEnd"/>
              <c:showVal val="1"/>
            </c:dLbl>
            <c:dLbl>
              <c:idx val="5"/>
              <c:layout>
                <c:manualLayout>
                  <c:x val="1.8546685748821037E-2"/>
                  <c:y val="-2.4009000161257744E-3"/>
                </c:manualLayout>
              </c:layout>
              <c:dLblPos val="outEnd"/>
              <c:showVal val="1"/>
            </c:dLbl>
            <c:dLbl>
              <c:idx val="6"/>
              <c:layout>
                <c:manualLayout>
                  <c:x val="9.628324866937922E-4"/>
                  <c:y val="-2.1608100145131526E-2"/>
                </c:manualLayout>
              </c:layout>
              <c:dLblPos val="outEnd"/>
              <c:showVal val="1"/>
            </c:dLbl>
            <c:dLbl>
              <c:idx val="7"/>
              <c:layout>
                <c:manualLayout>
                  <c:x val="-5.9566203018245655E-3"/>
                  <c:y val="-1.429461841097094E-2"/>
                </c:manualLayout>
              </c:layout>
              <c:dLblPos val="outEnd"/>
              <c:showVal val="1"/>
            </c:dLbl>
            <c:dLbl>
              <c:idx val="8"/>
              <c:layout>
                <c:manualLayout>
                  <c:x val="3.6021685355645825E-3"/>
                  <c:y val="-4.4694549749011436E-3"/>
                </c:manualLayout>
              </c:layout>
              <c:dLblPos val="outEnd"/>
              <c:showVal val="1"/>
            </c:dLbl>
            <c:dLbl>
              <c:idx val="9"/>
              <c:layout>
                <c:manualLayout>
                  <c:x val="5.8303898281275614E-3"/>
                  <c:y val="0"/>
                </c:manualLayout>
              </c:layout>
              <c:dLblPos val="outEnd"/>
              <c:showVal val="1"/>
            </c:dLbl>
            <c:dLbl>
              <c:idx val="10"/>
              <c:layout>
                <c:manualLayout>
                  <c:x val="8.6738996213536548E-3"/>
                  <c:y val="-2.4421423780544085E-3"/>
                </c:manualLayout>
              </c:layout>
              <c:numFmt formatCode="#,##0.0" sourceLinked="0"/>
              <c:spPr/>
              <c:txPr>
                <a:bodyPr/>
                <a:lstStyle/>
                <a:p>
                  <a:pPr>
                    <a:defRPr sz="1600" b="1">
                      <a:solidFill>
                        <a:srgbClr val="C00000"/>
                      </a:solidFill>
                    </a:defRPr>
                  </a:pPr>
                  <a:endParaRPr lang="he-IL"/>
                </a:p>
              </c:txPr>
              <c:dLblPos val="outEnd"/>
              <c:showVal val="1"/>
            </c:dLbl>
            <c:dLbl>
              <c:idx val="11"/>
              <c:layout>
                <c:manualLayout>
                  <c:x val="5.8897803380417125E-3"/>
                  <c:y val="2.3686557095513776E-3"/>
                </c:manualLayout>
              </c:layout>
              <c:numFmt formatCode="#,##0.0" sourceLinked="0"/>
              <c:spPr/>
              <c:txPr>
                <a:bodyPr/>
                <a:lstStyle/>
                <a:p>
                  <a:pPr>
                    <a:defRPr sz="1600" b="1">
                      <a:solidFill>
                        <a:srgbClr val="C00000"/>
                      </a:solidFill>
                    </a:defRPr>
                  </a:pPr>
                  <a:endParaRPr lang="he-IL"/>
                </a:p>
              </c:txPr>
              <c:dLblPos val="outEnd"/>
              <c:showVal val="1"/>
            </c:dLbl>
            <c:numFmt formatCode="#,##0.0" sourceLinked="0"/>
            <c:txPr>
              <a:bodyPr/>
              <a:lstStyle/>
              <a:p>
                <a:pPr>
                  <a:defRPr sz="1600" b="1">
                    <a:solidFill>
                      <a:srgbClr val="FF00FF"/>
                    </a:solidFill>
                  </a:defRPr>
                </a:pPr>
                <a:endParaRPr lang="he-IL"/>
              </a:p>
            </c:txPr>
            <c:dLblPos val="outEnd"/>
            <c:showVal val="1"/>
          </c:dLbls>
          <c:cat>
            <c:strRef>
              <c:f>גיליון1!$A$2:$A$4</c:f>
              <c:strCache>
                <c:ptCount val="3"/>
                <c:pt idx="0">
                  <c:v>ינואר- יוני</c:v>
                </c:pt>
                <c:pt idx="1">
                  <c:v>יולי- דצמבר</c:v>
                </c:pt>
                <c:pt idx="2">
                  <c:v>ינואר- אפריל</c:v>
                </c:pt>
              </c:strCache>
            </c:strRef>
          </c:cat>
          <c:val>
            <c:numRef>
              <c:f>גיליון1!$C$2:$C$4</c:f>
              <c:numCache>
                <c:formatCode>#,##0.0</c:formatCode>
                <c:ptCount val="3"/>
                <c:pt idx="0">
                  <c:v>5.48</c:v>
                </c:pt>
                <c:pt idx="1">
                  <c:v>3.7</c:v>
                </c:pt>
                <c:pt idx="2">
                  <c:v>3.4</c:v>
                </c:pt>
              </c:numCache>
            </c:numRef>
          </c:val>
        </c:ser>
        <c:ser>
          <c:idx val="2"/>
          <c:order val="2"/>
          <c:tx>
            <c:strRef>
              <c:f>גיליון1!$D$1</c:f>
              <c:strCache>
                <c:ptCount val="1"/>
                <c:pt idx="0">
                  <c:v>2015</c:v>
                </c:pt>
              </c:strCache>
            </c:strRef>
          </c:tx>
          <c:spPr>
            <a:solidFill>
              <a:schemeClr val="accent3">
                <a:lumMod val="75000"/>
              </a:schemeClr>
            </a:solidFill>
          </c:spPr>
          <c:dLbls>
            <c:dLbl>
              <c:idx val="0"/>
              <c:delete val="1"/>
            </c:dLbl>
            <c:dLbl>
              <c:idx val="6"/>
              <c:layout>
                <c:manualLayout>
                  <c:x val="1.1413232740124079E-2"/>
                  <c:y val="7.2027000483771914E-3"/>
                </c:manualLayout>
              </c:layout>
              <c:dLblPos val="outEnd"/>
              <c:showVal val="1"/>
            </c:dLbl>
            <c:dLbl>
              <c:idx val="7"/>
              <c:layout>
                <c:manualLayout>
                  <c:x val="1.4266681345246949E-2"/>
                  <c:y val="-1.2004502350046752E-2"/>
                </c:manualLayout>
              </c:layout>
              <c:dLblPos val="outEnd"/>
              <c:showVal val="1"/>
            </c:dLbl>
            <c:dLbl>
              <c:idx val="8"/>
              <c:layout>
                <c:manualLayout>
                  <c:x val="1.1413345076197561E-2"/>
                  <c:y val="0"/>
                </c:manualLayout>
              </c:layout>
              <c:dLblPos val="outEnd"/>
              <c:showVal val="1"/>
            </c:dLbl>
            <c:dLbl>
              <c:idx val="9"/>
              <c:layout>
                <c:manualLayout>
                  <c:x val="4.0547705760369162E-3"/>
                  <c:y val="-2.4009004700093505E-3"/>
                </c:manualLayout>
              </c:layout>
              <c:dLblPos val="outEnd"/>
              <c:showVal val="1"/>
            </c:dLbl>
            <c:txPr>
              <a:bodyPr/>
              <a:lstStyle/>
              <a:p>
                <a:pPr>
                  <a:defRPr sz="1600" b="1">
                    <a:solidFill>
                      <a:schemeClr val="accent3">
                        <a:lumMod val="50000"/>
                      </a:schemeClr>
                    </a:solidFill>
                    <a:cs typeface="+mn-cs"/>
                  </a:defRPr>
                </a:pPr>
                <a:endParaRPr lang="he-IL"/>
              </a:p>
            </c:txPr>
            <c:dLblPos val="outEnd"/>
            <c:showVal val="1"/>
          </c:dLbls>
          <c:cat>
            <c:strRef>
              <c:f>גיליון1!$A$2:$A$4</c:f>
              <c:strCache>
                <c:ptCount val="3"/>
                <c:pt idx="0">
                  <c:v>ינואר- יוני</c:v>
                </c:pt>
                <c:pt idx="1">
                  <c:v>יולי- דצמבר</c:v>
                </c:pt>
                <c:pt idx="2">
                  <c:v>ינואר- אפריל</c:v>
                </c:pt>
              </c:strCache>
            </c:strRef>
          </c:cat>
          <c:val>
            <c:numRef>
              <c:f>גיליון1!$D$2:$D$4</c:f>
              <c:numCache>
                <c:formatCode>General</c:formatCode>
                <c:ptCount val="3"/>
                <c:pt idx="0">
                  <c:v>0</c:v>
                </c:pt>
                <c:pt idx="2">
                  <c:v>2.5</c:v>
                </c:pt>
              </c:numCache>
            </c:numRef>
          </c:val>
        </c:ser>
        <c:dLbls/>
        <c:axId val="133305472"/>
        <c:axId val="133307008"/>
      </c:barChart>
      <c:catAx>
        <c:axId val="133305472"/>
        <c:scaling>
          <c:orientation val="minMax"/>
        </c:scaling>
        <c:axPos val="b"/>
        <c:tickLblPos val="nextTo"/>
        <c:txPr>
          <a:bodyPr/>
          <a:lstStyle/>
          <a:p>
            <a:pPr>
              <a:defRPr sz="1600" b="0"/>
            </a:pPr>
            <a:endParaRPr lang="he-IL"/>
          </a:p>
        </c:txPr>
        <c:crossAx val="133307008"/>
        <c:crosses val="autoZero"/>
        <c:auto val="1"/>
        <c:lblAlgn val="ctr"/>
        <c:lblOffset val="100"/>
      </c:catAx>
      <c:valAx>
        <c:axId val="133307008"/>
        <c:scaling>
          <c:orientation val="minMax"/>
        </c:scaling>
        <c:axPos val="l"/>
        <c:majorGridlines>
          <c:spPr>
            <a:ln>
              <a:prstDash val="sysDash"/>
            </a:ln>
          </c:spPr>
        </c:majorGridlines>
        <c:numFmt formatCode="#,##0.0" sourceLinked="1"/>
        <c:tickLblPos val="nextTo"/>
        <c:txPr>
          <a:bodyPr/>
          <a:lstStyle/>
          <a:p>
            <a:pPr>
              <a:defRPr sz="1200"/>
            </a:pPr>
            <a:endParaRPr lang="he-IL"/>
          </a:p>
        </c:txPr>
        <c:crossAx val="133305472"/>
        <c:crosses val="autoZero"/>
        <c:crossBetween val="between"/>
      </c:valAx>
    </c:plotArea>
    <c:legend>
      <c:legendPos val="r"/>
      <c:legendEntry>
        <c:idx val="0"/>
        <c:txPr>
          <a:bodyPr/>
          <a:lstStyle/>
          <a:p>
            <a:pPr>
              <a:defRPr sz="2400" b="1">
                <a:solidFill>
                  <a:srgbClr val="3333FF"/>
                </a:solidFill>
              </a:defRPr>
            </a:pPr>
            <a:endParaRPr lang="he-IL"/>
          </a:p>
        </c:txPr>
      </c:legendEntry>
      <c:legendEntry>
        <c:idx val="1"/>
        <c:txPr>
          <a:bodyPr/>
          <a:lstStyle/>
          <a:p>
            <a:pPr>
              <a:defRPr sz="2400" b="1">
                <a:solidFill>
                  <a:srgbClr val="FF00FF"/>
                </a:solidFill>
              </a:defRPr>
            </a:pPr>
            <a:endParaRPr lang="he-IL"/>
          </a:p>
        </c:txPr>
      </c:legendEntry>
      <c:legendEntry>
        <c:idx val="2"/>
        <c:txPr>
          <a:bodyPr/>
          <a:lstStyle/>
          <a:p>
            <a:pPr>
              <a:defRPr sz="2400" b="1">
                <a:solidFill>
                  <a:schemeClr val="accent3">
                    <a:lumMod val="50000"/>
                  </a:schemeClr>
                </a:solidFill>
              </a:defRPr>
            </a:pPr>
            <a:endParaRPr lang="he-IL"/>
          </a:p>
        </c:txPr>
      </c:legendEntry>
      <c:layout>
        <c:manualLayout>
          <c:xMode val="edge"/>
          <c:yMode val="edge"/>
          <c:x val="5.9735830489358408E-3"/>
          <c:y val="0.8242047442549475"/>
          <c:w val="0.96702060018917413"/>
          <c:h val="9.8966449583083774E-2"/>
        </c:manualLayout>
      </c:layout>
      <c:txPr>
        <a:bodyPr/>
        <a:lstStyle/>
        <a:p>
          <a:pPr>
            <a:defRPr sz="2400" b="1"/>
          </a:pPr>
          <a:endParaRPr lang="he-IL"/>
        </a:p>
      </c:txPr>
    </c:legend>
    <c:plotVisOnly val="1"/>
    <c:dispBlanksAs val="gap"/>
  </c:chart>
  <c:txPr>
    <a:bodyPr/>
    <a:lstStyle/>
    <a:p>
      <a:pPr>
        <a:defRPr sz="1800"/>
      </a:pPr>
      <a:endParaRPr lang="he-I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he-IL"/>
  <c:chart>
    <c:autoTitleDeleted val="1"/>
    <c:view3D>
      <c:rotX val="30"/>
      <c:perspective val="30"/>
    </c:view3D>
    <c:plotArea>
      <c:layout>
        <c:manualLayout>
          <c:layoutTarget val="inner"/>
          <c:xMode val="edge"/>
          <c:yMode val="edge"/>
          <c:x val="9.3087833367930237E-2"/>
          <c:y val="0.12012438174749006"/>
          <c:w val="0.79539849054394729"/>
          <c:h val="0.831097848426811"/>
        </c:manualLayout>
      </c:layout>
      <c:pie3DChart>
        <c:varyColors val="1"/>
        <c:ser>
          <c:idx val="0"/>
          <c:order val="0"/>
          <c:tx>
            <c:strRef>
              <c:f>גיליון1!$B$1</c:f>
              <c:strCache>
                <c:ptCount val="1"/>
                <c:pt idx="0">
                  <c:v>עמודה1</c:v>
                </c:pt>
              </c:strCache>
            </c:strRef>
          </c:tx>
          <c:spPr>
            <a:ln>
              <a:solidFill>
                <a:schemeClr val="tx1">
                  <a:lumMod val="95000"/>
                  <a:lumOff val="5000"/>
                </a:schemeClr>
              </a:solidFill>
            </a:ln>
          </c:spPr>
          <c:dPt>
            <c:idx val="0"/>
            <c:spPr>
              <a:solidFill>
                <a:srgbClr val="CC99FF"/>
              </a:solidFill>
              <a:ln>
                <a:solidFill>
                  <a:schemeClr val="tx1">
                    <a:lumMod val="95000"/>
                    <a:lumOff val="5000"/>
                  </a:schemeClr>
                </a:solidFill>
              </a:ln>
            </c:spPr>
          </c:dPt>
          <c:dPt>
            <c:idx val="1"/>
            <c:spPr>
              <a:solidFill>
                <a:srgbClr val="CC99FF"/>
              </a:solidFill>
              <a:ln>
                <a:solidFill>
                  <a:schemeClr val="tx1">
                    <a:lumMod val="95000"/>
                    <a:lumOff val="5000"/>
                  </a:schemeClr>
                </a:solidFill>
              </a:ln>
            </c:spPr>
          </c:dPt>
          <c:dPt>
            <c:idx val="2"/>
            <c:explosion val="13"/>
            <c:spPr>
              <a:solidFill>
                <a:schemeClr val="tx2">
                  <a:lumMod val="60000"/>
                  <a:lumOff val="40000"/>
                </a:schemeClr>
              </a:solidFill>
              <a:ln>
                <a:solidFill>
                  <a:schemeClr val="tx1">
                    <a:lumMod val="95000"/>
                    <a:lumOff val="5000"/>
                  </a:schemeClr>
                </a:solidFill>
              </a:ln>
            </c:spPr>
          </c:dPt>
          <c:dPt>
            <c:idx val="3"/>
            <c:spPr>
              <a:solidFill>
                <a:srgbClr val="CCFFCC"/>
              </a:solidFill>
              <a:ln>
                <a:solidFill>
                  <a:schemeClr val="tx1">
                    <a:lumMod val="95000"/>
                    <a:lumOff val="5000"/>
                  </a:schemeClr>
                </a:solidFill>
              </a:ln>
            </c:spPr>
          </c:dPt>
          <c:dPt>
            <c:idx val="4"/>
            <c:spPr>
              <a:solidFill>
                <a:srgbClr val="CCFFCC"/>
              </a:solidFill>
              <a:ln>
                <a:solidFill>
                  <a:schemeClr val="tx1">
                    <a:lumMod val="95000"/>
                    <a:lumOff val="5000"/>
                  </a:schemeClr>
                </a:solidFill>
              </a:ln>
            </c:spPr>
          </c:dPt>
          <c:dPt>
            <c:idx val="5"/>
            <c:spPr>
              <a:solidFill>
                <a:srgbClr val="CCFFCC"/>
              </a:solidFill>
              <a:ln>
                <a:solidFill>
                  <a:schemeClr val="tx1">
                    <a:lumMod val="95000"/>
                    <a:lumOff val="5000"/>
                  </a:schemeClr>
                </a:solidFill>
              </a:ln>
            </c:spPr>
          </c:dPt>
          <c:dPt>
            <c:idx val="6"/>
            <c:spPr>
              <a:solidFill>
                <a:srgbClr val="CCFFCC"/>
              </a:solidFill>
              <a:ln>
                <a:solidFill>
                  <a:schemeClr val="tx1">
                    <a:lumMod val="95000"/>
                    <a:lumOff val="5000"/>
                  </a:schemeClr>
                </a:solidFill>
              </a:ln>
            </c:spPr>
          </c:dPt>
          <c:dPt>
            <c:idx val="7"/>
            <c:spPr>
              <a:solidFill>
                <a:srgbClr val="CCFFCC"/>
              </a:solidFill>
              <a:ln>
                <a:solidFill>
                  <a:schemeClr val="tx1">
                    <a:lumMod val="95000"/>
                    <a:lumOff val="5000"/>
                  </a:schemeClr>
                </a:solidFill>
              </a:ln>
            </c:spPr>
          </c:dPt>
          <c:dPt>
            <c:idx val="8"/>
            <c:spPr>
              <a:solidFill>
                <a:srgbClr val="CCFFCC"/>
              </a:solidFill>
              <a:ln>
                <a:solidFill>
                  <a:schemeClr val="tx1">
                    <a:lumMod val="95000"/>
                    <a:lumOff val="5000"/>
                  </a:schemeClr>
                </a:solidFill>
              </a:ln>
            </c:spPr>
          </c:dPt>
          <c:dPt>
            <c:idx val="9"/>
            <c:spPr>
              <a:solidFill>
                <a:srgbClr val="CCFFCC"/>
              </a:solidFill>
              <a:ln>
                <a:solidFill>
                  <a:schemeClr val="tx1">
                    <a:lumMod val="95000"/>
                    <a:lumOff val="5000"/>
                  </a:schemeClr>
                </a:solidFill>
              </a:ln>
            </c:spPr>
          </c:dPt>
          <c:dPt>
            <c:idx val="10"/>
            <c:spPr>
              <a:solidFill>
                <a:srgbClr val="FFFF99"/>
              </a:solidFill>
              <a:ln>
                <a:solidFill>
                  <a:schemeClr val="tx1">
                    <a:lumMod val="95000"/>
                    <a:lumOff val="5000"/>
                  </a:schemeClr>
                </a:solidFill>
              </a:ln>
            </c:spPr>
          </c:dPt>
          <c:dPt>
            <c:idx val="11"/>
            <c:explosion val="23"/>
            <c:spPr>
              <a:solidFill>
                <a:srgbClr val="FF9900"/>
              </a:solidFill>
              <a:ln>
                <a:solidFill>
                  <a:schemeClr val="tx1">
                    <a:lumMod val="95000"/>
                    <a:lumOff val="5000"/>
                  </a:schemeClr>
                </a:solidFill>
              </a:ln>
            </c:spPr>
          </c:dPt>
          <c:dPt>
            <c:idx val="12"/>
            <c:spPr>
              <a:solidFill>
                <a:srgbClr val="FF33CC"/>
              </a:solidFill>
              <a:ln>
                <a:solidFill>
                  <a:schemeClr val="tx1">
                    <a:lumMod val="95000"/>
                    <a:lumOff val="5000"/>
                  </a:schemeClr>
                </a:solidFill>
              </a:ln>
            </c:spPr>
          </c:dPt>
          <c:dLbls>
            <c:dLbl>
              <c:idx val="0"/>
              <c:layout>
                <c:manualLayout>
                  <c:x val="2.0441979041107929E-2"/>
                  <c:y val="-5.7720498916656079E-2"/>
                </c:manualLayout>
              </c:layout>
              <c:dLblPos val="bestFit"/>
              <c:showCatName val="1"/>
              <c:showPercent val="1"/>
            </c:dLbl>
            <c:dLbl>
              <c:idx val="6"/>
              <c:layout>
                <c:manualLayout>
                  <c:x val="-3.6503534001978435E-2"/>
                  <c:y val="4.9849521791657504E-2"/>
                </c:manualLayout>
              </c:layout>
              <c:dLblPos val="bestFit"/>
              <c:showCatName val="1"/>
              <c:showPercent val="1"/>
            </c:dLbl>
            <c:dLbl>
              <c:idx val="7"/>
              <c:layout>
                <c:manualLayout>
                  <c:x val="-5.4025230322928094E-2"/>
                  <c:y val="-1.3118295208330926E-2"/>
                </c:manualLayout>
              </c:layout>
              <c:dLblPos val="bestFit"/>
              <c:showCatName val="1"/>
              <c:showPercent val="1"/>
            </c:dLbl>
            <c:dLbl>
              <c:idx val="8"/>
              <c:layout>
                <c:manualLayout>
                  <c:x val="-2.7742685841503627E-2"/>
                  <c:y val="-9.4451725499982681E-2"/>
                </c:manualLayout>
              </c:layout>
              <c:dLblPos val="bestFit"/>
              <c:showCatName val="1"/>
              <c:showPercent val="1"/>
            </c:dLbl>
            <c:dLbl>
              <c:idx val="12"/>
              <c:layout>
                <c:manualLayout>
                  <c:x val="2.6282544481424478E-2"/>
                  <c:y val="-5.5096839874989881E-2"/>
                </c:manualLayout>
              </c:layout>
              <c:dLblPos val="bestFit"/>
              <c:showCatName val="1"/>
              <c:showPercent val="1"/>
            </c:dLbl>
            <c:txPr>
              <a:bodyPr/>
              <a:lstStyle/>
              <a:p>
                <a:pPr>
                  <a:defRPr lang="en-US" sz="1598" b="1">
                    <a:solidFill>
                      <a:srgbClr val="000000"/>
                    </a:solidFill>
                  </a:defRPr>
                </a:pPr>
                <a:endParaRPr lang="he-IL"/>
              </a:p>
            </c:txPr>
            <c:dLblPos val="outEnd"/>
            <c:showCatName val="1"/>
            <c:showPercent val="1"/>
            <c:showLeaderLines val="1"/>
          </c:dLbls>
          <c:cat>
            <c:strRef>
              <c:f>גיליון1!$A$2:$A$14</c:f>
              <c:strCache>
                <c:ptCount val="13"/>
                <c:pt idx="0">
                  <c:v>ארה"ב</c:v>
                </c:pt>
                <c:pt idx="1">
                  <c:v>שאר אמריקה</c:v>
                </c:pt>
                <c:pt idx="2">
                  <c:v>רוסיה+אוקראינה</c:v>
                </c:pt>
                <c:pt idx="3">
                  <c:v>צרפת</c:v>
                </c:pt>
                <c:pt idx="4">
                  <c:v>אנגליה</c:v>
                </c:pt>
                <c:pt idx="5">
                  <c:v>גרמניה</c:v>
                </c:pt>
                <c:pt idx="6">
                  <c:v>איטליה</c:v>
                </c:pt>
                <c:pt idx="7">
                  <c:v>ספרד</c:v>
                </c:pt>
                <c:pt idx="8">
                  <c:v>הולנד</c:v>
                </c:pt>
                <c:pt idx="9">
                  <c:v>שאר אירופה</c:v>
                </c:pt>
                <c:pt idx="10">
                  <c:v>אסיה</c:v>
                </c:pt>
                <c:pt idx="11">
                  <c:v>אפריקה</c:v>
                </c:pt>
                <c:pt idx="12">
                  <c:v>אוקיניה</c:v>
                </c:pt>
              </c:strCache>
            </c:strRef>
          </c:cat>
          <c:val>
            <c:numRef>
              <c:f>גיליון1!$B$2:$B$14</c:f>
              <c:numCache>
                <c:formatCode>General</c:formatCode>
                <c:ptCount val="13"/>
                <c:pt idx="0">
                  <c:v>602.6</c:v>
                </c:pt>
                <c:pt idx="1">
                  <c:v>191.19999999999993</c:v>
                </c:pt>
                <c:pt idx="2">
                  <c:v>522.1</c:v>
                </c:pt>
                <c:pt idx="3">
                  <c:v>288.89999999999992</c:v>
                </c:pt>
                <c:pt idx="4">
                  <c:v>164.6</c:v>
                </c:pt>
                <c:pt idx="5">
                  <c:v>162.30000000000001</c:v>
                </c:pt>
                <c:pt idx="6">
                  <c:v>111.2</c:v>
                </c:pt>
                <c:pt idx="7">
                  <c:v>45.3</c:v>
                </c:pt>
                <c:pt idx="8">
                  <c:v>50.2</c:v>
                </c:pt>
                <c:pt idx="9">
                  <c:v>421.20000000000005</c:v>
                </c:pt>
                <c:pt idx="10">
                  <c:v>252.6</c:v>
                </c:pt>
                <c:pt idx="11">
                  <c:v>68.3</c:v>
                </c:pt>
                <c:pt idx="12">
                  <c:v>35.300000000000011</c:v>
                </c:pt>
              </c:numCache>
            </c:numRef>
          </c:val>
        </c:ser>
        <c:dLbls/>
      </c:pie3DChart>
      <c:spPr>
        <a:noFill/>
        <a:ln w="25393">
          <a:noFill/>
        </a:ln>
      </c:spPr>
    </c:plotArea>
    <c:plotVisOnly val="1"/>
    <c:dispBlanksAs val="zero"/>
  </c:chart>
  <c:txPr>
    <a:bodyPr/>
    <a:lstStyle/>
    <a:p>
      <a:pPr>
        <a:defRPr sz="1810"/>
      </a:pPr>
      <a:endParaRPr lang="he-I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he-IL"/>
  <c:chart>
    <c:autoTitleDeleted val="1"/>
    <c:plotArea>
      <c:layout>
        <c:manualLayout>
          <c:layoutTarget val="inner"/>
          <c:xMode val="edge"/>
          <c:yMode val="edge"/>
          <c:x val="0.46905996082419282"/>
          <c:y val="8.0634879282543807E-3"/>
          <c:w val="0.49849076587546826"/>
          <c:h val="1"/>
        </c:manualLayout>
      </c:layout>
      <c:barChart>
        <c:barDir val="bar"/>
        <c:grouping val="stacked"/>
        <c:ser>
          <c:idx val="0"/>
          <c:order val="0"/>
          <c:spPr>
            <a:solidFill>
              <a:srgbClr val="0000CC"/>
            </a:solidFill>
          </c:spPr>
          <c:dPt>
            <c:idx val="1"/>
            <c:spPr>
              <a:solidFill>
                <a:srgbClr val="0000FF"/>
              </a:solidFill>
            </c:spPr>
          </c:dPt>
          <c:dLbls>
            <c:dLbl>
              <c:idx val="0"/>
              <c:layout>
                <c:manualLayout>
                  <c:x val="0.25497603428796523"/>
                  <c:y val="-5.3358968045960978E-3"/>
                </c:manualLayout>
              </c:layout>
              <c:showVal val="1"/>
            </c:dLbl>
            <c:dLbl>
              <c:idx val="1"/>
              <c:layout>
                <c:manualLayout>
                  <c:x val="0.24449756712544604"/>
                  <c:y val="-2.6679484022980489E-3"/>
                </c:manualLayout>
              </c:layout>
              <c:showVal val="1"/>
            </c:dLbl>
            <c:dLbl>
              <c:idx val="2"/>
              <c:layout>
                <c:manualLayout>
                  <c:x val="0.24799038951295249"/>
                  <c:y val="0"/>
                </c:manualLayout>
              </c:layout>
              <c:showVal val="1"/>
            </c:dLbl>
            <c:dLbl>
              <c:idx val="3"/>
              <c:layout>
                <c:manualLayout>
                  <c:x val="0.2217942216066543"/>
                  <c:y val="-1.0671793609192301E-2"/>
                </c:manualLayout>
              </c:layout>
              <c:showVal val="1"/>
            </c:dLbl>
            <c:dLbl>
              <c:idx val="4"/>
              <c:layout>
                <c:manualLayout>
                  <c:x val="0.19385164250660336"/>
                  <c:y val="-5.3358968045960978E-3"/>
                </c:manualLayout>
              </c:layout>
              <c:showVal val="1"/>
            </c:dLbl>
            <c:dLbl>
              <c:idx val="5"/>
              <c:layout>
                <c:manualLayout>
                  <c:x val="0.18337317534408418"/>
                  <c:y val="-2.6679484022980489E-3"/>
                </c:manualLayout>
              </c:layout>
              <c:showVal val="1"/>
            </c:dLbl>
            <c:dLbl>
              <c:idx val="6"/>
              <c:layout>
                <c:manualLayout>
                  <c:x val="0.17806854543456943"/>
                  <c:y val="-1.0026071733780168E-2"/>
                </c:manualLayout>
              </c:layout>
              <c:showVal val="1"/>
            </c:dLbl>
            <c:dLbl>
              <c:idx val="7"/>
              <c:layout>
                <c:manualLayout>
                  <c:x val="0.15713777805680798"/>
                  <c:y val="4.5952297934958809E-17"/>
                </c:manualLayout>
              </c:layout>
              <c:showVal val="1"/>
            </c:dLbl>
            <c:dLbl>
              <c:idx val="8"/>
              <c:layout>
                <c:manualLayout>
                  <c:x val="0.1587924877490203"/>
                  <c:y val="-4.6901489897943289E-3"/>
                </c:manualLayout>
              </c:layout>
              <c:showVal val="1"/>
            </c:dLbl>
            <c:dLbl>
              <c:idx val="9"/>
              <c:layout>
                <c:manualLayout>
                  <c:x val="0.11366070398862289"/>
                  <c:y val="-1.6144343854787748E-4"/>
                </c:manualLayout>
              </c:layout>
              <c:showVal val="1"/>
            </c:dLbl>
            <c:dLbl>
              <c:idx val="10"/>
              <c:layout>
                <c:manualLayout>
                  <c:x val="0.10836915421323839"/>
                  <c:y val="-1.2371146228677328E-2"/>
                </c:manualLayout>
              </c:layout>
              <c:showVal val="1"/>
            </c:dLbl>
            <c:dLbl>
              <c:idx val="11"/>
              <c:layout>
                <c:manualLayout>
                  <c:x val="0.10658342164866355"/>
                  <c:y val="-4.3672621126985729E-3"/>
                </c:manualLayout>
              </c:layout>
              <c:showVal val="1"/>
            </c:dLbl>
            <c:dLbl>
              <c:idx val="12"/>
              <c:layout>
                <c:manualLayout>
                  <c:x val="0.11177031640020374"/>
                  <c:y val="-8.0038452068941605E-3"/>
                </c:manualLayout>
              </c:layout>
              <c:showVal val="1"/>
            </c:dLbl>
            <c:dLbl>
              <c:idx val="13"/>
              <c:layout>
                <c:manualLayout>
                  <c:x val="8.9066970881412563E-2"/>
                  <c:y val="2.6679484022980489E-3"/>
                </c:manualLayout>
              </c:layout>
              <c:showVal val="1"/>
            </c:dLbl>
            <c:dLbl>
              <c:idx val="14"/>
              <c:layout>
                <c:manualLayout>
                  <c:x val="6.9332936625192035E-2"/>
                  <c:y val="7.1800465523373111E-19"/>
                </c:manualLayout>
              </c:layout>
              <c:showVal val="1"/>
            </c:dLbl>
            <c:showVal val="1"/>
          </c:dLbls>
          <c:cat>
            <c:strRef>
              <c:f>גיליון1!$A$2:$A$15</c:f>
              <c:strCache>
                <c:ptCount val="14"/>
                <c:pt idx="0">
                  <c:v>קלות בהעסקת עובדים זרים</c:v>
                </c:pt>
                <c:pt idx="1">
                  <c:v>עלות הטרור</c:v>
                </c:pt>
                <c:pt idx="2">
                  <c:v>Purchasing Power Parity-  מדד כח הקניה </c:v>
                </c:pt>
                <c:pt idx="3">
                  <c:v>תקציב ממשלתי לתיירות כ-% מתקציב ממשלה</c:v>
                </c:pt>
                <c:pt idx="4">
                  <c:v>ביטחון ובטיחות</c:v>
                </c:pt>
                <c:pt idx="5">
                  <c:v>חשיבות התיירות לממשלה</c:v>
                </c:pt>
                <c:pt idx="6">
                  <c:v>אפקטיביות השיווק</c:v>
                </c:pt>
                <c:pt idx="7">
                  <c:v>מחירי מלון</c:v>
                </c:pt>
                <c:pt idx="8">
                  <c:v>מס' ה- World Heritage Natural Sites</c:v>
                </c:pt>
                <c:pt idx="9">
                  <c:v>מספר החדרים ביחס לאוכלוסיה</c:v>
                </c:pt>
                <c:pt idx="10">
                  <c:v>סביבה עסקית</c:v>
                </c:pt>
                <c:pt idx="11">
                  <c:v>תשתית נמלי התעופה</c:v>
                </c:pt>
                <c:pt idx="12">
                  <c:v>טכנולוגיית מידע ותקשורת</c:v>
                </c:pt>
                <c:pt idx="13">
                  <c:v>מספר ה- World Heritage Cultural Sites</c:v>
                </c:pt>
              </c:strCache>
            </c:strRef>
          </c:cat>
          <c:val>
            <c:numRef>
              <c:f>גיליון1!$B$2:$B$15</c:f>
              <c:numCache>
                <c:formatCode>General</c:formatCode>
                <c:ptCount val="14"/>
                <c:pt idx="0">
                  <c:v>136</c:v>
                </c:pt>
                <c:pt idx="1">
                  <c:v>130</c:v>
                </c:pt>
                <c:pt idx="2">
                  <c:v>126</c:v>
                </c:pt>
                <c:pt idx="3">
                  <c:v>107</c:v>
                </c:pt>
                <c:pt idx="4">
                  <c:v>99</c:v>
                </c:pt>
                <c:pt idx="5">
                  <c:v>95</c:v>
                </c:pt>
                <c:pt idx="6">
                  <c:v>93</c:v>
                </c:pt>
                <c:pt idx="7">
                  <c:v>84</c:v>
                </c:pt>
                <c:pt idx="8">
                  <c:v>83</c:v>
                </c:pt>
                <c:pt idx="9">
                  <c:v>52</c:v>
                </c:pt>
                <c:pt idx="10">
                  <c:v>51</c:v>
                </c:pt>
                <c:pt idx="11">
                  <c:v>50</c:v>
                </c:pt>
                <c:pt idx="12">
                  <c:v>32</c:v>
                </c:pt>
                <c:pt idx="13">
                  <c:v>26</c:v>
                </c:pt>
              </c:numCache>
            </c:numRef>
          </c:val>
        </c:ser>
        <c:dLbls/>
        <c:overlap val="100"/>
        <c:axId val="116600832"/>
        <c:axId val="116602368"/>
      </c:barChart>
      <c:catAx>
        <c:axId val="116600832"/>
        <c:scaling>
          <c:orientation val="minMax"/>
        </c:scaling>
        <c:axPos val="l"/>
        <c:tickLblPos val="nextTo"/>
        <c:txPr>
          <a:bodyPr/>
          <a:lstStyle/>
          <a:p>
            <a:pPr>
              <a:defRPr sz="1400"/>
            </a:pPr>
            <a:endParaRPr lang="he-IL"/>
          </a:p>
        </c:txPr>
        <c:crossAx val="116602368"/>
        <c:crosses val="autoZero"/>
        <c:auto val="1"/>
        <c:lblAlgn val="ctr"/>
        <c:lblOffset val="100"/>
      </c:catAx>
      <c:valAx>
        <c:axId val="116602368"/>
        <c:scaling>
          <c:orientation val="minMax"/>
        </c:scaling>
        <c:delete val="1"/>
        <c:axPos val="b"/>
        <c:numFmt formatCode="General" sourceLinked="1"/>
        <c:tickLblPos val="none"/>
        <c:crossAx val="116600832"/>
        <c:crosses val="autoZero"/>
        <c:crossBetween val="between"/>
      </c:valAx>
    </c:plotArea>
    <c:plotVisOnly val="1"/>
    <c:dispBlanksAs val="gap"/>
  </c:chart>
  <c:txPr>
    <a:bodyPr/>
    <a:lstStyle/>
    <a:p>
      <a:pPr>
        <a:defRPr sz="1600" b="1"/>
      </a:pPr>
      <a:endParaRPr lang="he-I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he-IL"/>
  <c:chart>
    <c:title>
      <c:layout/>
    </c:title>
    <c:view3D>
      <c:rotX val="5"/>
      <c:hPercent val="43"/>
      <c:rotY val="10"/>
      <c:depthPercent val="130"/>
      <c:rAngAx val="1"/>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1.938921697287839E-2"/>
          <c:y val="0.13274577519915273"/>
          <c:w val="0.97959183673471029"/>
          <c:h val="0.75102615462541478"/>
        </c:manualLayout>
      </c:layout>
      <c:bar3DChart>
        <c:barDir val="col"/>
        <c:grouping val="clustered"/>
        <c:ser>
          <c:idx val="0"/>
          <c:order val="0"/>
          <c:tx>
            <c:strRef>
              <c:f>Sheet1!$A$2:$K$2</c:f>
              <c:strCache>
                <c:ptCount val="1"/>
              </c:strCache>
            </c:strRef>
          </c:tx>
          <c:spPr>
            <a:solidFill>
              <a:srgbClr val="A50021"/>
            </a:solidFill>
            <a:ln w="12790">
              <a:solidFill>
                <a:schemeClr val="tx1"/>
              </a:solidFill>
              <a:prstDash val="solid"/>
            </a:ln>
          </c:spPr>
          <c:dPt>
            <c:idx val="8"/>
            <c:spPr>
              <a:solidFill>
                <a:srgbClr val="A50021"/>
              </a:solidFill>
              <a:ln w="12790">
                <a:solidFill>
                  <a:schemeClr val="tx1"/>
                </a:solidFill>
                <a:prstDash val="solid"/>
              </a:ln>
            </c:spPr>
          </c:dPt>
          <c:dLbls>
            <c:dLbl>
              <c:idx val="0"/>
              <c:layout>
                <c:manualLayout>
                  <c:x val="1.3416666666666667E-2"/>
                  <c:y val="-3.6185246581020139E-2"/>
                </c:manualLayout>
              </c:layout>
              <c:showVal val="1"/>
            </c:dLbl>
            <c:dLbl>
              <c:idx val="1"/>
              <c:layout>
                <c:manualLayout>
                  <c:x val="2.8294542364535283E-2"/>
                  <c:y val="-4.5621947180691465E-2"/>
                </c:manualLayout>
              </c:layout>
              <c:showVal val="1"/>
            </c:dLbl>
            <c:dLbl>
              <c:idx val="2"/>
              <c:layout>
                <c:manualLayout>
                  <c:x val="9.3392388451444246E-3"/>
                  <c:y val="-3.3654740525855452E-2"/>
                </c:manualLayout>
              </c:layout>
              <c:showVal val="1"/>
            </c:dLbl>
            <c:dLbl>
              <c:idx val="3"/>
              <c:layout>
                <c:manualLayout>
                  <c:x val="1.3790823257055817E-2"/>
                  <c:y val="-7.6440873155025568E-2"/>
                </c:manualLayout>
              </c:layout>
              <c:showVal val="1"/>
            </c:dLbl>
            <c:dLbl>
              <c:idx val="4"/>
              <c:layout>
                <c:manualLayout>
                  <c:x val="2.7796694690285103E-3"/>
                  <c:y val="-8.2974167702721362E-3"/>
                </c:manualLayout>
              </c:layout>
              <c:showVal val="1"/>
            </c:dLbl>
            <c:dLbl>
              <c:idx val="5"/>
              <c:layout>
                <c:manualLayout>
                  <c:x val="6.6760717410325023E-3"/>
                  <c:y val="-1.6062071188470247E-2"/>
                </c:manualLayout>
              </c:layout>
              <c:showVal val="1"/>
            </c:dLbl>
            <c:dLbl>
              <c:idx val="6"/>
              <c:layout>
                <c:manualLayout>
                  <c:x val="2.7613735783028491E-4"/>
                  <c:y val="-1.134779205230925E-2"/>
                </c:manualLayout>
              </c:layout>
              <c:showVal val="1"/>
            </c:dLbl>
            <c:dLbl>
              <c:idx val="7"/>
              <c:layout>
                <c:manualLayout>
                  <c:x val="3.0985345581803613E-3"/>
                  <c:y val="-1.134779205230925E-2"/>
                </c:manualLayout>
              </c:layout>
              <c:showVal val="1"/>
            </c:dLbl>
            <c:dLbl>
              <c:idx val="8"/>
              <c:layout>
                <c:manualLayout>
                  <c:x val="6.1059711286089238E-3"/>
                  <c:y val="-7.2160058940002134E-3"/>
                </c:manualLayout>
              </c:layout>
              <c:showVal val="1"/>
            </c:dLbl>
            <c:dLbl>
              <c:idx val="9"/>
              <c:layout>
                <c:manualLayout>
                  <c:x val="1.5277777777777781E-2"/>
                  <c:y val="-2.6315789473684216E-2"/>
                </c:manualLayout>
              </c:layout>
              <c:showVal val="1"/>
            </c:dLbl>
            <c:dLbl>
              <c:idx val="10"/>
              <c:layout>
                <c:manualLayout>
                  <c:x val="-1.5194680952378675E-3"/>
                  <c:y val="-2.3391812865497082E-2"/>
                </c:manualLayout>
              </c:layout>
              <c:showVal val="1"/>
            </c:dLbl>
            <c:numFmt formatCode="0.0" sourceLinked="0"/>
            <c:spPr>
              <a:noFill/>
              <a:ln w="25583">
                <a:noFill/>
              </a:ln>
            </c:spPr>
            <c:txPr>
              <a:bodyPr/>
              <a:lstStyle/>
              <a:p>
                <a:pPr>
                  <a:defRPr sz="1792" b="1" i="0" u="none" strike="noStrike" baseline="0">
                    <a:solidFill>
                      <a:srgbClr val="A50021"/>
                    </a:solidFill>
                    <a:latin typeface="Arial"/>
                    <a:ea typeface="Arial"/>
                    <a:cs typeface="Arial"/>
                  </a:defRPr>
                </a:pPr>
                <a:endParaRPr lang="he-IL"/>
              </a:p>
            </c:txPr>
            <c:showVal val="1"/>
          </c:dLbls>
          <c:cat>
            <c:numRef>
              <c:f>Sheet1!$L$1:$V$1</c:f>
              <c:numCache>
                <c:formatCode>General</c:formatCode>
                <c:ptCount val="11"/>
                <c:pt idx="0">
                  <c:v>1980</c:v>
                </c:pt>
                <c:pt idx="2">
                  <c:v>1990</c:v>
                </c:pt>
                <c:pt idx="4">
                  <c:v>2000</c:v>
                </c:pt>
                <c:pt idx="6">
                  <c:v>2001</c:v>
                </c:pt>
                <c:pt idx="7">
                  <c:v>2005</c:v>
                </c:pt>
                <c:pt idx="8">
                  <c:v>2010</c:v>
                </c:pt>
                <c:pt idx="9">
                  <c:v>2012</c:v>
                </c:pt>
                <c:pt idx="10">
                  <c:v>2014</c:v>
                </c:pt>
              </c:numCache>
            </c:numRef>
          </c:cat>
          <c:val>
            <c:numRef>
              <c:f>Sheet1!$L$2:$V$2</c:f>
              <c:numCache>
                <c:formatCode>General</c:formatCode>
                <c:ptCount val="11"/>
                <c:pt idx="0">
                  <c:v>25</c:v>
                </c:pt>
                <c:pt idx="2">
                  <c:v>30.5</c:v>
                </c:pt>
                <c:pt idx="4">
                  <c:v>45.7</c:v>
                </c:pt>
                <c:pt idx="6">
                  <c:v>46.7</c:v>
                </c:pt>
                <c:pt idx="7">
                  <c:v>46.7</c:v>
                </c:pt>
                <c:pt idx="8">
                  <c:v>46.9</c:v>
                </c:pt>
                <c:pt idx="9">
                  <c:v>47.9</c:v>
                </c:pt>
                <c:pt idx="10">
                  <c:v>50.1</c:v>
                </c:pt>
              </c:numCache>
            </c:numRef>
          </c:val>
        </c:ser>
        <c:dLbls/>
        <c:gapWidth val="50"/>
        <c:gapDepth val="0"/>
        <c:shape val="cylinder"/>
        <c:axId val="119682176"/>
        <c:axId val="119683712"/>
        <c:axId val="0"/>
      </c:bar3DChart>
      <c:catAx>
        <c:axId val="119682176"/>
        <c:scaling>
          <c:orientation val="minMax"/>
        </c:scaling>
        <c:axPos val="b"/>
        <c:numFmt formatCode="General" sourceLinked="1"/>
        <c:tickLblPos val="low"/>
        <c:spPr>
          <a:ln w="12790">
            <a:solidFill>
              <a:srgbClr val="FFFFFF"/>
            </a:solidFill>
            <a:prstDash val="solid"/>
          </a:ln>
        </c:spPr>
        <c:txPr>
          <a:bodyPr rot="0" vert="horz"/>
          <a:lstStyle/>
          <a:p>
            <a:pPr>
              <a:defRPr sz="1800" b="1" i="0" u="none" strike="noStrike" baseline="0">
                <a:solidFill>
                  <a:srgbClr val="000000"/>
                </a:solidFill>
                <a:latin typeface="Arial"/>
                <a:ea typeface="Arial"/>
                <a:cs typeface="Arial"/>
              </a:defRPr>
            </a:pPr>
            <a:endParaRPr lang="he-IL"/>
          </a:p>
        </c:txPr>
        <c:crossAx val="119683712"/>
        <c:crosses val="autoZero"/>
        <c:auto val="1"/>
        <c:lblAlgn val="ctr"/>
        <c:lblOffset val="100"/>
        <c:tickLblSkip val="1"/>
        <c:tickMarkSkip val="1"/>
      </c:catAx>
      <c:valAx>
        <c:axId val="119683712"/>
        <c:scaling>
          <c:orientation val="minMax"/>
          <c:max val="50"/>
          <c:min val="10"/>
        </c:scaling>
        <c:delete val="1"/>
        <c:axPos val="l"/>
        <c:numFmt formatCode="General" sourceLinked="1"/>
        <c:tickLblPos val="none"/>
        <c:crossAx val="119682176"/>
        <c:crosses val="autoZero"/>
        <c:crossBetween val="between"/>
      </c:valAx>
      <c:spPr>
        <a:noFill/>
        <a:ln w="25402">
          <a:noFill/>
        </a:ln>
      </c:spPr>
    </c:plotArea>
    <c:plotVisOnly val="1"/>
    <c:dispBlanksAs val="gap"/>
  </c:chart>
  <c:spPr>
    <a:noFill/>
    <a:ln>
      <a:noFill/>
    </a:ln>
  </c:spPr>
  <c:txPr>
    <a:bodyPr/>
    <a:lstStyle/>
    <a:p>
      <a:pPr>
        <a:defRPr sz="1819" b="1" i="0" u="none" strike="noStrike" baseline="0">
          <a:solidFill>
            <a:schemeClr val="tx1"/>
          </a:solidFill>
          <a:latin typeface="Arial (Hebrew)"/>
          <a:ea typeface="Arial (Hebrew)"/>
          <a:cs typeface="Arial (Hebrew)"/>
        </a:defRPr>
      </a:pPr>
      <a:endParaRPr lang="he-I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he-IL"/>
  <c:chart>
    <c:autoTitleDeleted val="1"/>
    <c:plotArea>
      <c:layout/>
      <c:pieChart>
        <c:varyColors val="1"/>
        <c:ser>
          <c:idx val="0"/>
          <c:order val="0"/>
          <c:tx>
            <c:strRef>
              <c:f>גיליון1!$B$1</c:f>
              <c:strCache>
                <c:ptCount val="1"/>
                <c:pt idx="0">
                  <c:v>עמודה1</c:v>
                </c:pt>
              </c:strCache>
            </c:strRef>
          </c:tx>
          <c:dPt>
            <c:idx val="0"/>
            <c:spPr>
              <a:solidFill>
                <a:srgbClr val="0066FF"/>
              </a:solidFill>
            </c:spPr>
          </c:dPt>
          <c:dPt>
            <c:idx val="2"/>
            <c:spPr>
              <a:solidFill>
                <a:srgbClr val="00B050"/>
              </a:solidFill>
            </c:spPr>
          </c:dPt>
          <c:dLbls>
            <c:dLbl>
              <c:idx val="0"/>
              <c:layout/>
              <c:dLblPos val="ctr"/>
              <c:showPercent val="1"/>
            </c:dLbl>
            <c:dLbl>
              <c:idx val="1"/>
              <c:layout>
                <c:manualLayout>
                  <c:x val="2.622719816272967E-2"/>
                  <c:y val="-0.13679675196850391"/>
                </c:manualLayout>
              </c:layout>
              <c:showPercent val="1"/>
            </c:dLbl>
            <c:dLbl>
              <c:idx val="2"/>
              <c:layout>
                <c:manualLayout>
                  <c:x val="0.15742708333333338"/>
                  <c:y val="-1.5816190944881889E-2"/>
                </c:manualLayout>
              </c:layout>
              <c:showPercent val="1"/>
            </c:dLbl>
            <c:txPr>
              <a:bodyPr/>
              <a:lstStyle/>
              <a:p>
                <a:pPr>
                  <a:defRPr sz="2000" b="1">
                    <a:solidFill>
                      <a:schemeClr val="bg1"/>
                    </a:solidFill>
                  </a:defRPr>
                </a:pPr>
                <a:endParaRPr lang="he-IL"/>
              </a:p>
            </c:txPr>
            <c:showPercent val="1"/>
            <c:showLeaderLines val="1"/>
          </c:dLbls>
          <c:cat>
            <c:strRef>
              <c:f>גיליון1!$A$2:$A$4</c:f>
              <c:strCache>
                <c:ptCount val="3"/>
                <c:pt idx="0">
                  <c:v>רשתות ישראליות</c:v>
                </c:pt>
                <c:pt idx="1">
                  <c:v>רשתות זרות</c:v>
                </c:pt>
                <c:pt idx="2">
                  <c:v> בודדים</c:v>
                </c:pt>
              </c:strCache>
            </c:strRef>
          </c:cat>
          <c:val>
            <c:numRef>
              <c:f>גיליון1!$B$2:$B$4</c:f>
              <c:numCache>
                <c:formatCode>General</c:formatCode>
                <c:ptCount val="3"/>
                <c:pt idx="0">
                  <c:v>25235</c:v>
                </c:pt>
                <c:pt idx="1">
                  <c:v>4361</c:v>
                </c:pt>
                <c:pt idx="2">
                  <c:v>24487</c:v>
                </c:pt>
              </c:numCache>
            </c:numRef>
          </c:val>
        </c:ser>
        <c:dLbls/>
        <c:firstSliceAng val="0"/>
      </c:pieChart>
    </c:plotArea>
    <c:legend>
      <c:legendPos val="r"/>
      <c:legendEntry>
        <c:idx val="0"/>
        <c:txPr>
          <a:bodyPr/>
          <a:lstStyle/>
          <a:p>
            <a:pPr>
              <a:defRPr b="1">
                <a:solidFill>
                  <a:srgbClr val="0066FF"/>
                </a:solidFill>
              </a:defRPr>
            </a:pPr>
            <a:endParaRPr lang="he-IL"/>
          </a:p>
        </c:txPr>
      </c:legendEntry>
      <c:legendEntry>
        <c:idx val="1"/>
        <c:txPr>
          <a:bodyPr/>
          <a:lstStyle/>
          <a:p>
            <a:pPr>
              <a:defRPr b="1">
                <a:solidFill>
                  <a:srgbClr val="C00000"/>
                </a:solidFill>
              </a:defRPr>
            </a:pPr>
            <a:endParaRPr lang="he-IL"/>
          </a:p>
        </c:txPr>
      </c:legendEntry>
      <c:legendEntry>
        <c:idx val="2"/>
        <c:txPr>
          <a:bodyPr/>
          <a:lstStyle/>
          <a:p>
            <a:pPr>
              <a:defRPr b="1">
                <a:solidFill>
                  <a:schemeClr val="accent3">
                    <a:lumMod val="50000"/>
                  </a:schemeClr>
                </a:solidFill>
              </a:defRPr>
            </a:pPr>
            <a:endParaRPr lang="he-IL"/>
          </a:p>
        </c:txPr>
      </c:legendEntry>
      <c:layout/>
      <c:txPr>
        <a:bodyPr/>
        <a:lstStyle/>
        <a:p>
          <a:pPr>
            <a:defRPr b="1"/>
          </a:pPr>
          <a:endParaRPr lang="he-IL"/>
        </a:p>
      </c:txPr>
    </c:legend>
    <c:plotVisOnly val="1"/>
    <c:dispBlanksAs val="zero"/>
  </c:chart>
  <c:txPr>
    <a:bodyPr/>
    <a:lstStyle/>
    <a:p>
      <a:pPr>
        <a:defRPr sz="1800"/>
      </a:pPr>
      <a:endParaRPr lang="he-I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3.7456125005117996E-2"/>
          <c:y val="0.21086997287951043"/>
          <c:w val="0.72212051952124268"/>
          <c:h val="0.67981953280168717"/>
        </c:manualLayout>
      </c:layout>
      <c:pieChart>
        <c:varyColors val="1"/>
        <c:ser>
          <c:idx val="0"/>
          <c:order val="0"/>
          <c:spPr>
            <a:solidFill>
              <a:schemeClr val="accent1"/>
            </a:solidFill>
            <a:ln w="6935">
              <a:solidFill>
                <a:schemeClr val="tx1"/>
              </a:solidFill>
              <a:prstDash val="solid"/>
            </a:ln>
          </c:spPr>
          <c:explosion val="1"/>
          <c:dPt>
            <c:idx val="0"/>
            <c:spPr>
              <a:solidFill>
                <a:srgbClr val="FFFF00"/>
              </a:solidFill>
              <a:ln w="13907">
                <a:noFill/>
              </a:ln>
            </c:spPr>
          </c:dPt>
          <c:dPt>
            <c:idx val="1"/>
            <c:spPr>
              <a:solidFill>
                <a:srgbClr val="FFCCFF"/>
              </a:solidFill>
              <a:ln w="13907">
                <a:noFill/>
              </a:ln>
            </c:spPr>
          </c:dPt>
          <c:dPt>
            <c:idx val="2"/>
            <c:spPr>
              <a:solidFill>
                <a:srgbClr val="FF00FF"/>
              </a:solidFill>
              <a:ln w="13907">
                <a:noFill/>
              </a:ln>
            </c:spPr>
          </c:dPt>
          <c:dPt>
            <c:idx val="3"/>
            <c:spPr>
              <a:solidFill>
                <a:srgbClr val="0066FF"/>
              </a:solidFill>
              <a:ln w="13907">
                <a:noFill/>
              </a:ln>
            </c:spPr>
          </c:dPt>
          <c:dPt>
            <c:idx val="4"/>
            <c:spPr>
              <a:solidFill>
                <a:srgbClr val="FF0000"/>
              </a:solidFill>
              <a:ln w="13907">
                <a:noFill/>
              </a:ln>
            </c:spPr>
          </c:dPt>
          <c:dPt>
            <c:idx val="5"/>
            <c:spPr>
              <a:solidFill>
                <a:srgbClr val="FFCC99"/>
              </a:solidFill>
              <a:ln w="13907">
                <a:noFill/>
              </a:ln>
            </c:spPr>
          </c:dPt>
          <c:dPt>
            <c:idx val="6"/>
            <c:spPr>
              <a:solidFill>
                <a:srgbClr val="92D050"/>
              </a:solidFill>
              <a:ln w="6935">
                <a:solidFill>
                  <a:schemeClr val="tx1"/>
                </a:solidFill>
                <a:prstDash val="solid"/>
              </a:ln>
            </c:spPr>
          </c:dPt>
          <c:dPt>
            <c:idx val="7"/>
            <c:spPr>
              <a:solidFill>
                <a:srgbClr val="FF9900"/>
              </a:solidFill>
              <a:ln w="6935">
                <a:solidFill>
                  <a:schemeClr val="tx1"/>
                </a:solidFill>
                <a:prstDash val="solid"/>
              </a:ln>
            </c:spPr>
          </c:dPt>
          <c:dLbls>
            <c:dLbl>
              <c:idx val="0"/>
              <c:layout>
                <c:manualLayout>
                  <c:x val="-0.12692867024050039"/>
                  <c:y val="-4.9214468244239924E-2"/>
                </c:manualLayout>
              </c:layout>
              <c:tx>
                <c:rich>
                  <a:bodyPr/>
                  <a:lstStyle/>
                  <a:p>
                    <a:r>
                      <a:rPr lang="he-IL" sz="1400" dirty="0" err="1" smtClean="0"/>
                      <a:t>י"ם</a:t>
                    </a:r>
                    <a:r>
                      <a:rPr lang="he-IL" sz="1400" dirty="0"/>
                      <a:t>
6%</a:t>
                    </a:r>
                    <a:endParaRPr lang="he-IL" dirty="0"/>
                  </a:p>
                </c:rich>
              </c:tx>
              <c:dLblPos val="bestFit"/>
            </c:dLbl>
            <c:dLbl>
              <c:idx val="1"/>
              <c:layout>
                <c:manualLayout>
                  <c:x val="4.4272267376223523E-3"/>
                  <c:y val="3.9906640991258936E-2"/>
                </c:manualLayout>
              </c:layout>
              <c:tx>
                <c:rich>
                  <a:bodyPr/>
                  <a:lstStyle/>
                  <a:p>
                    <a:r>
                      <a:rPr lang="he-IL" sz="1400" dirty="0" smtClean="0"/>
                      <a:t>ת"א</a:t>
                    </a:r>
                    <a:r>
                      <a:rPr lang="he-IL" sz="1400" dirty="0"/>
                      <a:t>
4%</a:t>
                    </a:r>
                    <a:endParaRPr lang="he-IL" dirty="0"/>
                  </a:p>
                </c:rich>
              </c:tx>
              <c:dLblPos val="bestFit"/>
            </c:dLbl>
            <c:dLbl>
              <c:idx val="2"/>
              <c:layout>
                <c:manualLayout>
                  <c:x val="-8.2874600248413047E-2"/>
                  <c:y val="2.6505489630697567E-2"/>
                </c:manualLayout>
              </c:layout>
              <c:dLblPos val="bestFit"/>
              <c:showCatName val="1"/>
              <c:showPercent val="1"/>
            </c:dLbl>
            <c:dLbl>
              <c:idx val="3"/>
              <c:layout>
                <c:manualLayout>
                  <c:x val="0.20151851767524626"/>
                  <c:y val="-0.11848444550574751"/>
                </c:manualLayout>
              </c:layout>
              <c:numFmt formatCode="0%" sourceLinked="0"/>
              <c:spPr>
                <a:noFill/>
                <a:ln w="25311">
                  <a:noFill/>
                </a:ln>
              </c:spPr>
              <c:txPr>
                <a:bodyPr/>
                <a:lstStyle/>
                <a:p>
                  <a:pPr>
                    <a:defRPr lang="en-US" sz="1400" b="1" i="0" u="none" strike="noStrike" baseline="0">
                      <a:solidFill>
                        <a:schemeClr val="bg1"/>
                      </a:solidFill>
                      <a:latin typeface="Arial (Hebrew)"/>
                      <a:ea typeface="Arial (Hebrew)"/>
                      <a:cs typeface="Arial (Hebrew)"/>
                    </a:defRPr>
                  </a:pPr>
                  <a:endParaRPr lang="he-IL"/>
                </a:p>
              </c:txPr>
              <c:dLblPos val="bestFit"/>
              <c:showCatName val="1"/>
              <c:showPercent val="1"/>
            </c:dLbl>
            <c:dLbl>
              <c:idx val="4"/>
              <c:layout>
                <c:manualLayout>
                  <c:x val="8.0731668293411246E-2"/>
                  <c:y val="7.8835129603677889E-2"/>
                </c:manualLayout>
              </c:layout>
              <c:dLblPos val="bestFit"/>
              <c:showCatName val="1"/>
              <c:showPercent val="1"/>
            </c:dLbl>
            <c:dLbl>
              <c:idx val="5"/>
              <c:layout>
                <c:manualLayout>
                  <c:x val="-4.9666115994197332E-2"/>
                  <c:y val="7.5046124996220077E-3"/>
                </c:manualLayout>
              </c:layout>
              <c:dLblPos val="bestFit"/>
              <c:showCatName val="1"/>
              <c:showPercent val="1"/>
            </c:dLbl>
            <c:dLbl>
              <c:idx val="6"/>
              <c:layout>
                <c:manualLayout>
                  <c:x val="-0.11262133850388381"/>
                  <c:y val="0.12670863371630001"/>
                </c:manualLayout>
              </c:layout>
              <c:numFmt formatCode="0%" sourceLinked="0"/>
              <c:spPr>
                <a:noFill/>
                <a:ln w="25311">
                  <a:noFill/>
                </a:ln>
              </c:spPr>
              <c:txPr>
                <a:bodyPr/>
                <a:lstStyle/>
                <a:p>
                  <a:pPr>
                    <a:defRPr lang="en-US" sz="1400" b="1" i="0" u="none" strike="noStrike" baseline="0">
                      <a:solidFill>
                        <a:schemeClr val="tx1"/>
                      </a:solidFill>
                      <a:latin typeface="Arial (Hebrew)"/>
                      <a:ea typeface="Arial (Hebrew)"/>
                      <a:cs typeface="Arial (Hebrew)"/>
                    </a:defRPr>
                  </a:pPr>
                  <a:endParaRPr lang="he-IL"/>
                </a:p>
              </c:txPr>
              <c:dLblPos val="bestFit"/>
              <c:showCatName val="1"/>
              <c:showPercent val="1"/>
            </c:dLbl>
            <c:dLbl>
              <c:idx val="7"/>
              <c:layout>
                <c:manualLayout>
                  <c:x val="-0.20463384112594751"/>
                  <c:y val="4.0012886597938932E-2"/>
                </c:manualLayout>
              </c:layout>
              <c:dLblPos val="bestFit"/>
              <c:showCatName val="1"/>
              <c:showPercent val="1"/>
            </c:dLbl>
            <c:numFmt formatCode="0%" sourceLinked="0"/>
            <c:spPr>
              <a:noFill/>
              <a:ln w="25311">
                <a:noFill/>
              </a:ln>
            </c:spPr>
            <c:txPr>
              <a:bodyPr/>
              <a:lstStyle/>
              <a:p>
                <a:pPr>
                  <a:defRPr lang="en-US" sz="1400" b="1" i="0" u="none" strike="noStrike" baseline="0">
                    <a:solidFill>
                      <a:schemeClr val="tx1">
                        <a:lumMod val="50000"/>
                      </a:schemeClr>
                    </a:solidFill>
                    <a:latin typeface="Arial (Hebrew)"/>
                    <a:ea typeface="Arial (Hebrew)"/>
                    <a:cs typeface="Arial (Hebrew)"/>
                  </a:defRPr>
                </a:pPr>
                <a:endParaRPr lang="he-IL"/>
              </a:p>
            </c:txPr>
            <c:showCatName val="1"/>
            <c:showPercent val="1"/>
            <c:showLeaderLines val="1"/>
          </c:dLbls>
          <c:cat>
            <c:strRef>
              <c:f>Sheet1!$B$1:$I$1</c:f>
              <c:strCache>
                <c:ptCount val="8"/>
                <c:pt idx="0">
                  <c:v>י"ם</c:v>
                </c:pt>
                <c:pt idx="1">
                  <c:v>ת"א</c:v>
                </c:pt>
                <c:pt idx="2">
                  <c:v>חיפה</c:v>
                </c:pt>
                <c:pt idx="3">
                  <c:v>אילת</c:v>
                </c:pt>
                <c:pt idx="4">
                  <c:v>טבריה</c:v>
                </c:pt>
                <c:pt idx="5">
                  <c:v>נתניה</c:v>
                </c:pt>
                <c:pt idx="6">
                  <c:v>ים המלח</c:v>
                </c:pt>
                <c:pt idx="7">
                  <c:v>אחרים</c:v>
                </c:pt>
              </c:strCache>
            </c:strRef>
          </c:cat>
          <c:val>
            <c:numRef>
              <c:f>Sheet1!$B$2:$I$2</c:f>
              <c:numCache>
                <c:formatCode>General</c:formatCode>
                <c:ptCount val="8"/>
                <c:pt idx="0">
                  <c:v>815</c:v>
                </c:pt>
                <c:pt idx="1">
                  <c:v>644</c:v>
                </c:pt>
                <c:pt idx="2">
                  <c:v>267</c:v>
                </c:pt>
                <c:pt idx="3">
                  <c:v>6157</c:v>
                </c:pt>
                <c:pt idx="4">
                  <c:v>941</c:v>
                </c:pt>
                <c:pt idx="5">
                  <c:v>198</c:v>
                </c:pt>
                <c:pt idx="6">
                  <c:v>1705</c:v>
                </c:pt>
                <c:pt idx="7">
                  <c:v>2236</c:v>
                </c:pt>
              </c:numCache>
            </c:numRef>
          </c:val>
        </c:ser>
        <c:dLbls/>
        <c:firstSliceAng val="100"/>
      </c:pieChart>
      <c:spPr>
        <a:noFill/>
        <a:ln w="25399">
          <a:noFill/>
        </a:ln>
      </c:spPr>
    </c:plotArea>
    <c:plotVisOnly val="1"/>
    <c:dispBlanksAs val="zero"/>
  </c:chart>
  <c:spPr>
    <a:noFill/>
    <a:ln>
      <a:noFill/>
    </a:ln>
  </c:spPr>
  <c:txPr>
    <a:bodyPr/>
    <a:lstStyle/>
    <a:p>
      <a:pPr>
        <a:defRPr sz="835" b="1" i="0" u="none" strike="noStrike" baseline="0">
          <a:solidFill>
            <a:schemeClr val="tx1"/>
          </a:solidFill>
          <a:latin typeface="Times New Roman"/>
          <a:ea typeface="Times New Roman"/>
          <a:cs typeface="Times New Roman"/>
        </a:defRPr>
      </a:pPr>
      <a:endParaRPr lang="he-IL"/>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8.8970564174133765E-2"/>
          <c:y val="0.21559246565813794"/>
          <c:w val="0.74984677592670712"/>
          <c:h val="0.69383368604018281"/>
        </c:manualLayout>
      </c:layout>
      <c:pieChart>
        <c:varyColors val="1"/>
        <c:ser>
          <c:idx val="0"/>
          <c:order val="0"/>
          <c:spPr>
            <a:solidFill>
              <a:schemeClr val="accent1"/>
            </a:solidFill>
            <a:ln w="7033">
              <a:solidFill>
                <a:schemeClr val="tx1"/>
              </a:solidFill>
              <a:prstDash val="solid"/>
            </a:ln>
          </c:spPr>
          <c:dPt>
            <c:idx val="0"/>
            <c:spPr>
              <a:solidFill>
                <a:srgbClr val="FFFF00"/>
              </a:solidFill>
              <a:ln w="14074">
                <a:noFill/>
              </a:ln>
            </c:spPr>
          </c:dPt>
          <c:dPt>
            <c:idx val="1"/>
            <c:spPr>
              <a:solidFill>
                <a:srgbClr val="FFCCFF"/>
              </a:solidFill>
              <a:ln w="14074">
                <a:noFill/>
              </a:ln>
            </c:spPr>
          </c:dPt>
          <c:dPt>
            <c:idx val="2"/>
            <c:spPr>
              <a:solidFill>
                <a:srgbClr val="FF00FF"/>
              </a:solidFill>
              <a:ln w="14074">
                <a:noFill/>
              </a:ln>
            </c:spPr>
          </c:dPt>
          <c:dPt>
            <c:idx val="3"/>
            <c:spPr>
              <a:solidFill>
                <a:srgbClr val="0066FF"/>
              </a:solidFill>
              <a:ln w="14074">
                <a:noFill/>
              </a:ln>
            </c:spPr>
          </c:dPt>
          <c:dPt>
            <c:idx val="4"/>
            <c:spPr>
              <a:solidFill>
                <a:srgbClr val="FF0000"/>
              </a:solidFill>
              <a:ln w="14074">
                <a:noFill/>
              </a:ln>
            </c:spPr>
          </c:dPt>
          <c:dPt>
            <c:idx val="5"/>
            <c:spPr>
              <a:solidFill>
                <a:srgbClr val="FFCC99"/>
              </a:solidFill>
              <a:ln w="14074">
                <a:noFill/>
              </a:ln>
            </c:spPr>
          </c:dPt>
          <c:dPt>
            <c:idx val="6"/>
            <c:spPr>
              <a:solidFill>
                <a:srgbClr val="92D050"/>
              </a:solidFill>
              <a:ln w="7033">
                <a:solidFill>
                  <a:schemeClr val="tx1"/>
                </a:solidFill>
                <a:prstDash val="solid"/>
              </a:ln>
            </c:spPr>
          </c:dPt>
          <c:dPt>
            <c:idx val="7"/>
            <c:spPr>
              <a:solidFill>
                <a:srgbClr val="FF9900"/>
              </a:solidFill>
              <a:ln w="7033">
                <a:solidFill>
                  <a:schemeClr val="tx1"/>
                </a:solidFill>
                <a:prstDash val="solid"/>
              </a:ln>
            </c:spPr>
          </c:dPt>
          <c:dLbls>
            <c:dLbl>
              <c:idx val="0"/>
              <c:layout>
                <c:manualLayout>
                  <c:x val="-8.6370542034582845E-2"/>
                  <c:y val="-0.21098324247931433"/>
                </c:manualLayout>
              </c:layout>
              <c:tx>
                <c:rich>
                  <a:bodyPr/>
                  <a:lstStyle/>
                  <a:p>
                    <a:r>
                      <a:rPr lang="he-IL" sz="1400" dirty="0" err="1" smtClean="0"/>
                      <a:t>י"ם</a:t>
                    </a:r>
                    <a:r>
                      <a:rPr lang="he-IL" sz="1400" dirty="0" err="1"/>
                      <a:t>
33%</a:t>
                    </a:r>
                    <a:endParaRPr lang="he-IL" dirty="0"/>
                  </a:p>
                </c:rich>
              </c:tx>
              <c:dLblPos val="bestFit"/>
            </c:dLbl>
            <c:dLbl>
              <c:idx val="1"/>
              <c:layout>
                <c:manualLayout>
                  <c:x val="0.17213652287040648"/>
                  <c:y val="-3.4302990724874491E-3"/>
                </c:manualLayout>
              </c:layout>
              <c:tx>
                <c:rich>
                  <a:bodyPr/>
                  <a:lstStyle/>
                  <a:p>
                    <a:r>
                      <a:rPr lang="he-IL" sz="1400" dirty="0" smtClean="0"/>
                      <a:t>ת"א</a:t>
                    </a:r>
                    <a:r>
                      <a:rPr lang="he-IL" sz="1400" dirty="0" err="1"/>
                      <a:t>
23%</a:t>
                    </a:r>
                    <a:endParaRPr lang="he-IL" dirty="0"/>
                  </a:p>
                </c:rich>
              </c:tx>
              <c:dLblPos val="bestFit"/>
            </c:dLbl>
            <c:dLbl>
              <c:idx val="2"/>
              <c:layout>
                <c:manualLayout>
                  <c:x val="-6.7099559098558114E-3"/>
                  <c:y val="3.4188034188034198E-2"/>
                </c:manualLayout>
              </c:layout>
              <c:dLblPos val="bestFit"/>
              <c:showCatName val="1"/>
              <c:showPercent val="1"/>
            </c:dLbl>
            <c:dLbl>
              <c:idx val="3"/>
              <c:layout>
                <c:manualLayout>
                  <c:x val="7.2776609539474513E-2"/>
                  <c:y val="0.13148119052833018"/>
                </c:manualLayout>
              </c:layout>
              <c:numFmt formatCode="0%" sourceLinked="0"/>
              <c:spPr>
                <a:noFill/>
                <a:ln w="25333">
                  <a:noFill/>
                </a:ln>
              </c:spPr>
              <c:txPr>
                <a:bodyPr/>
                <a:lstStyle/>
                <a:p>
                  <a:pPr>
                    <a:defRPr lang="en-US" sz="1400" b="1" i="0" u="none" strike="noStrike" baseline="0">
                      <a:solidFill>
                        <a:schemeClr val="bg1"/>
                      </a:solidFill>
                      <a:latin typeface="Arial (Hebrew)"/>
                      <a:ea typeface="Arial (Hebrew)"/>
                      <a:cs typeface="Arial (Hebrew)"/>
                    </a:defRPr>
                  </a:pPr>
                  <a:endParaRPr lang="he-IL"/>
                </a:p>
              </c:txPr>
              <c:dLblPos val="bestFit"/>
              <c:showCatName val="1"/>
              <c:showPercent val="1"/>
            </c:dLbl>
            <c:dLbl>
              <c:idx val="4"/>
              <c:layout>
                <c:manualLayout>
                  <c:x val="-1.6669275316951587E-2"/>
                  <c:y val="7.3609910929334534E-3"/>
                </c:manualLayout>
              </c:layout>
              <c:dLblPos val="bestFit"/>
              <c:showCatName val="1"/>
              <c:showPercent val="1"/>
            </c:dLbl>
            <c:dLbl>
              <c:idx val="5"/>
              <c:layout>
                <c:manualLayout>
                  <c:x val="-4.1505645772581666E-2"/>
                  <c:y val="2.3829972242281842E-3"/>
                </c:manualLayout>
              </c:layout>
              <c:dLblPos val="bestFit"/>
              <c:showCatName val="1"/>
              <c:showPercent val="1"/>
            </c:dLbl>
            <c:dLbl>
              <c:idx val="6"/>
              <c:layout>
                <c:manualLayout>
                  <c:x val="-3.4709476341868509E-2"/>
                  <c:y val="1.713599718272299E-2"/>
                </c:manualLayout>
              </c:layout>
              <c:dLblPos val="bestFit"/>
              <c:showCatName val="1"/>
              <c:showPercent val="1"/>
            </c:dLbl>
            <c:dLbl>
              <c:idx val="7"/>
              <c:layout>
                <c:manualLayout>
                  <c:x val="-0.17686369414153277"/>
                  <c:y val="3.1407322107354758E-2"/>
                </c:manualLayout>
              </c:layout>
              <c:dLblPos val="bestFit"/>
              <c:showCatName val="1"/>
              <c:showPercent val="1"/>
            </c:dLbl>
            <c:numFmt formatCode="0%" sourceLinked="0"/>
            <c:spPr>
              <a:noFill/>
              <a:ln w="25333">
                <a:noFill/>
              </a:ln>
            </c:spPr>
            <c:txPr>
              <a:bodyPr/>
              <a:lstStyle/>
              <a:p>
                <a:pPr>
                  <a:defRPr lang="en-US" sz="1400" b="1" i="0" u="none" strike="noStrike" baseline="0">
                    <a:solidFill>
                      <a:schemeClr val="tx1">
                        <a:lumMod val="50000"/>
                      </a:schemeClr>
                    </a:solidFill>
                    <a:latin typeface="Arial (Hebrew)"/>
                    <a:ea typeface="Arial (Hebrew)"/>
                    <a:cs typeface="Arial (Hebrew)"/>
                  </a:defRPr>
                </a:pPr>
                <a:endParaRPr lang="he-IL"/>
              </a:p>
            </c:txPr>
            <c:showCatName val="1"/>
            <c:showPercent val="1"/>
            <c:showLeaderLines val="1"/>
          </c:dLbls>
          <c:cat>
            <c:strRef>
              <c:f>Sheet1!$B$1:$I$1</c:f>
              <c:strCache>
                <c:ptCount val="8"/>
                <c:pt idx="0">
                  <c:v>י"ם</c:v>
                </c:pt>
                <c:pt idx="1">
                  <c:v>ת"א</c:v>
                </c:pt>
                <c:pt idx="2">
                  <c:v>חיפה</c:v>
                </c:pt>
                <c:pt idx="3">
                  <c:v>אילת</c:v>
                </c:pt>
                <c:pt idx="4">
                  <c:v>טבריה</c:v>
                </c:pt>
                <c:pt idx="5">
                  <c:v>נתניה</c:v>
                </c:pt>
                <c:pt idx="6">
                  <c:v>ים המלח</c:v>
                </c:pt>
                <c:pt idx="7">
                  <c:v>אחרים</c:v>
                </c:pt>
              </c:strCache>
            </c:strRef>
          </c:cat>
          <c:val>
            <c:numRef>
              <c:f>Sheet1!$B$2:$I$2</c:f>
              <c:numCache>
                <c:formatCode>General</c:formatCode>
                <c:ptCount val="8"/>
                <c:pt idx="0">
                  <c:v>2982</c:v>
                </c:pt>
                <c:pt idx="1">
                  <c:v>2165</c:v>
                </c:pt>
                <c:pt idx="2">
                  <c:v>219</c:v>
                </c:pt>
                <c:pt idx="3">
                  <c:v>807</c:v>
                </c:pt>
                <c:pt idx="4">
                  <c:v>786</c:v>
                </c:pt>
                <c:pt idx="5">
                  <c:v>384</c:v>
                </c:pt>
                <c:pt idx="6">
                  <c:v>524</c:v>
                </c:pt>
                <c:pt idx="7">
                  <c:v>1323</c:v>
                </c:pt>
              </c:numCache>
            </c:numRef>
          </c:val>
        </c:ser>
        <c:dLbls/>
        <c:firstSliceAng val="100"/>
      </c:pieChart>
      <c:spPr>
        <a:noFill/>
        <a:ln w="25379">
          <a:noFill/>
        </a:ln>
      </c:spPr>
    </c:plotArea>
    <c:plotVisOnly val="1"/>
    <c:dispBlanksAs val="zero"/>
  </c:chart>
  <c:spPr>
    <a:noFill/>
    <a:ln>
      <a:noFill/>
    </a:ln>
  </c:spPr>
  <c:txPr>
    <a:bodyPr/>
    <a:lstStyle/>
    <a:p>
      <a:pPr>
        <a:defRPr sz="832" b="1" i="0" u="none" strike="noStrike" baseline="0">
          <a:solidFill>
            <a:schemeClr val="tx1"/>
          </a:solidFill>
          <a:latin typeface="Times New Roman"/>
          <a:ea typeface="Times New Roman"/>
          <a:cs typeface="Times New Roman"/>
        </a:defRPr>
      </a:pPr>
      <a:endParaRPr lang="he-IL"/>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0"/>
          <c:y val="0"/>
          <c:w val="1"/>
          <c:h val="0.83884297520661155"/>
        </c:manualLayout>
      </c:layout>
      <c:barChart>
        <c:barDir val="col"/>
        <c:grouping val="clustered"/>
        <c:dLbls/>
        <c:axId val="132255104"/>
        <c:axId val="132416640"/>
      </c:barChart>
      <c:catAx>
        <c:axId val="132255104"/>
        <c:scaling>
          <c:orientation val="minMax"/>
        </c:scaling>
        <c:axPos val="b"/>
        <c:tickLblPos val="nextTo"/>
        <c:spPr>
          <a:ln w="2671">
            <a:solidFill>
              <a:schemeClr val="tx1"/>
            </a:solidFill>
            <a:prstDash val="solid"/>
          </a:ln>
        </c:spPr>
        <c:txPr>
          <a:bodyPr rot="0" vert="horz"/>
          <a:lstStyle/>
          <a:p>
            <a:pPr>
              <a:defRPr sz="1400" b="1" i="0" u="none" strike="noStrike" baseline="0">
                <a:solidFill>
                  <a:srgbClr val="000000"/>
                </a:solidFill>
                <a:latin typeface="Arial (Hebrew)"/>
                <a:ea typeface="Arial (Hebrew)"/>
                <a:cs typeface="Arial (Hebrew)"/>
              </a:defRPr>
            </a:pPr>
            <a:endParaRPr lang="he-IL"/>
          </a:p>
        </c:txPr>
        <c:crossAx val="132416640"/>
        <c:crosses val="autoZero"/>
        <c:auto val="1"/>
        <c:lblAlgn val="ctr"/>
        <c:lblOffset val="100"/>
        <c:tickLblSkip val="1"/>
        <c:tickMarkSkip val="1"/>
      </c:catAx>
      <c:valAx>
        <c:axId val="132416640"/>
        <c:scaling>
          <c:orientation val="minMax"/>
          <c:max val="5"/>
        </c:scaling>
        <c:delete val="1"/>
        <c:axPos val="l"/>
        <c:tickLblPos val="none"/>
        <c:crossAx val="132255104"/>
        <c:crosses val="autoZero"/>
        <c:crossBetween val="between"/>
      </c:valAx>
      <c:spPr>
        <a:noFill/>
        <a:ln w="25396">
          <a:noFill/>
        </a:ln>
      </c:spPr>
    </c:plotArea>
    <c:plotVisOnly val="1"/>
    <c:dispBlanksAs val="gap"/>
  </c:chart>
  <c:spPr>
    <a:noFill/>
    <a:ln>
      <a:noFill/>
    </a:ln>
  </c:spPr>
  <c:txPr>
    <a:bodyPr/>
    <a:lstStyle/>
    <a:p>
      <a:pPr>
        <a:defRPr sz="1555" b="1" i="0" u="none" strike="noStrike" baseline="0">
          <a:solidFill>
            <a:schemeClr val="tx1"/>
          </a:solidFill>
          <a:latin typeface="Arial (Hebrew)"/>
          <a:ea typeface="Arial (Hebrew)"/>
          <a:cs typeface="Arial (Hebrew)"/>
        </a:defRPr>
      </a:pPr>
      <a:endParaRPr lang="he-IL"/>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he-IL"/>
  <c:chart>
    <c:title>
      <c:layout/>
      <c:txPr>
        <a:bodyPr/>
        <a:lstStyle/>
        <a:p>
          <a:pPr>
            <a:defRPr lang="en-US"/>
          </a:pPr>
          <a:endParaRPr lang="he-IL"/>
        </a:p>
      </c:txPr>
    </c:title>
    <c:plotArea>
      <c:layout>
        <c:manualLayout>
          <c:layoutTarget val="inner"/>
          <c:xMode val="edge"/>
          <c:yMode val="edge"/>
          <c:x val="1.8296747515858667E-2"/>
          <c:y val="6.3050131765813811E-2"/>
          <c:w val="0.9771031538501147"/>
          <c:h val="0.83513650157153352"/>
        </c:manualLayout>
      </c:layout>
      <c:barChart>
        <c:barDir val="col"/>
        <c:grouping val="clustered"/>
        <c:ser>
          <c:idx val="1"/>
          <c:order val="0"/>
          <c:tx>
            <c:strRef>
              <c:f>Sheet1!$A$3:$H$3</c:f>
              <c:strCache>
                <c:ptCount val="1"/>
              </c:strCache>
            </c:strRef>
          </c:tx>
          <c:spPr>
            <a:solidFill>
              <a:schemeClr val="accent3">
                <a:lumMod val="75000"/>
              </a:schemeClr>
            </a:solidFill>
            <a:ln w="10591">
              <a:solidFill>
                <a:srgbClr val="FFC000"/>
              </a:solidFill>
              <a:prstDash val="solid"/>
            </a:ln>
          </c:spPr>
          <c:dLbls>
            <c:dLbl>
              <c:idx val="6"/>
              <c:layout>
                <c:manualLayout>
                  <c:x val="-1.1490965390116298E-7"/>
                  <c:y val="2.4970734348498544E-2"/>
                </c:manualLayout>
              </c:layout>
              <c:showVal val="1"/>
            </c:dLbl>
            <c:dLbl>
              <c:idx val="8"/>
              <c:layout>
                <c:manualLayout>
                  <c:x val="-3.4361585133529811E-3"/>
                  <c:y val="1.8595064851993959E-2"/>
                </c:manualLayout>
              </c:layout>
              <c:dLblPos val="outEnd"/>
              <c:showVal val="1"/>
            </c:dLbl>
            <c:dLbl>
              <c:idx val="9"/>
              <c:layout>
                <c:manualLayout>
                  <c:x val="-6.7015132809835872E-4"/>
                  <c:y val="9.9084652228431241E-3"/>
                </c:manualLayout>
              </c:layout>
              <c:dLblPos val="outEnd"/>
              <c:showVal val="1"/>
            </c:dLbl>
            <c:dLbl>
              <c:idx val="10"/>
              <c:layout>
                <c:manualLayout>
                  <c:x val="2.2685398284897941E-3"/>
                  <c:y val="5.3634657963392103E-3"/>
                </c:manualLayout>
              </c:layout>
              <c:tx>
                <c:rich>
                  <a:bodyPr/>
                  <a:lstStyle/>
                  <a:p>
                    <a:pPr>
                      <a:defRPr lang="en-US" sz="2379" b="1" i="0" u="none" strike="noStrike" baseline="0">
                        <a:solidFill>
                          <a:schemeClr val="accent3">
                            <a:lumMod val="50000"/>
                          </a:schemeClr>
                        </a:solidFill>
                        <a:latin typeface="Arial (Hebrew)"/>
                        <a:ea typeface="Arial (Hebrew)"/>
                        <a:cs typeface="Arial (Hebrew)"/>
                      </a:defRPr>
                    </a:pPr>
                    <a:r>
                      <a:rPr lang="he-IL" dirty="0" smtClean="0">
                        <a:solidFill>
                          <a:schemeClr val="accent3">
                            <a:lumMod val="50000"/>
                          </a:schemeClr>
                        </a:solidFill>
                      </a:rPr>
                      <a:t>4.4</a:t>
                    </a:r>
                    <a:endParaRPr lang="he-IL" dirty="0"/>
                  </a:p>
                </c:rich>
              </c:tx>
              <c:numFmt formatCode="#,##0.0" sourceLinked="0"/>
              <c:spPr>
                <a:noFill/>
                <a:ln w="21091">
                  <a:noFill/>
                </a:ln>
              </c:spPr>
              <c:dLblPos val="outEnd"/>
            </c:dLbl>
            <c:numFmt formatCode="#,##0.0" sourceLinked="0"/>
            <c:spPr>
              <a:noFill/>
              <a:ln w="21091">
                <a:noFill/>
              </a:ln>
            </c:spPr>
            <c:txPr>
              <a:bodyPr/>
              <a:lstStyle/>
              <a:p>
                <a:pPr>
                  <a:defRPr sz="2385" b="1" i="0" u="none" strike="noStrike" baseline="0">
                    <a:solidFill>
                      <a:schemeClr val="accent3">
                        <a:lumMod val="50000"/>
                      </a:schemeClr>
                    </a:solidFill>
                    <a:latin typeface="Arial (Hebrew)"/>
                    <a:ea typeface="Arial (Hebrew)"/>
                    <a:cs typeface="Arial (Hebrew)"/>
                  </a:defRPr>
                </a:pPr>
                <a:endParaRPr lang="he-IL"/>
              </a:p>
            </c:txPr>
            <c:showVal val="1"/>
          </c:dLbls>
          <c:cat>
            <c:numRef>
              <c:f>Sheet1!$I$1:$P$1</c:f>
              <c:numCache>
                <c:formatCode>General</c:formatCode>
                <c:ptCount val="8"/>
                <c:pt idx="0">
                  <c:v>2007</c:v>
                </c:pt>
                <c:pt idx="1">
                  <c:v>2008</c:v>
                </c:pt>
                <c:pt idx="2">
                  <c:v>2009</c:v>
                </c:pt>
                <c:pt idx="3">
                  <c:v>2010</c:v>
                </c:pt>
                <c:pt idx="4">
                  <c:v>2011</c:v>
                </c:pt>
                <c:pt idx="5">
                  <c:v>2012</c:v>
                </c:pt>
                <c:pt idx="6">
                  <c:v>2013</c:v>
                </c:pt>
                <c:pt idx="7">
                  <c:v>2014</c:v>
                </c:pt>
              </c:numCache>
            </c:numRef>
          </c:cat>
          <c:val>
            <c:numRef>
              <c:f>Sheet1!$I$3:$P$3</c:f>
              <c:numCache>
                <c:formatCode>General</c:formatCode>
                <c:ptCount val="8"/>
                <c:pt idx="0">
                  <c:v>3.4729999999999994</c:v>
                </c:pt>
                <c:pt idx="1">
                  <c:v>4.4950000000000001</c:v>
                </c:pt>
                <c:pt idx="2">
                  <c:v>4.01</c:v>
                </c:pt>
                <c:pt idx="3">
                  <c:v>4.7930000000000001</c:v>
                </c:pt>
                <c:pt idx="4">
                  <c:v>4.9639999999999995</c:v>
                </c:pt>
                <c:pt idx="5">
                  <c:v>5.1039999999999992</c:v>
                </c:pt>
                <c:pt idx="6">
                  <c:v>5.3469999999999995</c:v>
                </c:pt>
                <c:pt idx="7">
                  <c:v>5.2960000000000003</c:v>
                </c:pt>
              </c:numCache>
            </c:numRef>
          </c:val>
        </c:ser>
        <c:dLbls/>
        <c:axId val="132465408"/>
        <c:axId val="132466944"/>
      </c:barChart>
      <c:catAx>
        <c:axId val="132465408"/>
        <c:scaling>
          <c:orientation val="minMax"/>
        </c:scaling>
        <c:axPos val="b"/>
        <c:numFmt formatCode="General" sourceLinked="1"/>
        <c:tickLblPos val="nextTo"/>
        <c:spPr>
          <a:ln w="2633">
            <a:solidFill>
              <a:schemeClr val="tx1"/>
            </a:solidFill>
            <a:prstDash val="solid"/>
          </a:ln>
        </c:spPr>
        <c:txPr>
          <a:bodyPr rot="0" vert="horz"/>
          <a:lstStyle/>
          <a:p>
            <a:pPr>
              <a:defRPr sz="1600" b="1" i="0" u="none" strike="noStrike" baseline="0">
                <a:solidFill>
                  <a:srgbClr val="000000"/>
                </a:solidFill>
                <a:latin typeface="Arial (Hebrew)"/>
                <a:ea typeface="Arial (Hebrew)"/>
                <a:cs typeface="Arial (Hebrew)"/>
              </a:defRPr>
            </a:pPr>
            <a:endParaRPr lang="he-IL"/>
          </a:p>
        </c:txPr>
        <c:crossAx val="132466944"/>
        <c:crosses val="autoZero"/>
        <c:auto val="1"/>
        <c:lblAlgn val="ctr"/>
        <c:lblOffset val="100"/>
        <c:tickLblSkip val="1"/>
        <c:tickMarkSkip val="1"/>
      </c:catAx>
      <c:valAx>
        <c:axId val="132466944"/>
        <c:scaling>
          <c:orientation val="minMax"/>
        </c:scaling>
        <c:delete val="1"/>
        <c:axPos val="l"/>
        <c:numFmt formatCode="General" sourceLinked="1"/>
        <c:tickLblPos val="none"/>
        <c:crossAx val="132465408"/>
        <c:crosses val="autoZero"/>
        <c:crossBetween val="between"/>
      </c:valAx>
      <c:spPr>
        <a:noFill/>
        <a:ln w="25396">
          <a:noFill/>
        </a:ln>
      </c:spPr>
    </c:plotArea>
    <c:plotVisOnly val="1"/>
    <c:dispBlanksAs val="gap"/>
  </c:chart>
  <c:spPr>
    <a:noFill/>
    <a:ln>
      <a:noFill/>
    </a:ln>
  </c:spPr>
  <c:txPr>
    <a:bodyPr/>
    <a:lstStyle/>
    <a:p>
      <a:pPr>
        <a:defRPr sz="1533" b="1" i="0" u="none" strike="noStrike" baseline="0">
          <a:solidFill>
            <a:schemeClr val="tx1"/>
          </a:solidFill>
          <a:latin typeface="Arial (Hebrew)"/>
          <a:ea typeface="Arial (Hebrew)"/>
          <a:cs typeface="Arial (Hebrew)"/>
        </a:defRPr>
      </a:pPr>
      <a:endParaRPr lang="he-IL"/>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0.19622</cdr:x>
      <cdr:y>0.08478</cdr:y>
    </cdr:from>
    <cdr:to>
      <cdr:x>0.73207</cdr:x>
      <cdr:y>0.15955</cdr:y>
    </cdr:to>
    <cdr:sp macro="" textlink="">
      <cdr:nvSpPr>
        <cdr:cNvPr id="2" name="Rectangle 1"/>
        <cdr:cNvSpPr>
          <a:spLocks xmlns:a="http://schemas.openxmlformats.org/drawingml/2006/main" noChangeArrowheads="1"/>
        </cdr:cNvSpPr>
      </cdr:nvSpPr>
      <cdr:spPr bwMode="auto">
        <a:xfrm xmlns:a="http://schemas.openxmlformats.org/drawingml/2006/main">
          <a:off x="955675" y="612134"/>
          <a:ext cx="2609850" cy="539835"/>
        </a:xfrm>
        <a:prstGeom xmlns:a="http://schemas.openxmlformats.org/drawingml/2006/main" prst="rect">
          <a:avLst/>
        </a:prstGeom>
        <a:solidFill xmlns:a="http://schemas.openxmlformats.org/drawingml/2006/main">
          <a:schemeClr val="bg2"/>
        </a:solidFill>
        <a:ln xmlns:a="http://schemas.openxmlformats.org/drawingml/2006/main" w="9525">
          <a:noFill/>
          <a:miter lim="800000"/>
          <a:headEnd/>
          <a:tailEnd/>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anchor="ctr"/>
        <a:lstStyle xmlns:a="http://schemas.openxmlformats.org/drawingml/2006/main">
          <a:defPPr>
            <a:defRPr lang="he-IL"/>
          </a:defPPr>
          <a:lvl1pPr algn="r" rtl="1" fontAlgn="base">
            <a:spcBef>
              <a:spcPct val="0"/>
            </a:spcBef>
            <a:spcAft>
              <a:spcPct val="0"/>
            </a:spcAft>
            <a:defRPr sz="4800" kern="1200">
              <a:solidFill>
                <a:srgbClr val="000000"/>
              </a:solidFill>
              <a:latin typeface="Arial" pitchFamily="34" charset="0"/>
              <a:cs typeface="Arial" pitchFamily="34" charset="0"/>
            </a:defRPr>
          </a:lvl1pPr>
          <a:lvl2pPr marL="457200" algn="r" rtl="1" fontAlgn="base">
            <a:spcBef>
              <a:spcPct val="0"/>
            </a:spcBef>
            <a:spcAft>
              <a:spcPct val="0"/>
            </a:spcAft>
            <a:defRPr sz="4800" kern="1200">
              <a:solidFill>
                <a:srgbClr val="000000"/>
              </a:solidFill>
              <a:latin typeface="Arial" pitchFamily="34" charset="0"/>
              <a:cs typeface="Arial" pitchFamily="34" charset="0"/>
            </a:defRPr>
          </a:lvl2pPr>
          <a:lvl3pPr marL="914400" algn="r" rtl="1" fontAlgn="base">
            <a:spcBef>
              <a:spcPct val="0"/>
            </a:spcBef>
            <a:spcAft>
              <a:spcPct val="0"/>
            </a:spcAft>
            <a:defRPr sz="4800" kern="1200">
              <a:solidFill>
                <a:srgbClr val="000000"/>
              </a:solidFill>
              <a:latin typeface="Arial" pitchFamily="34" charset="0"/>
              <a:cs typeface="Arial" pitchFamily="34" charset="0"/>
            </a:defRPr>
          </a:lvl3pPr>
          <a:lvl4pPr marL="1371600" algn="r" rtl="1" fontAlgn="base">
            <a:spcBef>
              <a:spcPct val="0"/>
            </a:spcBef>
            <a:spcAft>
              <a:spcPct val="0"/>
            </a:spcAft>
            <a:defRPr sz="4800" kern="1200">
              <a:solidFill>
                <a:srgbClr val="000000"/>
              </a:solidFill>
              <a:latin typeface="Arial" pitchFamily="34" charset="0"/>
              <a:cs typeface="Arial" pitchFamily="34" charset="0"/>
            </a:defRPr>
          </a:lvl4pPr>
          <a:lvl5pPr marL="1828800" algn="r" rtl="1" fontAlgn="base">
            <a:spcBef>
              <a:spcPct val="0"/>
            </a:spcBef>
            <a:spcAft>
              <a:spcPct val="0"/>
            </a:spcAft>
            <a:defRPr sz="4800" kern="1200">
              <a:solidFill>
                <a:srgbClr val="000000"/>
              </a:solidFill>
              <a:latin typeface="Arial" pitchFamily="34" charset="0"/>
              <a:cs typeface="Arial" pitchFamily="34" charset="0"/>
            </a:defRPr>
          </a:lvl5pPr>
          <a:lvl6pPr marL="2286000" algn="r" defTabSz="914400" rtl="1" eaLnBrk="1" latinLnBrk="0" hangingPunct="1">
            <a:defRPr sz="4800" kern="1200">
              <a:solidFill>
                <a:srgbClr val="000000"/>
              </a:solidFill>
              <a:latin typeface="Arial" pitchFamily="34" charset="0"/>
              <a:cs typeface="Arial" pitchFamily="34" charset="0"/>
            </a:defRPr>
          </a:lvl6pPr>
          <a:lvl7pPr marL="2743200" algn="r" defTabSz="914400" rtl="1" eaLnBrk="1" latinLnBrk="0" hangingPunct="1">
            <a:defRPr sz="4800" kern="1200">
              <a:solidFill>
                <a:srgbClr val="000000"/>
              </a:solidFill>
              <a:latin typeface="Arial" pitchFamily="34" charset="0"/>
              <a:cs typeface="Arial" pitchFamily="34" charset="0"/>
            </a:defRPr>
          </a:lvl7pPr>
          <a:lvl8pPr marL="3200400" algn="r" defTabSz="914400" rtl="1" eaLnBrk="1" latinLnBrk="0" hangingPunct="1">
            <a:defRPr sz="4800" kern="1200">
              <a:solidFill>
                <a:srgbClr val="000000"/>
              </a:solidFill>
              <a:latin typeface="Arial" pitchFamily="34" charset="0"/>
              <a:cs typeface="Arial" pitchFamily="34" charset="0"/>
            </a:defRPr>
          </a:lvl8pPr>
          <a:lvl9pPr marL="3657600" algn="r" defTabSz="914400" rtl="1" eaLnBrk="1" latinLnBrk="0" hangingPunct="1">
            <a:defRPr sz="4800" kern="1200">
              <a:solidFill>
                <a:srgbClr val="000000"/>
              </a:solidFill>
              <a:latin typeface="Arial" pitchFamily="34" charset="0"/>
              <a:cs typeface="Arial" pitchFamily="34" charset="0"/>
            </a:defRPr>
          </a:lvl9pPr>
        </a:lstStyle>
        <a:p xmlns:a="http://schemas.openxmlformats.org/drawingml/2006/main">
          <a:pPr algn="ctr">
            <a:spcBef>
              <a:spcPct val="50000"/>
            </a:spcBef>
            <a:defRPr/>
          </a:pPr>
          <a:r>
            <a:rPr lang="he-IL" sz="2800" b="1" dirty="0">
              <a:solidFill>
                <a:srgbClr val="54381C"/>
              </a:solidFill>
            </a:rPr>
            <a:t>תיירות פנים</a:t>
          </a:r>
          <a:endParaRPr lang="en-US" sz="2800" b="1" dirty="0">
            <a:solidFill>
              <a:srgbClr val="54381C"/>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0.23838</cdr:x>
      <cdr:y>0.02287</cdr:y>
    </cdr:from>
    <cdr:to>
      <cdr:x>0.84846</cdr:x>
      <cdr:y>0.11602</cdr:y>
    </cdr:to>
    <cdr:sp macro="" textlink="">
      <cdr:nvSpPr>
        <cdr:cNvPr id="2" name="Rectangle 1"/>
        <cdr:cNvSpPr>
          <a:spLocks xmlns:a="http://schemas.openxmlformats.org/drawingml/2006/main" noChangeArrowheads="1"/>
        </cdr:cNvSpPr>
      </cdr:nvSpPr>
      <cdr:spPr bwMode="auto">
        <a:xfrm xmlns:a="http://schemas.openxmlformats.org/drawingml/2006/main">
          <a:off x="1123951" y="130174"/>
          <a:ext cx="2876550" cy="530297"/>
        </a:xfrm>
        <a:prstGeom xmlns:a="http://schemas.openxmlformats.org/drawingml/2006/main" prst="rect">
          <a:avLst/>
        </a:prstGeom>
        <a:solidFill xmlns:a="http://schemas.openxmlformats.org/drawingml/2006/main">
          <a:schemeClr val="bg2"/>
        </a:solidFill>
        <a:ln xmlns:a="http://schemas.openxmlformats.org/drawingml/2006/main" w="9525">
          <a:noFill/>
          <a:miter lim="800000"/>
          <a:headEnd/>
          <a:tailEnd/>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anchor="ctr"/>
        <a:lstStyle xmlns:a="http://schemas.openxmlformats.org/drawingml/2006/main">
          <a:defPPr>
            <a:defRPr lang="he-IL"/>
          </a:defPPr>
          <a:lvl1pPr algn="r" rtl="1" fontAlgn="base">
            <a:spcBef>
              <a:spcPct val="0"/>
            </a:spcBef>
            <a:spcAft>
              <a:spcPct val="0"/>
            </a:spcAft>
            <a:defRPr sz="4800" kern="1200">
              <a:solidFill>
                <a:srgbClr val="000000"/>
              </a:solidFill>
              <a:latin typeface="Arial" pitchFamily="34" charset="0"/>
              <a:cs typeface="Arial" pitchFamily="34" charset="0"/>
            </a:defRPr>
          </a:lvl1pPr>
          <a:lvl2pPr marL="457200" algn="r" rtl="1" fontAlgn="base">
            <a:spcBef>
              <a:spcPct val="0"/>
            </a:spcBef>
            <a:spcAft>
              <a:spcPct val="0"/>
            </a:spcAft>
            <a:defRPr sz="4800" kern="1200">
              <a:solidFill>
                <a:srgbClr val="000000"/>
              </a:solidFill>
              <a:latin typeface="Arial" pitchFamily="34" charset="0"/>
              <a:cs typeface="Arial" pitchFamily="34" charset="0"/>
            </a:defRPr>
          </a:lvl2pPr>
          <a:lvl3pPr marL="914400" algn="r" rtl="1" fontAlgn="base">
            <a:spcBef>
              <a:spcPct val="0"/>
            </a:spcBef>
            <a:spcAft>
              <a:spcPct val="0"/>
            </a:spcAft>
            <a:defRPr sz="4800" kern="1200">
              <a:solidFill>
                <a:srgbClr val="000000"/>
              </a:solidFill>
              <a:latin typeface="Arial" pitchFamily="34" charset="0"/>
              <a:cs typeface="Arial" pitchFamily="34" charset="0"/>
            </a:defRPr>
          </a:lvl3pPr>
          <a:lvl4pPr marL="1371600" algn="r" rtl="1" fontAlgn="base">
            <a:spcBef>
              <a:spcPct val="0"/>
            </a:spcBef>
            <a:spcAft>
              <a:spcPct val="0"/>
            </a:spcAft>
            <a:defRPr sz="4800" kern="1200">
              <a:solidFill>
                <a:srgbClr val="000000"/>
              </a:solidFill>
              <a:latin typeface="Arial" pitchFamily="34" charset="0"/>
              <a:cs typeface="Arial" pitchFamily="34" charset="0"/>
            </a:defRPr>
          </a:lvl4pPr>
          <a:lvl5pPr marL="1828800" algn="r" rtl="1" fontAlgn="base">
            <a:spcBef>
              <a:spcPct val="0"/>
            </a:spcBef>
            <a:spcAft>
              <a:spcPct val="0"/>
            </a:spcAft>
            <a:defRPr sz="4800" kern="1200">
              <a:solidFill>
                <a:srgbClr val="000000"/>
              </a:solidFill>
              <a:latin typeface="Arial" pitchFamily="34" charset="0"/>
              <a:cs typeface="Arial" pitchFamily="34" charset="0"/>
            </a:defRPr>
          </a:lvl5pPr>
          <a:lvl6pPr marL="2286000" algn="r" defTabSz="914400" rtl="1" eaLnBrk="1" latinLnBrk="0" hangingPunct="1">
            <a:defRPr sz="4800" kern="1200">
              <a:solidFill>
                <a:srgbClr val="000000"/>
              </a:solidFill>
              <a:latin typeface="Arial" pitchFamily="34" charset="0"/>
              <a:cs typeface="Arial" pitchFamily="34" charset="0"/>
            </a:defRPr>
          </a:lvl6pPr>
          <a:lvl7pPr marL="2743200" algn="r" defTabSz="914400" rtl="1" eaLnBrk="1" latinLnBrk="0" hangingPunct="1">
            <a:defRPr sz="4800" kern="1200">
              <a:solidFill>
                <a:srgbClr val="000000"/>
              </a:solidFill>
              <a:latin typeface="Arial" pitchFamily="34" charset="0"/>
              <a:cs typeface="Arial" pitchFamily="34" charset="0"/>
            </a:defRPr>
          </a:lvl7pPr>
          <a:lvl8pPr marL="3200400" algn="r" defTabSz="914400" rtl="1" eaLnBrk="1" latinLnBrk="0" hangingPunct="1">
            <a:defRPr sz="4800" kern="1200">
              <a:solidFill>
                <a:srgbClr val="000000"/>
              </a:solidFill>
              <a:latin typeface="Arial" pitchFamily="34" charset="0"/>
              <a:cs typeface="Arial" pitchFamily="34" charset="0"/>
            </a:defRPr>
          </a:lvl8pPr>
          <a:lvl9pPr marL="3657600" algn="r" defTabSz="914400" rtl="1" eaLnBrk="1" latinLnBrk="0" hangingPunct="1">
            <a:defRPr sz="4800" kern="1200">
              <a:solidFill>
                <a:srgbClr val="000000"/>
              </a:solidFill>
              <a:latin typeface="Arial" pitchFamily="34" charset="0"/>
              <a:cs typeface="Arial" pitchFamily="34" charset="0"/>
            </a:defRPr>
          </a:lvl9pPr>
        </a:lstStyle>
        <a:p xmlns:a="http://schemas.openxmlformats.org/drawingml/2006/main">
          <a:pPr algn="ctr">
            <a:spcBef>
              <a:spcPct val="50000"/>
            </a:spcBef>
            <a:defRPr/>
          </a:pPr>
          <a:r>
            <a:rPr lang="he-IL" sz="2800" b="1" dirty="0">
              <a:solidFill>
                <a:srgbClr val="54381C"/>
              </a:solidFill>
            </a:rPr>
            <a:t>תיירות נכנסת</a:t>
          </a:r>
          <a:endParaRPr lang="en-US" sz="2800" b="1" dirty="0">
            <a:solidFill>
              <a:srgbClr val="54381C"/>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714" tIns="45857" rIns="91714" bIns="45857"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a:p>
        </p:txBody>
      </p:sp>
      <p:sp>
        <p:nvSpPr>
          <p:cNvPr id="56323" name="Rectangle 3"/>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1714" tIns="45857" rIns="91714" bIns="45857"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89034BFA-9E93-4DAF-82B4-95CA93EC5E26}" type="datetimeFigureOut">
              <a:rPr lang="en-US"/>
              <a:pPr>
                <a:defRPr/>
              </a:pPr>
              <a:t>7/4/2015</a:t>
            </a:fld>
            <a:endParaRPr lang="en-US"/>
          </a:p>
        </p:txBody>
      </p:sp>
      <p:sp>
        <p:nvSpPr>
          <p:cNvPr id="56324" name="Rectangle 4"/>
          <p:cNvSpPr>
            <a:spLocks noGrp="1" noChangeArrowheads="1"/>
          </p:cNvSpPr>
          <p:nvPr>
            <p:ph type="ftr" sz="quarter" idx="2"/>
          </p:nvPr>
        </p:nvSpPr>
        <p:spPr bwMode="auto">
          <a:xfrm>
            <a:off x="0" y="9448800"/>
            <a:ext cx="2971800" cy="496888"/>
          </a:xfrm>
          <a:prstGeom prst="rect">
            <a:avLst/>
          </a:prstGeom>
          <a:noFill/>
          <a:ln w="9525">
            <a:noFill/>
            <a:miter lim="800000"/>
            <a:headEnd/>
            <a:tailEnd/>
          </a:ln>
          <a:effectLst/>
        </p:spPr>
        <p:txBody>
          <a:bodyPr vert="horz" wrap="square" lIns="91714" tIns="45857" rIns="91714" bIns="45857"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a:p>
        </p:txBody>
      </p:sp>
      <p:sp>
        <p:nvSpPr>
          <p:cNvPr id="56325" name="Rectangle 5"/>
          <p:cNvSpPr>
            <a:spLocks noGrp="1" noChangeArrowheads="1"/>
          </p:cNvSpPr>
          <p:nvPr>
            <p:ph type="sldNum" sz="quarter" idx="3"/>
          </p:nvPr>
        </p:nvSpPr>
        <p:spPr bwMode="auto">
          <a:xfrm>
            <a:off x="3884613" y="9448800"/>
            <a:ext cx="2971800" cy="496888"/>
          </a:xfrm>
          <a:prstGeom prst="rect">
            <a:avLst/>
          </a:prstGeom>
          <a:noFill/>
          <a:ln w="9525">
            <a:noFill/>
            <a:miter lim="800000"/>
            <a:headEnd/>
            <a:tailEnd/>
          </a:ln>
          <a:effectLst/>
        </p:spPr>
        <p:txBody>
          <a:bodyPr vert="horz" wrap="square" lIns="91714" tIns="45857" rIns="91714" bIns="45857"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AB4A0DC8-ED33-4D6D-BC09-0580E73CA11A}" type="slidenum">
              <a:rPr lang="en-US"/>
              <a:pPr>
                <a:defRPr/>
              </a:pPr>
              <a:t>‹#›</a:t>
            </a:fld>
            <a:endParaRPr lang="en-US"/>
          </a:p>
        </p:txBody>
      </p:sp>
    </p:spTree>
    <p:extLst>
      <p:ext uri="{BB962C8B-B14F-4D97-AF65-F5344CB8AC3E}">
        <p14:creationId xmlns:p14="http://schemas.microsoft.com/office/powerpoint/2010/main" xmlns="" val="1180846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96888"/>
          </a:xfrm>
          <a:prstGeom prst="rect">
            <a:avLst/>
          </a:prstGeom>
        </p:spPr>
        <p:txBody>
          <a:bodyPr vert="horz" lIns="91714" tIns="45857" rIns="91714" bIns="45857" rtlCol="1"/>
          <a:lstStyle>
            <a:lvl1pPr algn="r">
              <a:defRPr sz="1200"/>
            </a:lvl1pPr>
          </a:lstStyle>
          <a:p>
            <a:pPr>
              <a:defRPr/>
            </a:pPr>
            <a:endParaRPr lang="he-IL"/>
          </a:p>
        </p:txBody>
      </p:sp>
      <p:sp>
        <p:nvSpPr>
          <p:cNvPr id="3" name="מציין מיקום של תאריך 2"/>
          <p:cNvSpPr>
            <a:spLocks noGrp="1"/>
          </p:cNvSpPr>
          <p:nvPr>
            <p:ph type="dt" idx="1"/>
          </p:nvPr>
        </p:nvSpPr>
        <p:spPr>
          <a:xfrm>
            <a:off x="1588" y="0"/>
            <a:ext cx="2971800" cy="496888"/>
          </a:xfrm>
          <a:prstGeom prst="rect">
            <a:avLst/>
          </a:prstGeom>
        </p:spPr>
        <p:txBody>
          <a:bodyPr vert="horz" lIns="91714" tIns="45857" rIns="91714" bIns="45857" rtlCol="1"/>
          <a:lstStyle>
            <a:lvl1pPr algn="l">
              <a:defRPr sz="1200"/>
            </a:lvl1pPr>
          </a:lstStyle>
          <a:p>
            <a:pPr>
              <a:defRPr/>
            </a:pPr>
            <a:fld id="{034B0F0F-82D0-4016-9E51-CE508C396E7C}" type="datetimeFigureOut">
              <a:rPr lang="he-IL"/>
              <a:pPr>
                <a:defRPr/>
              </a:pPr>
              <a:t>י"ז/תמוז/תשע"ה</a:t>
            </a:fld>
            <a:endParaRPr lang="he-IL"/>
          </a:p>
        </p:txBody>
      </p:sp>
      <p:sp>
        <p:nvSpPr>
          <p:cNvPr id="4" name="מציין מיקום של תמונת שקופית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714" tIns="45857" rIns="91714" bIns="45857" rtlCol="1" anchor="ctr"/>
          <a:lstStyle/>
          <a:p>
            <a:pPr lvl="0"/>
            <a:endParaRPr lang="he-IL" noProof="0" smtClean="0"/>
          </a:p>
        </p:txBody>
      </p:sp>
      <p:sp>
        <p:nvSpPr>
          <p:cNvPr id="5" name="מציין מיקום של הערות 4"/>
          <p:cNvSpPr>
            <a:spLocks noGrp="1"/>
          </p:cNvSpPr>
          <p:nvPr>
            <p:ph type="body" sz="quarter" idx="3"/>
          </p:nvPr>
        </p:nvSpPr>
        <p:spPr>
          <a:xfrm>
            <a:off x="685800" y="4724400"/>
            <a:ext cx="5486400" cy="4476750"/>
          </a:xfrm>
          <a:prstGeom prst="rect">
            <a:avLst/>
          </a:prstGeom>
        </p:spPr>
        <p:txBody>
          <a:bodyPr vert="horz" wrap="square" lIns="91714" tIns="45857" rIns="91714" bIns="45857" numCol="1" anchor="t" anchorCtr="0" compatLnSpc="1">
            <a:prstTxWarp prst="textNoShape">
              <a:avLst/>
            </a:prstTxWarp>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6" name="מציין מיקום של כותרת תחתונה 5"/>
          <p:cNvSpPr>
            <a:spLocks noGrp="1"/>
          </p:cNvSpPr>
          <p:nvPr>
            <p:ph type="ftr" sz="quarter" idx="4"/>
          </p:nvPr>
        </p:nvSpPr>
        <p:spPr>
          <a:xfrm>
            <a:off x="3886200" y="9448800"/>
            <a:ext cx="2971800" cy="496888"/>
          </a:xfrm>
          <a:prstGeom prst="rect">
            <a:avLst/>
          </a:prstGeom>
        </p:spPr>
        <p:txBody>
          <a:bodyPr vert="horz" lIns="91714" tIns="45857" rIns="91714" bIns="45857" rtlCol="1" anchor="b"/>
          <a:lstStyle>
            <a:lvl1pPr algn="r">
              <a:defRPr sz="1200"/>
            </a:lvl1pPr>
          </a:lstStyle>
          <a:p>
            <a:pPr>
              <a:defRPr/>
            </a:pPr>
            <a:endParaRPr lang="he-IL"/>
          </a:p>
        </p:txBody>
      </p:sp>
      <p:sp>
        <p:nvSpPr>
          <p:cNvPr id="7" name="מציין מיקום של מספר שקופית 6"/>
          <p:cNvSpPr>
            <a:spLocks noGrp="1"/>
          </p:cNvSpPr>
          <p:nvPr>
            <p:ph type="sldNum" sz="quarter" idx="5"/>
          </p:nvPr>
        </p:nvSpPr>
        <p:spPr>
          <a:xfrm>
            <a:off x="1588" y="9448800"/>
            <a:ext cx="2971800" cy="496888"/>
          </a:xfrm>
          <a:prstGeom prst="rect">
            <a:avLst/>
          </a:prstGeom>
        </p:spPr>
        <p:txBody>
          <a:bodyPr vert="horz" lIns="91714" tIns="45857" rIns="91714" bIns="45857" rtlCol="1" anchor="b"/>
          <a:lstStyle>
            <a:lvl1pPr algn="l">
              <a:defRPr sz="1200"/>
            </a:lvl1pPr>
          </a:lstStyle>
          <a:p>
            <a:pPr>
              <a:defRPr/>
            </a:pPr>
            <a:fld id="{9E42D027-2289-4B9A-A622-FF3B233223BE}" type="slidenum">
              <a:rPr lang="he-IL"/>
              <a:pPr>
                <a:defRPr/>
              </a:pPr>
              <a:t>‹#›</a:t>
            </a:fld>
            <a:endParaRPr lang="he-IL"/>
          </a:p>
        </p:txBody>
      </p:sp>
    </p:spTree>
    <p:extLst>
      <p:ext uri="{BB962C8B-B14F-4D97-AF65-F5344CB8AC3E}">
        <p14:creationId xmlns:p14="http://schemas.microsoft.com/office/powerpoint/2010/main" xmlns="" val="429283748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050"/>
          <p:cNvSpPr>
            <a:spLocks noGrp="1" noRot="1" noChangeAspect="1" noChangeArrowheads="1" noTextEdit="1"/>
          </p:cNvSpPr>
          <p:nvPr>
            <p:ph type="sldImg"/>
          </p:nvPr>
        </p:nvSpPr>
        <p:spPr>
          <a:xfrm>
            <a:off x="963613" y="765175"/>
            <a:ext cx="4997450" cy="3749675"/>
          </a:xfrm>
          <a:ln/>
        </p:spPr>
      </p:sp>
      <p:sp>
        <p:nvSpPr>
          <p:cNvPr id="31747" name="Rectangle 2051"/>
          <p:cNvSpPr>
            <a:spLocks noGrp="1" noChangeArrowheads="1"/>
          </p:cNvSpPr>
          <p:nvPr>
            <p:ph type="body" idx="1"/>
          </p:nvPr>
        </p:nvSpPr>
        <p:spPr>
          <a:xfrm>
            <a:off x="944554" y="4744134"/>
            <a:ext cx="5036018" cy="44391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050"/>
          <p:cNvSpPr>
            <a:spLocks noGrp="1" noRot="1" noChangeAspect="1" noChangeArrowheads="1" noTextEdit="1"/>
          </p:cNvSpPr>
          <p:nvPr>
            <p:ph type="sldImg"/>
          </p:nvPr>
        </p:nvSpPr>
        <p:spPr>
          <a:xfrm>
            <a:off x="963613" y="765175"/>
            <a:ext cx="4997450" cy="3749675"/>
          </a:xfrm>
          <a:ln/>
        </p:spPr>
      </p:sp>
      <p:sp>
        <p:nvSpPr>
          <p:cNvPr id="31747" name="Rectangle 2051"/>
          <p:cNvSpPr>
            <a:spLocks noGrp="1" noChangeArrowheads="1"/>
          </p:cNvSpPr>
          <p:nvPr>
            <p:ph type="body" idx="1"/>
          </p:nvPr>
        </p:nvSpPr>
        <p:spPr>
          <a:xfrm>
            <a:off x="944554" y="4744134"/>
            <a:ext cx="5036018" cy="44391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he-I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962025" y="765175"/>
            <a:ext cx="4999038" cy="37496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Rectangle 3"/>
          <p:cNvSpPr>
            <a:spLocks noGrp="1" noChangeArrowheads="1"/>
          </p:cNvSpPr>
          <p:nvPr>
            <p:ph type="body" idx="1"/>
          </p:nvPr>
        </p:nvSpPr>
        <p:spPr bwMode="auto">
          <a:xfrm>
            <a:off x="944563" y="4743450"/>
            <a:ext cx="5035550" cy="44402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2862" tIns="46431" rIns="92862" bIns="46431"/>
          <a:lstStyle/>
          <a:p>
            <a:pPr eaLnBrk="1" hangingPunct="1"/>
            <a:endParaRPr lang="he-I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962025" y="765175"/>
            <a:ext cx="4999038" cy="37496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Rectangle 3"/>
          <p:cNvSpPr>
            <a:spLocks noGrp="1" noChangeArrowheads="1"/>
          </p:cNvSpPr>
          <p:nvPr>
            <p:ph type="body" idx="1"/>
          </p:nvPr>
        </p:nvSpPr>
        <p:spPr bwMode="auto">
          <a:xfrm>
            <a:off x="944563" y="4743450"/>
            <a:ext cx="5035550" cy="44402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lIns="92862" tIns="46431" rIns="92862" bIns="46431"/>
          <a:lstStyle/>
          <a:p>
            <a:pPr eaLnBrk="1" hangingPunct="1"/>
            <a:r>
              <a:rPr lang="he-IL" b="1" smtClean="0">
                <a:solidFill>
                  <a:srgbClr val="993366"/>
                </a:solidFill>
                <a:latin typeface="Arial" pitchFamily="34" charset="0"/>
              </a:rPr>
              <a:t>אמצעי ההתמודדות הראשון המוצע עי' מחברי הדו"ח להתמודדות עם כשלים הוא יישום אינטגרציה בשוק העבודה –</a:t>
            </a:r>
            <a:r>
              <a:rPr lang="he-IL" smtClean="0">
                <a:solidFill>
                  <a:srgbClr val="993366"/>
                </a:solidFill>
                <a:latin typeface="Arial" pitchFamily="34" charset="0"/>
              </a:rPr>
              <a:t> </a:t>
            </a:r>
            <a:r>
              <a:rPr lang="he-IL" b="1" smtClean="0">
                <a:solidFill>
                  <a:srgbClr val="993366"/>
                </a:solidFill>
                <a:latin typeface="Arial" pitchFamily="34" charset="0"/>
              </a:rPr>
              <a:t>מגזר</a:t>
            </a:r>
            <a:r>
              <a:rPr lang="he-IL" smtClean="0">
                <a:solidFill>
                  <a:srgbClr val="993366"/>
                </a:solidFill>
                <a:latin typeface="Arial" pitchFamily="34" charset="0"/>
              </a:rPr>
              <a:t> </a:t>
            </a:r>
            <a:r>
              <a:rPr lang="he-IL" b="1" smtClean="0">
                <a:solidFill>
                  <a:srgbClr val="993366"/>
                </a:solidFill>
                <a:latin typeface="Arial" pitchFamily="34" charset="0"/>
              </a:rPr>
              <a:t>חרדי, אוכלוסיית פריפריה,נשים ואוכלוסייה ערבית</a:t>
            </a:r>
            <a:r>
              <a:rPr lang="he-IL" smtClean="0">
                <a:solidFill>
                  <a:srgbClr val="993366"/>
                </a:solidFill>
                <a:latin typeface="Arial" pitchFamily="34" charset="0"/>
              </a:rPr>
              <a:t>.  התיירות נותנת מענה ובגדול ל-3 הסקטורים האחרונים.</a:t>
            </a:r>
            <a:endParaRPr lang="he-IL"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13A06AF-92AF-4E46-ABAD-3F16207AD1BB}" type="slidenum">
              <a:rPr lang="he-IL" smtClean="0"/>
              <a:pPr/>
              <a:t>43</a:t>
            </a:fld>
            <a:endParaRPr lang="he-IL"/>
          </a:p>
        </p:txBody>
      </p:sp>
    </p:spTree>
    <p:extLst>
      <p:ext uri="{BB962C8B-B14F-4D97-AF65-F5344CB8AC3E}">
        <p14:creationId xmlns:p14="http://schemas.microsoft.com/office/powerpoint/2010/main" xmlns="" val="375727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13A06AF-92AF-4E46-ABAD-3F16207AD1BB}" type="slidenum">
              <a:rPr lang="he-IL" smtClean="0"/>
              <a:pPr/>
              <a:t>56</a:t>
            </a:fld>
            <a:endParaRPr lang="he-IL"/>
          </a:p>
        </p:txBody>
      </p:sp>
    </p:spTree>
    <p:extLst>
      <p:ext uri="{BB962C8B-B14F-4D97-AF65-F5344CB8AC3E}">
        <p14:creationId xmlns:p14="http://schemas.microsoft.com/office/powerpoint/2010/main" xmlns="" val="375727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13A06AF-92AF-4E46-ABAD-3F16207AD1BB}" type="slidenum">
              <a:rPr lang="he-IL" smtClean="0"/>
              <a:pPr/>
              <a:t>57</a:t>
            </a:fld>
            <a:endParaRPr lang="he-IL"/>
          </a:p>
        </p:txBody>
      </p:sp>
    </p:spTree>
    <p:extLst>
      <p:ext uri="{BB962C8B-B14F-4D97-AF65-F5344CB8AC3E}">
        <p14:creationId xmlns:p14="http://schemas.microsoft.com/office/powerpoint/2010/main" xmlns="" val="375727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533400" y="685800"/>
            <a:ext cx="7772400" cy="1470025"/>
          </a:xfrm>
        </p:spPr>
        <p:txBody>
          <a:bodyPr/>
          <a:lstStyle>
            <a:lvl1pPr>
              <a:defRPr sz="3200">
                <a:solidFill>
                  <a:schemeClr val="bg1"/>
                </a:solidFill>
                <a:cs typeface="+mn-cs"/>
              </a:defRPr>
            </a:lvl1pPr>
          </a:lstStyle>
          <a:p>
            <a:r>
              <a:rPr lang="he-IL" dirty="0" smtClean="0"/>
              <a:t>לחץ כדי לערוך סגנון כותרת של תבנית בסיס</a:t>
            </a:r>
            <a:endParaRPr lang="en-US" dirty="0"/>
          </a:p>
        </p:txBody>
      </p:sp>
      <p:sp>
        <p:nvSpPr>
          <p:cNvPr id="3" name="כותרת משנה 2"/>
          <p:cNvSpPr>
            <a:spLocks noGrp="1"/>
          </p:cNvSpPr>
          <p:nvPr>
            <p:ph type="subTitle" idx="1"/>
          </p:nvPr>
        </p:nvSpPr>
        <p:spPr>
          <a:xfrm>
            <a:off x="-457200" y="2438400"/>
            <a:ext cx="6400800" cy="1752600"/>
          </a:xfrm>
        </p:spPr>
        <p:txBody>
          <a:bodyPr/>
          <a:lstStyle>
            <a:lvl1pPr marL="0" indent="0" algn="ctr">
              <a:buNone/>
              <a:defRPr sz="2000">
                <a:solidFill>
                  <a:schemeClr val="tx1">
                    <a:tint val="75000"/>
                  </a:schemeClr>
                </a:solidFill>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dirty="0" smtClean="0"/>
              <a:t>לחץ כדי לערוך סגנון כותרת משנה של תבנית בסיס</a:t>
            </a:r>
            <a:endParaRPr lang="en-US" dirty="0"/>
          </a:p>
        </p:txBody>
      </p:sp>
    </p:spTree>
    <p:extLst>
      <p:ext uri="{BB962C8B-B14F-4D97-AF65-F5344CB8AC3E}">
        <p14:creationId xmlns:p14="http://schemas.microsoft.com/office/powerpoint/2010/main" xmlns="" val="162570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A62AC4BE-C8FD-4674-B17F-35C8751D7F10}" type="slidenum">
              <a:rPr lang="en-US"/>
              <a:pPr>
                <a:defRPr/>
              </a:pPr>
              <a:t>‹#›</a:t>
            </a:fld>
            <a:endParaRPr lang="en-US"/>
          </a:p>
        </p:txBody>
      </p:sp>
    </p:spTree>
    <p:extLst>
      <p:ext uri="{BB962C8B-B14F-4D97-AF65-F5344CB8AC3E}">
        <p14:creationId xmlns:p14="http://schemas.microsoft.com/office/powerpoint/2010/main" xmlns="" val="124449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D2C8BB3E-E06F-485D-90F4-F6D424635B3A}" type="slidenum">
              <a:rPr lang="en-US"/>
              <a:pPr>
                <a:defRPr/>
              </a:pPr>
              <a:t>‹#›</a:t>
            </a:fld>
            <a:endParaRPr lang="en-US"/>
          </a:p>
        </p:txBody>
      </p:sp>
    </p:spTree>
    <p:extLst>
      <p:ext uri="{BB962C8B-B14F-4D97-AF65-F5344CB8AC3E}">
        <p14:creationId xmlns:p14="http://schemas.microsoft.com/office/powerpoint/2010/main" xmlns="" val="155956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457200" y="274638"/>
            <a:ext cx="8229600" cy="58515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3" name="מציין מיקום של מספר שקופית 2"/>
          <p:cNvSpPr>
            <a:spLocks noGrp="1"/>
          </p:cNvSpPr>
          <p:nvPr>
            <p:ph type="sldNum" sz="quarter" idx="10"/>
          </p:nvPr>
        </p:nvSpPr>
        <p:spPr>
          <a:xfrm>
            <a:off x="8567738" y="6518275"/>
            <a:ext cx="576262" cy="339725"/>
          </a:xfrm>
        </p:spPr>
        <p:txBody>
          <a:bodyPr/>
          <a:lstStyle>
            <a:lvl1pPr>
              <a:defRPr/>
            </a:lvl1pPr>
          </a:lstStyle>
          <a:p>
            <a:fld id="{EAF1F82F-8960-4A5C-9930-FD4451BB024D}" type="slidenum">
              <a:rPr lang="en-US" altLang="he-IL">
                <a:solidFill>
                  <a:srgbClr val="FFFFFF"/>
                </a:solidFill>
              </a:rPr>
              <a:pPr/>
              <a:t>‹#›</a:t>
            </a:fld>
            <a:endParaRPr lang="en-US" altLang="he-IL">
              <a:solidFill>
                <a:srgbClr val="FFFFFF"/>
              </a:solidFill>
            </a:endParaRPr>
          </a:p>
        </p:txBody>
      </p:sp>
    </p:spTree>
    <p:extLst>
      <p:ext uri="{BB962C8B-B14F-4D97-AF65-F5344CB8AC3E}">
        <p14:creationId xmlns:p14="http://schemas.microsoft.com/office/powerpoint/2010/main" xmlns="" val="11091748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כותרת וטבל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p>
            <a:r>
              <a:rPr lang="he-IL" smtClean="0"/>
              <a:t>לחץ כדי לערוך סגנון כותרת של תבנית בסיס</a:t>
            </a:r>
            <a:endParaRPr lang="he-IL"/>
          </a:p>
        </p:txBody>
      </p:sp>
      <p:sp>
        <p:nvSpPr>
          <p:cNvPr id="3" name="מציין מיקום של טבלה 2"/>
          <p:cNvSpPr>
            <a:spLocks noGrp="1"/>
          </p:cNvSpPr>
          <p:nvPr>
            <p:ph type="tbl" idx="1"/>
          </p:nvPr>
        </p:nvSpPr>
        <p:spPr>
          <a:xfrm>
            <a:off x="457200" y="1600200"/>
            <a:ext cx="8229600" cy="4525963"/>
          </a:xfrm>
        </p:spPr>
        <p:txBody>
          <a:bodyPr/>
          <a:lstStyle/>
          <a:p>
            <a:pPr lvl="0"/>
            <a:endParaRPr lang="he-IL" noProof="0"/>
          </a:p>
        </p:txBody>
      </p:sp>
      <p:sp>
        <p:nvSpPr>
          <p:cNvPr id="4" name="מציין מיקום של תאריך 3"/>
          <p:cNvSpPr>
            <a:spLocks noGrp="1"/>
          </p:cNvSpPr>
          <p:nvPr>
            <p:ph type="dt" sz="half" idx="10"/>
          </p:nvPr>
        </p:nvSpPr>
        <p:spPr/>
        <p:txBody>
          <a:bodyPr/>
          <a:lstStyle>
            <a:lvl1pPr>
              <a:defRPr/>
            </a:lvl1pPr>
          </a:lstStyle>
          <a:p>
            <a:pPr>
              <a:defRPr/>
            </a:pPr>
            <a:fld id="{E18F1A57-951D-4F56-B87B-6B5366792834}" type="datetime8">
              <a:rPr lang="he-IL"/>
              <a:pPr>
                <a:defRPr/>
              </a:pPr>
              <a:t>04 יולי 15</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52B47A33-EA8B-40CA-AFFE-BA910D96EDCF}" type="slidenum">
              <a:rPr lang="he-IL"/>
              <a:pPr>
                <a:defRPr/>
              </a:pPr>
              <a:t>‹#›</a:t>
            </a:fld>
            <a:endParaRPr lang="he-IL"/>
          </a:p>
        </p:txBody>
      </p:sp>
    </p:spTree>
    <p:extLst>
      <p:ext uri="{BB962C8B-B14F-4D97-AF65-F5344CB8AC3E}">
        <p14:creationId xmlns:p14="http://schemas.microsoft.com/office/powerpoint/2010/main" xmlns="" val="136977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D7EE2128-2B73-42C7-A1F0-5B247CE8229F}" type="slidenum">
              <a:rPr lang="en-US"/>
              <a:pPr>
                <a:defRPr/>
              </a:pPr>
              <a:t>‹#›</a:t>
            </a:fld>
            <a:endParaRPr lang="en-US"/>
          </a:p>
        </p:txBody>
      </p:sp>
    </p:spTree>
    <p:extLst>
      <p:ext uri="{BB962C8B-B14F-4D97-AF65-F5344CB8AC3E}">
        <p14:creationId xmlns:p14="http://schemas.microsoft.com/office/powerpoint/2010/main" xmlns="" val="237215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pPr>
              <a:defRPr/>
            </a:pPr>
            <a:fld id="{D8A2C9E6-CE72-4142-9EEF-91FCC5ABAE70}" type="slidenum">
              <a:rPr lang="en-US"/>
              <a:pPr>
                <a:defRPr/>
              </a:pPr>
              <a:t>‹#›</a:t>
            </a:fld>
            <a:endParaRPr lang="en-US"/>
          </a:p>
        </p:txBody>
      </p:sp>
    </p:spTree>
    <p:extLst>
      <p:ext uri="{BB962C8B-B14F-4D97-AF65-F5344CB8AC3E}">
        <p14:creationId xmlns:p14="http://schemas.microsoft.com/office/powerpoint/2010/main" xmlns="" val="251501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3"/>
          <p:cNvSpPr>
            <a:spLocks noGrp="1"/>
          </p:cNvSpPr>
          <p:nvPr>
            <p:ph type="dt" sz="half" idx="10"/>
          </p:nvPr>
        </p:nvSpPr>
        <p:spPr/>
        <p:txBody>
          <a:bodyPr/>
          <a:lstStyle>
            <a:lvl1pPr>
              <a:defRPr/>
            </a:lvl1pPr>
          </a:lstStyle>
          <a:p>
            <a:pPr>
              <a:defRPr/>
            </a:pPr>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BECC6BF1-7C35-4206-B96B-AD2F29F1ADC4}" type="slidenum">
              <a:rPr lang="en-US"/>
              <a:pPr>
                <a:defRPr/>
              </a:pPr>
              <a:t>‹#›</a:t>
            </a:fld>
            <a:endParaRPr lang="en-US"/>
          </a:p>
        </p:txBody>
      </p:sp>
    </p:spTree>
    <p:extLst>
      <p:ext uri="{BB962C8B-B14F-4D97-AF65-F5344CB8AC3E}">
        <p14:creationId xmlns:p14="http://schemas.microsoft.com/office/powerpoint/2010/main" xmlns="" val="148379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3"/>
          <p:cNvSpPr>
            <a:spLocks noGrp="1"/>
          </p:cNvSpPr>
          <p:nvPr>
            <p:ph type="dt" sz="half" idx="10"/>
          </p:nvPr>
        </p:nvSpPr>
        <p:spPr/>
        <p:txBody>
          <a:bodyPr/>
          <a:lstStyle>
            <a:lvl1pPr>
              <a:defRPr/>
            </a:lvl1pPr>
          </a:lstStyle>
          <a:p>
            <a:pPr>
              <a:defRPr/>
            </a:pPr>
            <a:endParaRPr lang="en-US"/>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9" name="מציין מיקום של מספר שקופית 5"/>
          <p:cNvSpPr>
            <a:spLocks noGrp="1"/>
          </p:cNvSpPr>
          <p:nvPr>
            <p:ph type="sldNum" sz="quarter" idx="12"/>
          </p:nvPr>
        </p:nvSpPr>
        <p:spPr/>
        <p:txBody>
          <a:bodyPr/>
          <a:lstStyle>
            <a:lvl1pPr>
              <a:defRPr/>
            </a:lvl1pPr>
          </a:lstStyle>
          <a:p>
            <a:pPr>
              <a:defRPr/>
            </a:pPr>
            <a:fld id="{EDD32B02-D84F-45D0-B5E0-1A6CF76C7689}" type="slidenum">
              <a:rPr lang="en-US"/>
              <a:pPr>
                <a:defRPr/>
              </a:pPr>
              <a:t>‹#›</a:t>
            </a:fld>
            <a:endParaRPr lang="en-US"/>
          </a:p>
        </p:txBody>
      </p:sp>
    </p:spTree>
    <p:extLst>
      <p:ext uri="{BB962C8B-B14F-4D97-AF65-F5344CB8AC3E}">
        <p14:creationId xmlns:p14="http://schemas.microsoft.com/office/powerpoint/2010/main" xmlns="" val="208831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3"/>
          <p:cNvSpPr>
            <a:spLocks noGrp="1"/>
          </p:cNvSpPr>
          <p:nvPr>
            <p:ph type="dt" sz="half" idx="10"/>
          </p:nvPr>
        </p:nvSpPr>
        <p:spPr/>
        <p:txBody>
          <a:bodyPr/>
          <a:lstStyle>
            <a:lvl1pPr>
              <a:defRPr/>
            </a:lvl1pPr>
          </a:lstStyle>
          <a:p>
            <a:pPr>
              <a:defRPr/>
            </a:pPr>
            <a:endParaRPr lang="en-US"/>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5" name="מציין מיקום של מספר שקופית 5"/>
          <p:cNvSpPr>
            <a:spLocks noGrp="1"/>
          </p:cNvSpPr>
          <p:nvPr>
            <p:ph type="sldNum" sz="quarter" idx="12"/>
          </p:nvPr>
        </p:nvSpPr>
        <p:spPr/>
        <p:txBody>
          <a:bodyPr/>
          <a:lstStyle>
            <a:lvl1pPr>
              <a:defRPr/>
            </a:lvl1pPr>
          </a:lstStyle>
          <a:p>
            <a:pPr>
              <a:defRPr/>
            </a:pPr>
            <a:fld id="{FE747588-80B8-40D8-9074-D951B72214A4}" type="slidenum">
              <a:rPr lang="en-US"/>
              <a:pPr>
                <a:defRPr/>
              </a:pPr>
              <a:t>‹#›</a:t>
            </a:fld>
            <a:endParaRPr lang="en-US"/>
          </a:p>
        </p:txBody>
      </p:sp>
    </p:spTree>
    <p:extLst>
      <p:ext uri="{BB962C8B-B14F-4D97-AF65-F5344CB8AC3E}">
        <p14:creationId xmlns:p14="http://schemas.microsoft.com/office/powerpoint/2010/main" xmlns="" val="185004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endParaRPr lang="en-US"/>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4" name="מציין מיקום של מספר שקופית 5"/>
          <p:cNvSpPr>
            <a:spLocks noGrp="1"/>
          </p:cNvSpPr>
          <p:nvPr>
            <p:ph type="sldNum" sz="quarter" idx="12"/>
          </p:nvPr>
        </p:nvSpPr>
        <p:spPr/>
        <p:txBody>
          <a:bodyPr/>
          <a:lstStyle>
            <a:lvl1pPr>
              <a:defRPr/>
            </a:lvl1pPr>
          </a:lstStyle>
          <a:p>
            <a:pPr>
              <a:defRPr/>
            </a:pPr>
            <a:fld id="{7FE9B57A-19CA-4E45-AA73-63D0F2962C80}" type="slidenum">
              <a:rPr lang="en-US"/>
              <a:pPr>
                <a:defRPr/>
              </a:pPr>
              <a:t>‹#›</a:t>
            </a:fld>
            <a:endParaRPr lang="en-US"/>
          </a:p>
        </p:txBody>
      </p:sp>
    </p:spTree>
    <p:extLst>
      <p:ext uri="{BB962C8B-B14F-4D97-AF65-F5344CB8AC3E}">
        <p14:creationId xmlns:p14="http://schemas.microsoft.com/office/powerpoint/2010/main" xmlns="" val="391773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F2B0C911-7490-42FF-94FA-81FBCB32E651}" type="slidenum">
              <a:rPr lang="en-US"/>
              <a:pPr>
                <a:defRPr/>
              </a:pPr>
              <a:t>‹#›</a:t>
            </a:fld>
            <a:endParaRPr lang="en-US"/>
          </a:p>
        </p:txBody>
      </p:sp>
    </p:spTree>
    <p:extLst>
      <p:ext uri="{BB962C8B-B14F-4D97-AF65-F5344CB8AC3E}">
        <p14:creationId xmlns:p14="http://schemas.microsoft.com/office/powerpoint/2010/main" xmlns="" val="205360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pPr>
              <a:defRPr/>
            </a:pPr>
            <a:fld id="{8D28957B-D054-4435-A900-CA001287DF6F}" type="slidenum">
              <a:rPr lang="en-US"/>
              <a:pPr>
                <a:defRPr/>
              </a:pPr>
              <a:t>‹#›</a:t>
            </a:fld>
            <a:endParaRPr lang="en-US"/>
          </a:p>
        </p:txBody>
      </p:sp>
    </p:spTree>
    <p:extLst>
      <p:ext uri="{BB962C8B-B14F-4D97-AF65-F5344CB8AC3E}">
        <p14:creationId xmlns:p14="http://schemas.microsoft.com/office/powerpoint/2010/main" xmlns="" val="11800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074" name="מציין מיקום של כותרת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3075" name="מציין מיקום טקסט 2"/>
          <p:cNvSpPr>
            <a:spLocks noGrp="1"/>
          </p:cNvSpPr>
          <p:nvPr>
            <p:ph type="body" idx="1"/>
          </p:nvPr>
        </p:nvSpPr>
        <p:spPr bwMode="auto">
          <a:xfrm>
            <a:off x="457200" y="132556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457200" y="6081713"/>
            <a:ext cx="2133600" cy="365125"/>
          </a:xfrm>
          <a:prstGeom prst="rect">
            <a:avLst/>
          </a:prstGeom>
        </p:spPr>
        <p:txBody>
          <a:bodyPr vert="horz" lIns="91440" tIns="45720" rIns="91440" bIns="45720" rtlCol="0" anchor="ctr"/>
          <a:lstStyle>
            <a:lvl1pPr algn="r" rtl="1" fontAlgn="auto">
              <a:spcBef>
                <a:spcPts val="0"/>
              </a:spcBef>
              <a:spcAft>
                <a:spcPts val="0"/>
              </a:spcAft>
              <a:defRPr sz="1050" b="0" i="0">
                <a:solidFill>
                  <a:schemeClr val="bg1"/>
                </a:solidFill>
                <a:latin typeface="+mn-lt"/>
                <a:cs typeface="+mn-cs"/>
              </a:defRPr>
            </a:lvl1pPr>
          </a:lstStyle>
          <a:p>
            <a:pPr>
              <a:defRPr/>
            </a:pPr>
            <a:endParaRPr lang="en-US"/>
          </a:p>
        </p:txBody>
      </p:sp>
      <p:sp>
        <p:nvSpPr>
          <p:cNvPr id="5" name="מציין מיקום של כותרת תחתונה 4"/>
          <p:cNvSpPr>
            <a:spLocks noGrp="1"/>
          </p:cNvSpPr>
          <p:nvPr>
            <p:ph type="ftr" sz="quarter" idx="3"/>
          </p:nvPr>
        </p:nvSpPr>
        <p:spPr>
          <a:xfrm>
            <a:off x="3124200" y="6081713"/>
            <a:ext cx="2895600" cy="365125"/>
          </a:xfrm>
          <a:prstGeom prst="rect">
            <a:avLst/>
          </a:prstGeom>
        </p:spPr>
        <p:txBody>
          <a:bodyPr vert="horz" lIns="91440" tIns="45720" rIns="91440" bIns="45720" rtlCol="0" anchor="ctr"/>
          <a:lstStyle>
            <a:lvl1pPr algn="r" rtl="1" fontAlgn="auto">
              <a:spcBef>
                <a:spcPts val="0"/>
              </a:spcBef>
              <a:spcAft>
                <a:spcPts val="0"/>
              </a:spcAft>
              <a:defRPr sz="1050" b="0" i="0">
                <a:solidFill>
                  <a:schemeClr val="bg1"/>
                </a:solidFill>
                <a:latin typeface="+mn-lt"/>
                <a:cs typeface="+mn-cs"/>
              </a:defRPr>
            </a:lvl1pPr>
          </a:lstStyle>
          <a:p>
            <a:pPr>
              <a:defRPr/>
            </a:pPr>
            <a:endParaRPr lang="en-US"/>
          </a:p>
        </p:txBody>
      </p:sp>
      <p:sp>
        <p:nvSpPr>
          <p:cNvPr id="6" name="מציין מיקום של מספר שקופית 5"/>
          <p:cNvSpPr>
            <a:spLocks noGrp="1"/>
          </p:cNvSpPr>
          <p:nvPr>
            <p:ph type="sldNum" sz="quarter" idx="4"/>
          </p:nvPr>
        </p:nvSpPr>
        <p:spPr>
          <a:xfrm>
            <a:off x="6553200" y="6081713"/>
            <a:ext cx="2133600" cy="365125"/>
          </a:xfrm>
          <a:prstGeom prst="rect">
            <a:avLst/>
          </a:prstGeom>
        </p:spPr>
        <p:txBody>
          <a:bodyPr vert="horz" lIns="91440" tIns="45720" rIns="91440" bIns="45720" rtlCol="0" anchor="ctr"/>
          <a:lstStyle>
            <a:lvl1pPr algn="r" rtl="1" fontAlgn="auto">
              <a:spcBef>
                <a:spcPts val="0"/>
              </a:spcBef>
              <a:spcAft>
                <a:spcPts val="0"/>
              </a:spcAft>
              <a:defRPr sz="1050" b="0" i="0">
                <a:solidFill>
                  <a:schemeClr val="bg1"/>
                </a:solidFill>
                <a:latin typeface="+mn-lt"/>
                <a:cs typeface="+mn-cs"/>
              </a:defRPr>
            </a:lvl1pPr>
          </a:lstStyle>
          <a:p>
            <a:pPr>
              <a:defRPr/>
            </a:pPr>
            <a:fld id="{22D22A7E-BC03-44EC-9E28-002315D851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40"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 id="2147485142" r:id="rId12"/>
    <p:sldLayoutId id="2147485143" r:id="rId13"/>
  </p:sldLayoutIdLst>
  <p:hf hdr="0" ftr="0" dt="0"/>
  <p:txStyles>
    <p:titleStyle>
      <a:lvl1pPr algn="r" rtl="1" eaLnBrk="0" fontAlgn="base" hangingPunct="0">
        <a:spcBef>
          <a:spcPct val="0"/>
        </a:spcBef>
        <a:spcAft>
          <a:spcPct val="0"/>
        </a:spcAft>
        <a:defRPr sz="3600" kern="1200">
          <a:solidFill>
            <a:schemeClr val="bg1"/>
          </a:solidFill>
          <a:latin typeface="+mj-lt"/>
          <a:ea typeface="+mj-ea"/>
          <a:cs typeface="Arial" charset="0"/>
        </a:defRPr>
      </a:lvl1pPr>
      <a:lvl2pPr algn="r" rtl="1" eaLnBrk="0" fontAlgn="base" hangingPunct="0">
        <a:spcBef>
          <a:spcPct val="0"/>
        </a:spcBef>
        <a:spcAft>
          <a:spcPct val="0"/>
        </a:spcAft>
        <a:defRPr sz="3600">
          <a:solidFill>
            <a:schemeClr val="bg1"/>
          </a:solidFill>
          <a:latin typeface="Calibri" pitchFamily="34" charset="0"/>
          <a:cs typeface="Arial" charset="0"/>
        </a:defRPr>
      </a:lvl2pPr>
      <a:lvl3pPr algn="r" rtl="1" eaLnBrk="0" fontAlgn="base" hangingPunct="0">
        <a:spcBef>
          <a:spcPct val="0"/>
        </a:spcBef>
        <a:spcAft>
          <a:spcPct val="0"/>
        </a:spcAft>
        <a:defRPr sz="3600">
          <a:solidFill>
            <a:schemeClr val="bg1"/>
          </a:solidFill>
          <a:latin typeface="Calibri" pitchFamily="34" charset="0"/>
          <a:cs typeface="Arial" charset="0"/>
        </a:defRPr>
      </a:lvl3pPr>
      <a:lvl4pPr algn="r" rtl="1" eaLnBrk="0" fontAlgn="base" hangingPunct="0">
        <a:spcBef>
          <a:spcPct val="0"/>
        </a:spcBef>
        <a:spcAft>
          <a:spcPct val="0"/>
        </a:spcAft>
        <a:defRPr sz="3600">
          <a:solidFill>
            <a:schemeClr val="bg1"/>
          </a:solidFill>
          <a:latin typeface="Calibri" pitchFamily="34" charset="0"/>
          <a:cs typeface="Arial" charset="0"/>
        </a:defRPr>
      </a:lvl4pPr>
      <a:lvl5pPr algn="r" rtl="1" eaLnBrk="0" fontAlgn="base" hangingPunct="0">
        <a:spcBef>
          <a:spcPct val="0"/>
        </a:spcBef>
        <a:spcAft>
          <a:spcPct val="0"/>
        </a:spcAft>
        <a:defRPr sz="3600">
          <a:solidFill>
            <a:schemeClr val="bg1"/>
          </a:solidFill>
          <a:latin typeface="Calibri" pitchFamily="34" charset="0"/>
          <a:cs typeface="Arial" charset="0"/>
        </a:defRPr>
      </a:lvl5pPr>
      <a:lvl6pPr marL="457200" algn="r" rtl="1" fontAlgn="base">
        <a:spcBef>
          <a:spcPct val="0"/>
        </a:spcBef>
        <a:spcAft>
          <a:spcPct val="0"/>
        </a:spcAft>
        <a:defRPr sz="3600">
          <a:solidFill>
            <a:schemeClr val="bg1"/>
          </a:solidFill>
          <a:latin typeface="Calibri" pitchFamily="34" charset="0"/>
          <a:cs typeface="Arial" charset="0"/>
        </a:defRPr>
      </a:lvl6pPr>
      <a:lvl7pPr marL="914400" algn="r" rtl="1" fontAlgn="base">
        <a:spcBef>
          <a:spcPct val="0"/>
        </a:spcBef>
        <a:spcAft>
          <a:spcPct val="0"/>
        </a:spcAft>
        <a:defRPr sz="3600">
          <a:solidFill>
            <a:schemeClr val="bg1"/>
          </a:solidFill>
          <a:latin typeface="Calibri" pitchFamily="34" charset="0"/>
          <a:cs typeface="Arial" charset="0"/>
        </a:defRPr>
      </a:lvl7pPr>
      <a:lvl8pPr marL="1371600" algn="r" rtl="1" fontAlgn="base">
        <a:spcBef>
          <a:spcPct val="0"/>
        </a:spcBef>
        <a:spcAft>
          <a:spcPct val="0"/>
        </a:spcAft>
        <a:defRPr sz="3600">
          <a:solidFill>
            <a:schemeClr val="bg1"/>
          </a:solidFill>
          <a:latin typeface="Calibri" pitchFamily="34" charset="0"/>
          <a:cs typeface="Arial" charset="0"/>
        </a:defRPr>
      </a:lvl8pPr>
      <a:lvl9pPr marL="1828800" algn="r" rtl="1" fontAlgn="base">
        <a:spcBef>
          <a:spcPct val="0"/>
        </a:spcBef>
        <a:spcAft>
          <a:spcPct val="0"/>
        </a:spcAft>
        <a:defRPr sz="3600">
          <a:solidFill>
            <a:schemeClr val="bg1"/>
          </a:solidFill>
          <a:latin typeface="Calibri" pitchFamily="34" charset="0"/>
          <a:cs typeface="Arial" charset="0"/>
        </a:defRPr>
      </a:lvl9pPr>
    </p:titleStyle>
    <p:bodyStyle>
      <a:lvl1pPr marL="342900" indent="-342900" algn="r" rtl="1" eaLnBrk="0" fontAlgn="base" hangingPunct="0">
        <a:spcBef>
          <a:spcPct val="20000"/>
        </a:spcBef>
        <a:spcAft>
          <a:spcPct val="0"/>
        </a:spcAft>
        <a:buFont typeface="Arial" pitchFamily="34" charset="0"/>
        <a:buChar char="•"/>
        <a:defRPr sz="2400" kern="1200">
          <a:solidFill>
            <a:schemeClr val="bg1"/>
          </a:solidFill>
          <a:latin typeface="+mn-lt"/>
          <a:ea typeface="+mn-ea"/>
          <a:cs typeface="Arial" charset="0"/>
        </a:defRPr>
      </a:lvl1pPr>
      <a:lvl2pPr marL="742950" indent="-28575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Arial" pitchFamily="34" charset="0"/>
        </a:defRPr>
      </a:lvl2pPr>
      <a:lvl3pPr marL="1143000" indent="-228600" algn="r" rtl="1" eaLnBrk="0" fontAlgn="base" hangingPunct="0">
        <a:spcBef>
          <a:spcPct val="20000"/>
        </a:spcBef>
        <a:spcAft>
          <a:spcPct val="0"/>
        </a:spcAft>
        <a:buFont typeface="Arial" pitchFamily="34" charset="0"/>
        <a:buChar char="•"/>
        <a:defRPr kern="1200">
          <a:solidFill>
            <a:schemeClr val="bg1"/>
          </a:solidFill>
          <a:latin typeface="+mn-lt"/>
          <a:ea typeface="+mn-ea"/>
          <a:cs typeface="Arial" pitchFamily="34" charset="0"/>
        </a:defRPr>
      </a:lvl3pPr>
      <a:lvl4pPr marL="1600200" indent="-228600" algn="r" rtl="1" eaLnBrk="0" fontAlgn="base" hangingPunct="0">
        <a:spcBef>
          <a:spcPct val="20000"/>
        </a:spcBef>
        <a:spcAft>
          <a:spcPct val="0"/>
        </a:spcAft>
        <a:buFont typeface="Arial" pitchFamily="34" charset="0"/>
        <a:buChar char="–"/>
        <a:defRPr sz="1600" kern="1200">
          <a:solidFill>
            <a:schemeClr val="bg1"/>
          </a:solidFill>
          <a:latin typeface="+mn-lt"/>
          <a:ea typeface="+mn-ea"/>
          <a:cs typeface="Arial" pitchFamily="34" charset="0"/>
        </a:defRPr>
      </a:lvl4pPr>
      <a:lvl5pPr marL="2057400" indent="-228600" algn="r" rtl="1" eaLnBrk="0" fontAlgn="base" hangingPunct="0">
        <a:spcBef>
          <a:spcPct val="20000"/>
        </a:spcBef>
        <a:spcAft>
          <a:spcPct val="0"/>
        </a:spcAft>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Office_Excel_97-2003_Worksheet2.xls"/></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hart" Target="../charts/chart9.xml"/><Relationship Id="rId5" Type="http://schemas.openxmlformats.org/officeDocument/2006/relationships/image" Target="../media/image2.emf"/><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package" Target="../embeddings/Microsoft_Office_Excel_Worksheet10.xlsx"/></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he.wikipedia.org/wiki/%D7%AA%D7%9E%D7%95%D7%A0%D7%94:Flag_of_Turkey.svg" TargetMode="External"/><Relationship Id="rId1" Type="http://schemas.openxmlformats.org/officeDocument/2006/relationships/slideLayout" Target="../slideLayouts/slideLayout2.xml"/><Relationship Id="rId6" Type="http://schemas.openxmlformats.org/officeDocument/2006/relationships/hyperlink" Target="http://he.wikipedia.org/wiki/%D7%AA%D7%9E%D7%95%D7%A0%D7%94:Flag_of_Jordan.svg" TargetMode="External"/><Relationship Id="rId5" Type="http://schemas.openxmlformats.org/officeDocument/2006/relationships/image" Target="../media/image6.jpeg"/><Relationship Id="rId4" Type="http://schemas.openxmlformats.org/officeDocument/2006/relationships/hyperlink" Target="http://www.ynet.co.il/PicServer/02202003/244804/EGYP001.gif" TargetMode="External"/><Relationship Id="rId9" Type="http://schemas.openxmlformats.org/officeDocument/2006/relationships/image" Target="../media/image8.wmf"/></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62.xml.rels><?xml version="1.0" encoding="UTF-8" standalone="yes"?>
<Relationships xmlns="http://schemas.openxmlformats.org/package/2006/relationships"><Relationship Id="rId8" Type="http://schemas.openxmlformats.org/officeDocument/2006/relationships/hyperlink" Target="http://roadwarriorvoices.com/tag/travel-news-2/" TargetMode="External"/><Relationship Id="rId13" Type="http://schemas.openxmlformats.org/officeDocument/2006/relationships/image" Target="../media/image49.png"/><Relationship Id="rId3" Type="http://schemas.openxmlformats.org/officeDocument/2006/relationships/hyperlink" Target="http://roadwarriorvoices.com/2015/05/16/airbnb-releases-a-report-claiming-airbnb-generated-more-than-1bn-in-economic-activity-for-nyc-last-year/" TargetMode="External"/><Relationship Id="rId7" Type="http://schemas.openxmlformats.org/officeDocument/2006/relationships/hyperlink" Target="http://roadwarriorvoices.com/2015/05/25/11-awesome-airbnb-properties-for-business-travelers/" TargetMode="External"/><Relationship Id="rId12" Type="http://schemas.openxmlformats.org/officeDocument/2006/relationships/hyperlink" Target="http://roadwarriorvoices.com/" TargetMode="External"/><Relationship Id="rId2" Type="http://schemas.openxmlformats.org/officeDocument/2006/relationships/hyperlink" Target="https://www.flickr.com/photos/levork/5027325616/in/photolist-8EfmKS-qsvmZP-4T8QxV-4Td28G-bP9cvt-bAeM13-7nQLN-4fcm8q-bPg8dP-bAeP8Q-anDo7W-xcHxB-qJXj2x-6JLvN4-7fCFTC-qTEZ9-dckzYw-578QMj-3wkq-jKzeT-fC7baT-byX6Mv-7uHAxA-5bqvLT-awJCRo-TpvsC-a5r22L-RDKvk-bAfcjy-ax37j2-nV5YyX-ga9Wyx-3G6f1-nxB9sc-3qByfm-byX6Mg-6sKzqv-578QJJ-rxkUos-cLoum5-fxHiP-jKzeU-7uBX3F-7uDF6T-7fsLR1-4XHh8F-bAfbK5-oAKuh4-bP9ebH-bPggZT" TargetMode="External"/><Relationship Id="rId1" Type="http://schemas.openxmlformats.org/officeDocument/2006/relationships/slideLayout" Target="../slideLayouts/slideLayout2.xml"/><Relationship Id="rId6" Type="http://schemas.openxmlformats.org/officeDocument/2006/relationships/hyperlink" Target="http://roadwarriorvoices.com/2015/05/02/these-10-cities-are-swooning-millennials/" TargetMode="External"/><Relationship Id="rId11" Type="http://schemas.openxmlformats.org/officeDocument/2006/relationships/image" Target="../media/image48.jpeg"/><Relationship Id="rId5" Type="http://schemas.openxmlformats.org/officeDocument/2006/relationships/hyperlink" Target="http://www.atlantico.fr/decryptage/airbnb-paris-suffit-fin-2157679.html/page/0/1" TargetMode="External"/><Relationship Id="rId15" Type="http://schemas.openxmlformats.org/officeDocument/2006/relationships/slide" Target="slide30.xml"/><Relationship Id="rId10" Type="http://schemas.openxmlformats.org/officeDocument/2006/relationships/hyperlink" Target="http://roadwarriorvoices.com/author/manonthelam/" TargetMode="External"/><Relationship Id="rId4" Type="http://schemas.openxmlformats.org/officeDocument/2006/relationships/hyperlink" Target="http://www.lefigaro.fr/flash-actu/2015/05/22/97001-20150522FILWWW00310-airbnb-2000-logements-controles-a-paris.php" TargetMode="External"/><Relationship Id="rId9" Type="http://schemas.openxmlformats.org/officeDocument/2006/relationships/hyperlink" Target="http://roadwarriorvoices.com/category/travel-news/" TargetMode="External"/><Relationship Id="rId1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41-501 Pres 2014-15 Ads"/>
          <p:cNvPicPr>
            <a:picLocks noGrp="1" noChangeAspect="1"/>
          </p:cNvPicPr>
          <p:nvPr isPhoto="1"/>
        </p:nvPicPr>
        <p:blipFill rotWithShape="1">
          <a:blip r:embed="rId2" cstate="print">
            <a:lum/>
            <a:extLst>
              <a:ext uri="{28A0092B-C50C-407E-A947-70E740481C1C}">
                <a14:useLocalDpi xmlns:a14="http://schemas.microsoft.com/office/drawing/2010/main" xmlns="" val="0"/>
              </a:ext>
            </a:extLst>
          </a:blip>
          <a:srcRect b="28618"/>
          <a:stretch/>
        </p:blipFill>
        <p:spPr>
          <a:xfrm>
            <a:off x="914399" y="188258"/>
            <a:ext cx="7234518" cy="5217459"/>
          </a:xfrm>
          <a:prstGeom prst="rect">
            <a:avLst/>
          </a:prstGeom>
          <a:noFill/>
          <a:ln>
            <a:noFill/>
          </a:ln>
        </p:spPr>
      </p:pic>
      <p:grpSp>
        <p:nvGrpSpPr>
          <p:cNvPr id="4" name="קבוצה 8"/>
          <p:cNvGrpSpPr>
            <a:grpSpLocks/>
          </p:cNvGrpSpPr>
          <p:nvPr/>
        </p:nvGrpSpPr>
        <p:grpSpPr bwMode="auto">
          <a:xfrm>
            <a:off x="40341" y="6415346"/>
            <a:ext cx="3039035" cy="448687"/>
            <a:chOff x="0" y="6396335"/>
            <a:chExt cx="4929190" cy="461665"/>
          </a:xfrm>
        </p:grpSpPr>
        <p:sp>
          <p:nvSpPr>
            <p:cNvPr id="5" name="Text Box 44"/>
            <p:cNvSpPr txBox="1">
              <a:spLocks noChangeArrowheads="1"/>
            </p:cNvSpPr>
            <p:nvPr/>
          </p:nvSpPr>
          <p:spPr bwMode="auto">
            <a:xfrm>
              <a:off x="571472" y="6396335"/>
              <a:ext cx="4357718" cy="31058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50000"/>
                </a:spcBef>
              </a:pPr>
              <a:r>
                <a:rPr kumimoji="1" lang="he-IL" sz="1400" dirty="0">
                  <a:solidFill>
                    <a:srgbClr val="000099"/>
                  </a:solidFill>
                  <a:latin typeface="Tahoma" pitchFamily="34" charset="0"/>
                  <a:cs typeface="Tahoma" pitchFamily="34" charset="0"/>
                </a:rPr>
                <a:t>התאחדות המלונות בישראל</a:t>
              </a:r>
              <a:endParaRPr kumimoji="1" lang="en-US" sz="1400" dirty="0">
                <a:solidFill>
                  <a:srgbClr val="000099"/>
                </a:solidFill>
                <a:latin typeface="Tahoma" pitchFamily="34" charset="0"/>
                <a:cs typeface="Tahoma" pitchFamily="34" charset="0"/>
              </a:endParaRPr>
            </a:p>
          </p:txBody>
        </p:sp>
        <p:pic>
          <p:nvPicPr>
            <p:cNvPr id="6" name="Picture 10"/>
            <p:cNvPicPr>
              <a:picLocks noChangeAspect="1" noChangeArrowheads="1"/>
            </p:cNvPicPr>
            <p:nvPr/>
          </p:nvPicPr>
          <p:blipFill>
            <a:blip r:embed="rId3"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7" name="TextBox 2"/>
          <p:cNvSpPr txBox="1">
            <a:spLocks noChangeArrowheads="1"/>
          </p:cNvSpPr>
          <p:nvPr/>
        </p:nvSpPr>
        <p:spPr bwMode="auto">
          <a:xfrm>
            <a:off x="0" y="5649995"/>
            <a:ext cx="9144000" cy="461665"/>
          </a:xfrm>
          <a:prstGeom prst="rect">
            <a:avLst/>
          </a:prstGeom>
          <a:solidFill>
            <a:schemeClr val="bg1"/>
          </a:solidFill>
          <a:ln w="9525">
            <a:noFill/>
            <a:miter lim="800000"/>
            <a:headEnd/>
            <a:tailEnd/>
          </a:ln>
        </p:spPr>
        <p:txBody>
          <a:bodyPr wrap="square">
            <a:spAutoFit/>
          </a:bodyPr>
          <a:lstStyle/>
          <a:p>
            <a:pPr algn="ctr">
              <a:defRPr/>
            </a:pPr>
            <a:r>
              <a:rPr lang="he-IL" sz="2400" dirty="0">
                <a:solidFill>
                  <a:srgbClr val="0000CC"/>
                </a:solidFill>
                <a:effectLst>
                  <a:outerShdw blurRad="38100" dist="38100" dir="2700000" algn="tl">
                    <a:srgbClr val="000000">
                      <a:alpha val="43137"/>
                    </a:srgbClr>
                  </a:outerShdw>
                </a:effectLst>
              </a:rPr>
              <a:t>תעשיית התיירות בישראל </a:t>
            </a:r>
            <a:r>
              <a:rPr lang="he-IL" sz="2400" dirty="0" smtClean="0">
                <a:solidFill>
                  <a:srgbClr val="0000CC"/>
                </a:solidFill>
                <a:effectLst>
                  <a:outerShdw blurRad="38100" dist="38100" dir="2700000" algn="tl">
                    <a:srgbClr val="000000">
                      <a:alpha val="43137"/>
                    </a:srgbClr>
                  </a:outerShdw>
                </a:effectLst>
              </a:rPr>
              <a:t>ובעולם – </a:t>
            </a:r>
            <a:r>
              <a:rPr lang="he-IL" sz="2400" dirty="0">
                <a:solidFill>
                  <a:srgbClr val="0000CC"/>
                </a:solidFill>
                <a:effectLst>
                  <a:outerShdw blurRad="38100" dist="38100" dir="2700000" algn="tl">
                    <a:srgbClr val="000000">
                      <a:alpha val="43137"/>
                    </a:srgbClr>
                  </a:outerShdw>
                </a:effectLst>
              </a:rPr>
              <a:t>חזון מול </a:t>
            </a:r>
            <a:r>
              <a:rPr lang="he-IL" sz="2400" dirty="0" smtClean="0">
                <a:solidFill>
                  <a:srgbClr val="0000CC"/>
                </a:solidFill>
                <a:effectLst>
                  <a:outerShdw blurRad="38100" dist="38100" dir="2700000" algn="tl">
                    <a:srgbClr val="000000">
                      <a:alpha val="43137"/>
                    </a:srgbClr>
                  </a:outerShdw>
                </a:effectLst>
              </a:rPr>
              <a:t>מציאות</a:t>
            </a:r>
          </a:p>
        </p:txBody>
      </p:sp>
    </p:spTree>
    <p:extLst>
      <p:ext uri="{BB962C8B-B14F-4D97-AF65-F5344CB8AC3E}">
        <p14:creationId xmlns:p14="http://schemas.microsoft.com/office/powerpoint/2010/main" xmlns="" val="3191138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0" y="363912"/>
            <a:ext cx="9144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ahoma" pitchFamily="34" charset="0"/>
                <a:cs typeface="Tahoma" pitchFamily="34" charset="0"/>
              </a:defRPr>
            </a:lvl1pPr>
            <a:lvl2pPr marL="742950" indent="-285750" eaLnBrk="0" hangingPunct="0">
              <a:defRPr kumimoji="1" sz="2400">
                <a:solidFill>
                  <a:schemeClr val="tx1"/>
                </a:solidFill>
                <a:latin typeface="Tahoma" pitchFamily="34" charset="0"/>
                <a:cs typeface="Tahoma" pitchFamily="34" charset="0"/>
              </a:defRPr>
            </a:lvl2pPr>
            <a:lvl3pPr marL="1143000" indent="-228600" eaLnBrk="0" hangingPunct="0">
              <a:defRPr kumimoji="1" sz="2400">
                <a:solidFill>
                  <a:schemeClr val="tx1"/>
                </a:solidFill>
                <a:latin typeface="Tahoma" pitchFamily="34" charset="0"/>
                <a:cs typeface="Tahoma" pitchFamily="34" charset="0"/>
              </a:defRPr>
            </a:lvl3pPr>
            <a:lvl4pPr marL="1600200" indent="-228600" eaLnBrk="0" hangingPunct="0">
              <a:defRPr kumimoji="1" sz="2400">
                <a:solidFill>
                  <a:schemeClr val="tx1"/>
                </a:solidFill>
                <a:latin typeface="Tahoma" pitchFamily="34" charset="0"/>
                <a:cs typeface="Tahoma" pitchFamily="34" charset="0"/>
              </a:defRPr>
            </a:lvl4pPr>
            <a:lvl5pPr marL="2057400" indent="-228600" eaLnBrk="0" hangingPunct="0">
              <a:defRPr kumimoji="1" sz="2400">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kumimoji="1" sz="2400">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kumimoji="1" sz="2400">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kumimoji="1" sz="2400">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kumimoji="1" sz="2400">
                <a:solidFill>
                  <a:schemeClr val="tx1"/>
                </a:solidFill>
                <a:latin typeface="Tahoma" pitchFamily="34" charset="0"/>
                <a:cs typeface="Tahoma" pitchFamily="34" charset="0"/>
              </a:defRPr>
            </a:lvl9pPr>
          </a:lstStyle>
          <a:p>
            <a:pPr algn="ctr" rtl="0">
              <a:spcBef>
                <a:spcPct val="50000"/>
              </a:spcBef>
            </a:pPr>
            <a:r>
              <a:rPr lang="he-IL" b="1" u="sng" dirty="0" smtClean="0">
                <a:solidFill>
                  <a:srgbClr val="000099"/>
                </a:solidFill>
              </a:rPr>
              <a:t>כניסות תיירים לישראל – </a:t>
            </a:r>
            <a:r>
              <a:rPr lang="he-IL" b="1" u="sng" dirty="0" err="1" smtClean="0">
                <a:solidFill>
                  <a:srgbClr val="000099"/>
                </a:solidFill>
              </a:rPr>
              <a:t>עפי</a:t>
            </a:r>
            <a:r>
              <a:rPr lang="he-IL" b="1" u="sng" dirty="0" smtClean="0">
                <a:solidFill>
                  <a:srgbClr val="000099"/>
                </a:solidFill>
              </a:rPr>
              <a:t>' מדינות מקור</a:t>
            </a:r>
            <a:endParaRPr lang="en-US" b="1" u="sng" dirty="0">
              <a:solidFill>
                <a:srgbClr val="000099"/>
              </a:solidFill>
            </a:endParaRPr>
          </a:p>
        </p:txBody>
      </p:sp>
      <p:sp>
        <p:nvSpPr>
          <p:cNvPr id="12294" name="TextBox 8"/>
          <p:cNvSpPr txBox="1">
            <a:spLocks noChangeArrowheads="1"/>
          </p:cNvSpPr>
          <p:nvPr/>
        </p:nvSpPr>
        <p:spPr bwMode="auto">
          <a:xfrm>
            <a:off x="1785936" y="825874"/>
            <a:ext cx="5572125" cy="4000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kumimoji="1" sz="2400">
                <a:solidFill>
                  <a:schemeClr val="tx1"/>
                </a:solidFill>
                <a:latin typeface="Tahoma" pitchFamily="34" charset="0"/>
                <a:cs typeface="Tahoma" pitchFamily="34" charset="0"/>
              </a:defRPr>
            </a:lvl1pPr>
            <a:lvl2pPr marL="742950" indent="-285750" eaLnBrk="0" hangingPunct="0">
              <a:defRPr kumimoji="1" sz="2400">
                <a:solidFill>
                  <a:schemeClr val="tx1"/>
                </a:solidFill>
                <a:latin typeface="Tahoma" pitchFamily="34" charset="0"/>
                <a:cs typeface="Tahoma" pitchFamily="34" charset="0"/>
              </a:defRPr>
            </a:lvl2pPr>
            <a:lvl3pPr marL="1143000" indent="-228600" eaLnBrk="0" hangingPunct="0">
              <a:defRPr kumimoji="1" sz="2400">
                <a:solidFill>
                  <a:schemeClr val="tx1"/>
                </a:solidFill>
                <a:latin typeface="Tahoma" pitchFamily="34" charset="0"/>
                <a:cs typeface="Tahoma" pitchFamily="34" charset="0"/>
              </a:defRPr>
            </a:lvl3pPr>
            <a:lvl4pPr marL="1600200" indent="-228600" eaLnBrk="0" hangingPunct="0">
              <a:defRPr kumimoji="1" sz="2400">
                <a:solidFill>
                  <a:schemeClr val="tx1"/>
                </a:solidFill>
                <a:latin typeface="Tahoma" pitchFamily="34" charset="0"/>
                <a:cs typeface="Tahoma" pitchFamily="34" charset="0"/>
              </a:defRPr>
            </a:lvl4pPr>
            <a:lvl5pPr marL="2057400" indent="-228600" eaLnBrk="0" hangingPunct="0">
              <a:defRPr kumimoji="1" sz="2400">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kumimoji="1" sz="2400">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kumimoji="1" sz="2400">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kumimoji="1" sz="2400">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kumimoji="1" sz="2400">
                <a:solidFill>
                  <a:schemeClr val="tx1"/>
                </a:solidFill>
                <a:latin typeface="Tahoma" pitchFamily="34" charset="0"/>
                <a:cs typeface="Tahoma" pitchFamily="34" charset="0"/>
              </a:defRPr>
            </a:lvl9pPr>
          </a:lstStyle>
          <a:p>
            <a:pPr algn="ctr" eaLnBrk="1" hangingPunct="1"/>
            <a:r>
              <a:rPr lang="he-IL" sz="2000" b="1" dirty="0" smtClean="0">
                <a:solidFill>
                  <a:srgbClr val="000099"/>
                </a:solidFill>
              </a:rPr>
              <a:t>שנת 2014</a:t>
            </a:r>
            <a:endParaRPr lang="he-IL" sz="2000" b="1" dirty="0">
              <a:solidFill>
                <a:srgbClr val="000099"/>
              </a:solidFill>
            </a:endParaRPr>
          </a:p>
        </p:txBody>
      </p:sp>
      <p:sp>
        <p:nvSpPr>
          <p:cNvPr id="8197" name="מציין מיקום של מספר שקופית 12"/>
          <p:cNvSpPr>
            <a:spLocks noGrp="1"/>
          </p:cNvSpPr>
          <p:nvPr>
            <p:ph type="sldNum" sz="quarter" idx="12"/>
          </p:nvPr>
        </p:nvSpPr>
        <p:spPr>
          <a:xfrm>
            <a:off x="8358188" y="6478588"/>
            <a:ext cx="785812" cy="3794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cs typeface="Tahoma" pitchFamily="34" charset="0"/>
              </a:defRPr>
            </a:lvl1pPr>
            <a:lvl2pPr marL="742950" indent="-285750" eaLnBrk="0" hangingPunct="0">
              <a:defRPr kumimoji="1" sz="2400">
                <a:solidFill>
                  <a:schemeClr val="tx1"/>
                </a:solidFill>
                <a:latin typeface="Tahoma" pitchFamily="34" charset="0"/>
                <a:cs typeface="Tahoma" pitchFamily="34" charset="0"/>
              </a:defRPr>
            </a:lvl2pPr>
            <a:lvl3pPr marL="1143000" indent="-228600" eaLnBrk="0" hangingPunct="0">
              <a:defRPr kumimoji="1" sz="2400">
                <a:solidFill>
                  <a:schemeClr val="tx1"/>
                </a:solidFill>
                <a:latin typeface="Tahoma" pitchFamily="34" charset="0"/>
                <a:cs typeface="Tahoma" pitchFamily="34" charset="0"/>
              </a:defRPr>
            </a:lvl3pPr>
            <a:lvl4pPr marL="1600200" indent="-228600" eaLnBrk="0" hangingPunct="0">
              <a:defRPr kumimoji="1" sz="2400">
                <a:solidFill>
                  <a:schemeClr val="tx1"/>
                </a:solidFill>
                <a:latin typeface="Tahoma" pitchFamily="34" charset="0"/>
                <a:cs typeface="Tahoma" pitchFamily="34" charset="0"/>
              </a:defRPr>
            </a:lvl4pPr>
            <a:lvl5pPr marL="2057400" indent="-228600" eaLnBrk="0" hangingPunct="0">
              <a:defRPr kumimoji="1" sz="2400">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kumimoji="1" sz="2400">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kumimoji="1" sz="2400">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kumimoji="1" sz="2400">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kumimoji="1" sz="2400">
                <a:solidFill>
                  <a:schemeClr val="tx1"/>
                </a:solidFill>
                <a:latin typeface="Tahoma" pitchFamily="34" charset="0"/>
                <a:cs typeface="Tahoma" pitchFamily="34" charset="0"/>
              </a:defRPr>
            </a:lvl9pPr>
          </a:lstStyle>
          <a:p>
            <a:pPr eaLnBrk="1" hangingPunct="1"/>
            <a:fld id="{88D43188-86C3-462B-BBE6-186F3015B434}" type="slidenum">
              <a:rPr kumimoji="0" lang="he-IL" sz="1600" smtClean="0">
                <a:solidFill>
                  <a:schemeClr val="bg1"/>
                </a:solidFill>
              </a:rPr>
              <a:pPr eaLnBrk="1" hangingPunct="1"/>
              <a:t>10</a:t>
            </a:fld>
            <a:endParaRPr kumimoji="0" lang="he-IL" sz="1600" smtClean="0">
              <a:solidFill>
                <a:schemeClr val="bg1"/>
              </a:solidFill>
            </a:endParaRPr>
          </a:p>
        </p:txBody>
      </p:sp>
      <p:graphicFrame>
        <p:nvGraphicFramePr>
          <p:cNvPr id="12" name="תרשים 10"/>
          <p:cNvGraphicFramePr>
            <a:graphicFrameLocks/>
          </p:cNvGraphicFramePr>
          <p:nvPr>
            <p:extLst>
              <p:ext uri="{D42A27DB-BD31-4B8C-83A1-F6EECF244321}">
                <p14:modId xmlns:p14="http://schemas.microsoft.com/office/powerpoint/2010/main" xmlns="" val="2530405147"/>
              </p:ext>
            </p:extLst>
          </p:nvPr>
        </p:nvGraphicFramePr>
        <p:xfrm>
          <a:off x="266700" y="1560232"/>
          <a:ext cx="8697788" cy="484056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2"/>
          <p:cNvGrpSpPr>
            <a:grpSpLocks/>
          </p:cNvGrpSpPr>
          <p:nvPr/>
        </p:nvGrpSpPr>
        <p:grpSpPr bwMode="auto">
          <a:xfrm>
            <a:off x="2656359" y="2705846"/>
            <a:ext cx="3657600" cy="1298020"/>
            <a:chOff x="2928938" y="3286124"/>
            <a:chExt cx="3657601" cy="1298021"/>
          </a:xfrm>
        </p:grpSpPr>
        <p:sp>
          <p:nvSpPr>
            <p:cNvPr id="8201" name="TextBox 6"/>
            <p:cNvSpPr txBox="1">
              <a:spLocks noChangeArrowheads="1"/>
            </p:cNvSpPr>
            <p:nvPr/>
          </p:nvSpPr>
          <p:spPr bwMode="auto">
            <a:xfrm>
              <a:off x="2928938" y="4214813"/>
              <a:ext cx="24431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cs typeface="Tahoma" pitchFamily="34" charset="0"/>
                </a:defRPr>
              </a:lvl1pPr>
              <a:lvl2pPr marL="742950" indent="-285750" eaLnBrk="0" hangingPunct="0">
                <a:defRPr kumimoji="1" sz="2400">
                  <a:solidFill>
                    <a:schemeClr val="tx1"/>
                  </a:solidFill>
                  <a:latin typeface="Tahoma" pitchFamily="34" charset="0"/>
                  <a:cs typeface="Tahoma" pitchFamily="34" charset="0"/>
                </a:defRPr>
              </a:lvl2pPr>
              <a:lvl3pPr marL="1143000" indent="-228600" eaLnBrk="0" hangingPunct="0">
                <a:defRPr kumimoji="1" sz="2400">
                  <a:solidFill>
                    <a:schemeClr val="tx1"/>
                  </a:solidFill>
                  <a:latin typeface="Tahoma" pitchFamily="34" charset="0"/>
                  <a:cs typeface="Tahoma" pitchFamily="34" charset="0"/>
                </a:defRPr>
              </a:lvl3pPr>
              <a:lvl4pPr marL="1600200" indent="-228600" eaLnBrk="0" hangingPunct="0">
                <a:defRPr kumimoji="1" sz="2400">
                  <a:solidFill>
                    <a:schemeClr val="tx1"/>
                  </a:solidFill>
                  <a:latin typeface="Tahoma" pitchFamily="34" charset="0"/>
                  <a:cs typeface="Tahoma" pitchFamily="34" charset="0"/>
                </a:defRPr>
              </a:lvl4pPr>
              <a:lvl5pPr marL="2057400" indent="-228600" eaLnBrk="0" hangingPunct="0">
                <a:defRPr kumimoji="1" sz="2400">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kumimoji="1" sz="2400">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kumimoji="1" sz="2400">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kumimoji="1" sz="2400">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kumimoji="1" sz="2400">
                  <a:solidFill>
                    <a:schemeClr val="tx1"/>
                  </a:solidFill>
                  <a:latin typeface="Tahoma" pitchFamily="34" charset="0"/>
                  <a:cs typeface="Tahoma" pitchFamily="34" charset="0"/>
                </a:defRPr>
              </a:lvl9pPr>
            </a:lstStyle>
            <a:p>
              <a:pPr algn="ctr" eaLnBrk="1" hangingPunct="1"/>
              <a:r>
                <a:rPr lang="he-IL" sz="1800" dirty="0" smtClean="0">
                  <a:solidFill>
                    <a:srgbClr val="000000"/>
                  </a:solidFill>
                </a:rPr>
                <a:t>סה"כ אירופה : 61%</a:t>
              </a:r>
              <a:endParaRPr lang="he-IL" sz="1800" b="1" dirty="0">
                <a:solidFill>
                  <a:srgbClr val="000000"/>
                </a:solidFill>
              </a:endParaRPr>
            </a:p>
          </p:txBody>
        </p:sp>
        <p:sp>
          <p:nvSpPr>
            <p:cNvPr id="8202" name="TextBox 6"/>
            <p:cNvSpPr txBox="1">
              <a:spLocks noChangeArrowheads="1"/>
            </p:cNvSpPr>
            <p:nvPr/>
          </p:nvSpPr>
          <p:spPr bwMode="auto">
            <a:xfrm>
              <a:off x="4786314" y="3286124"/>
              <a:ext cx="1800225" cy="923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cs typeface="Tahoma" pitchFamily="34" charset="0"/>
                </a:defRPr>
              </a:lvl1pPr>
              <a:lvl2pPr marL="742950" indent="-285750" eaLnBrk="0" hangingPunct="0">
                <a:defRPr kumimoji="1" sz="2400">
                  <a:solidFill>
                    <a:schemeClr val="tx1"/>
                  </a:solidFill>
                  <a:latin typeface="Tahoma" pitchFamily="34" charset="0"/>
                  <a:cs typeface="Tahoma" pitchFamily="34" charset="0"/>
                </a:defRPr>
              </a:lvl2pPr>
              <a:lvl3pPr marL="1143000" indent="-228600" eaLnBrk="0" hangingPunct="0">
                <a:defRPr kumimoji="1" sz="2400">
                  <a:solidFill>
                    <a:schemeClr val="tx1"/>
                  </a:solidFill>
                  <a:latin typeface="Tahoma" pitchFamily="34" charset="0"/>
                  <a:cs typeface="Tahoma" pitchFamily="34" charset="0"/>
                </a:defRPr>
              </a:lvl3pPr>
              <a:lvl4pPr marL="1600200" indent="-228600" eaLnBrk="0" hangingPunct="0">
                <a:defRPr kumimoji="1" sz="2400">
                  <a:solidFill>
                    <a:schemeClr val="tx1"/>
                  </a:solidFill>
                  <a:latin typeface="Tahoma" pitchFamily="34" charset="0"/>
                  <a:cs typeface="Tahoma" pitchFamily="34" charset="0"/>
                </a:defRPr>
              </a:lvl4pPr>
              <a:lvl5pPr marL="2057400" indent="-228600" eaLnBrk="0" hangingPunct="0">
                <a:defRPr kumimoji="1" sz="2400">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kumimoji="1" sz="2400">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kumimoji="1" sz="2400">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kumimoji="1" sz="2400">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kumimoji="1" sz="2400">
                  <a:solidFill>
                    <a:schemeClr val="tx1"/>
                  </a:solidFill>
                  <a:latin typeface="Tahoma" pitchFamily="34" charset="0"/>
                  <a:cs typeface="Tahoma" pitchFamily="34" charset="0"/>
                </a:defRPr>
              </a:lvl9pPr>
            </a:lstStyle>
            <a:p>
              <a:pPr algn="ctr" eaLnBrk="1" hangingPunct="1"/>
              <a:r>
                <a:rPr lang="he-IL" sz="1800" dirty="0" smtClean="0">
                  <a:solidFill>
                    <a:srgbClr val="000000"/>
                  </a:solidFill>
                </a:rPr>
                <a:t>סה"כ אמריקה</a:t>
              </a:r>
              <a:r>
                <a:rPr lang="en-US" sz="1800" b="1" dirty="0" smtClean="0">
                  <a:solidFill>
                    <a:srgbClr val="000000"/>
                  </a:solidFill>
                </a:rPr>
                <a:t>: </a:t>
              </a:r>
              <a:r>
                <a:rPr lang="en-US" sz="1800" b="1" dirty="0">
                  <a:solidFill>
                    <a:srgbClr val="000000"/>
                  </a:solidFill>
                </a:rPr>
                <a:t>27%</a:t>
              </a:r>
              <a:endParaRPr lang="he-IL" sz="1800" b="1" dirty="0">
                <a:solidFill>
                  <a:srgbClr val="000000"/>
                </a:solidFill>
              </a:endParaRPr>
            </a:p>
          </p:txBody>
        </p:sp>
      </p:grpSp>
      <p:pic>
        <p:nvPicPr>
          <p:cNvPr id="8200" name="Picture 10"/>
          <p:cNvPicPr>
            <a:picLocks noChangeAspect="1" noChangeArrowheads="1"/>
          </p:cNvPicPr>
          <p:nvPr/>
        </p:nvPicPr>
        <p:blipFill>
          <a:blip r:embed="rId4"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85301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wheel(4)">
                                      <p:cBhvr>
                                        <p:cTn id="12" dur="1000"/>
                                        <p:tgtEl>
                                          <p:spTgt spid="12294"/>
                                        </p:tgtEl>
                                      </p:cBhvr>
                                    </p:animEffect>
                                  </p:childTnLst>
                                </p:cTn>
                              </p:par>
                            </p:childTnLst>
                          </p:cTn>
                        </p:par>
                        <p:par>
                          <p:cTn id="13" fill="hold" nodeType="afterGroup">
                            <p:stCondLst>
                              <p:cond delay="1500"/>
                            </p:stCondLst>
                            <p:childTnLst>
                              <p:par>
                                <p:cTn id="14" presetID="8"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500"/>
                                        <p:tgtEl>
                                          <p:spTgt spid="12"/>
                                        </p:tgtEl>
                                      </p:cBhvr>
                                    </p:animEffect>
                                  </p:childTnLst>
                                </p:cTn>
                              </p:par>
                            </p:childTnLst>
                          </p:cTn>
                        </p:par>
                        <p:par>
                          <p:cTn id="17" fill="hold" nodeType="afterGroup">
                            <p:stCondLst>
                              <p:cond delay="2000"/>
                            </p:stCondLst>
                            <p:childTnLst>
                              <p:par>
                                <p:cTn id="18" presetID="4"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2294" grpId="0"/>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B95FA92-2747-463D-8706-F9997A1DB5D3}" type="slidenum">
              <a:rPr lang="en-US" smtClean="0"/>
              <a:pPr>
                <a:defRPr/>
              </a:pPr>
              <a:t>11</a:t>
            </a:fld>
            <a:endParaRPr lang="en-US"/>
          </a:p>
        </p:txBody>
      </p:sp>
      <p:sp>
        <p:nvSpPr>
          <p:cNvPr id="5" name="Title 1"/>
          <p:cNvSpPr>
            <a:spLocks noGrp="1"/>
          </p:cNvSpPr>
          <p:nvPr>
            <p:ph type="title"/>
          </p:nvPr>
        </p:nvSpPr>
        <p:spPr>
          <a:xfrm>
            <a:off x="457200" y="348457"/>
            <a:ext cx="8229600" cy="842962"/>
          </a:xfrm>
          <a:noFill/>
          <a:ln>
            <a:noFill/>
          </a:ln>
        </p:spPr>
        <p:txBody>
          <a:bodyPr vert="horz" wrap="square" lIns="91440" tIns="45720" rIns="91440" bIns="45720" numCol="1" anchor="ctr" anchorCtr="0" compatLnSpc="1">
            <a:prstTxWarp prst="textNoShape">
              <a:avLst/>
            </a:prstTxWarp>
          </a:bodyPr>
          <a:lstStyle/>
          <a:p>
            <a:pPr algn="ctr"/>
            <a:r>
              <a:rPr lang="he-IL" altLang="he-IL" b="1" u="sng" dirty="0">
                <a:solidFill>
                  <a:srgbClr val="0000CC"/>
                </a:solidFill>
                <a:effectLst>
                  <a:outerShdw blurRad="38100" dist="38100" dir="2700000" algn="tl">
                    <a:srgbClr val="000000">
                      <a:alpha val="43137"/>
                    </a:srgbClr>
                  </a:outerShdw>
                </a:effectLst>
              </a:rPr>
              <a:t>פרופיל כניסות התיירים לישראל</a:t>
            </a:r>
            <a:r>
              <a:rPr lang="en-US" altLang="he-IL" b="1" u="sng" dirty="0">
                <a:solidFill>
                  <a:srgbClr val="0000CC"/>
                </a:solidFill>
                <a:effectLst>
                  <a:outerShdw blurRad="38100" dist="38100" dir="2700000" algn="tl">
                    <a:srgbClr val="000000">
                      <a:alpha val="43137"/>
                    </a:srgbClr>
                  </a:outerShdw>
                </a:effectLst>
              </a:rPr>
              <a:t/>
            </a:r>
            <a:br>
              <a:rPr lang="en-US" altLang="he-IL" b="1" u="sng" dirty="0">
                <a:solidFill>
                  <a:srgbClr val="0000CC"/>
                </a:solidFill>
                <a:effectLst>
                  <a:outerShdw blurRad="38100" dist="38100" dir="2700000" algn="tl">
                    <a:srgbClr val="000000">
                      <a:alpha val="43137"/>
                    </a:srgbClr>
                  </a:outerShdw>
                </a:effectLst>
              </a:rPr>
            </a:br>
            <a:endParaRPr lang="he-IL" altLang="he-IL" b="1" u="sng" dirty="0">
              <a:solidFill>
                <a:srgbClr val="0000CC"/>
              </a:solidFill>
              <a:effectLst>
                <a:outerShdw blurRad="38100" dist="38100" dir="2700000" algn="tl">
                  <a:srgbClr val="000000">
                    <a:alpha val="43137"/>
                  </a:srgbClr>
                </a:outerShdw>
              </a:effectLst>
            </a:endParaRPr>
          </a:p>
        </p:txBody>
      </p:sp>
      <p:sp>
        <p:nvSpPr>
          <p:cNvPr id="6" name="TextBox 12"/>
          <p:cNvSpPr txBox="1">
            <a:spLocks noChangeArrowheads="1"/>
          </p:cNvSpPr>
          <p:nvPr/>
        </p:nvSpPr>
        <p:spPr bwMode="auto">
          <a:xfrm>
            <a:off x="457200" y="960438"/>
            <a:ext cx="8229600" cy="461962"/>
          </a:xfrm>
          <a:prstGeom prst="rect">
            <a:avLst/>
          </a:prstGeom>
          <a:noFill/>
          <a:ln w="9525">
            <a:noFill/>
            <a:miter lim="800000"/>
            <a:headEnd/>
            <a:tailEnd/>
          </a:ln>
        </p:spPr>
        <p:txBody>
          <a:bodyPr>
            <a:spAutoFit/>
          </a:bodyPr>
          <a:lstStyle/>
          <a:p>
            <a:pPr marL="342900" indent="-342900" algn="ctr" rtl="1" eaLnBrk="0" hangingPunct="0">
              <a:spcBef>
                <a:spcPct val="20000"/>
              </a:spcBef>
              <a:defRPr/>
            </a:pPr>
            <a:r>
              <a:rPr lang="he-IL" altLang="he-IL" sz="2400" dirty="0">
                <a:solidFill>
                  <a:srgbClr val="0000CC"/>
                </a:solidFill>
                <a:latin typeface="+mn-lt"/>
                <a:cs typeface="Arial" charset="0"/>
              </a:rPr>
              <a:t>שנת </a:t>
            </a:r>
            <a:r>
              <a:rPr lang="he-IL" altLang="he-IL" sz="2400" dirty="0" smtClean="0">
                <a:solidFill>
                  <a:srgbClr val="0000CC"/>
                </a:solidFill>
                <a:latin typeface="+mn-lt"/>
                <a:cs typeface="Arial" charset="0"/>
              </a:rPr>
              <a:t>2013</a:t>
            </a:r>
            <a:endParaRPr lang="he-IL" altLang="he-IL" sz="2400" dirty="0">
              <a:solidFill>
                <a:srgbClr val="0000CC"/>
              </a:solidFill>
              <a:latin typeface="+mn-lt"/>
              <a:cs typeface="Arial" charset="0"/>
            </a:endParaRPr>
          </a:p>
        </p:txBody>
      </p:sp>
      <p:graphicFrame>
        <p:nvGraphicFramePr>
          <p:cNvPr id="7" name="Object 3"/>
          <p:cNvGraphicFramePr>
            <a:graphicFrameLocks noGrp="1" noChangeAspect="1"/>
          </p:cNvGraphicFramePr>
          <p:nvPr>
            <p:ph idx="1"/>
            <p:extLst>
              <p:ext uri="{D42A27DB-BD31-4B8C-83A1-F6EECF244321}">
                <p14:modId xmlns:p14="http://schemas.microsoft.com/office/powerpoint/2010/main" xmlns="" val="3435879989"/>
              </p:ext>
            </p:extLst>
          </p:nvPr>
        </p:nvGraphicFramePr>
        <p:xfrm>
          <a:off x="4498975" y="2538413"/>
          <a:ext cx="4441825" cy="3197225"/>
        </p:xfrm>
        <a:graphic>
          <a:graphicData uri="http://schemas.openxmlformats.org/presentationml/2006/ole">
            <p:oleObj spid="_x0000_s5318" name="Worksheet" r:id="rId3" imgW="4053768" imgH="2918419" progId="Excel.Sheet.8">
              <p:embed/>
            </p:oleObj>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xmlns="" val="1242092889"/>
              </p:ext>
            </p:extLst>
          </p:nvPr>
        </p:nvGraphicFramePr>
        <p:xfrm>
          <a:off x="203200" y="2652713"/>
          <a:ext cx="4273550" cy="3341687"/>
        </p:xfrm>
        <a:graphic>
          <a:graphicData uri="http://schemas.openxmlformats.org/presentationml/2006/ole">
            <p:oleObj spid="_x0000_s5319" name="Worksheet" r:id="rId4" imgW="4587204" imgH="2948909" progId="Excel.Sheet.8">
              <p:embed/>
            </p:oleObj>
          </a:graphicData>
        </a:graphic>
      </p:graphicFrame>
      <p:sp>
        <p:nvSpPr>
          <p:cNvPr id="9" name="Rectangle 18"/>
          <p:cNvSpPr>
            <a:spLocks noChangeArrowheads="1"/>
          </p:cNvSpPr>
          <p:nvPr/>
        </p:nvSpPr>
        <p:spPr bwMode="auto">
          <a:xfrm>
            <a:off x="5131272" y="1488823"/>
            <a:ext cx="3810000" cy="446569"/>
          </a:xfrm>
          <a:prstGeom prst="rect">
            <a:avLst/>
          </a:prstGeom>
          <a:solidFill>
            <a:schemeClr val="tx2">
              <a:lumMod val="60000"/>
              <a:lumOff val="4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marL="342900" indent="-342900" algn="ctr">
              <a:lnSpc>
                <a:spcPct val="70000"/>
              </a:lnSpc>
              <a:spcBef>
                <a:spcPct val="20000"/>
              </a:spcBef>
              <a:buClr>
                <a:srgbClr val="F9CF65"/>
              </a:buClr>
              <a:buSzPct val="75000"/>
              <a:buFont typeface="Wingdings" pitchFamily="2" charset="2"/>
              <a:buNone/>
              <a:defRPr/>
            </a:pPr>
            <a:r>
              <a:rPr lang="he-IL" altLang="en-US" sz="2600" dirty="0">
                <a:solidFill>
                  <a:schemeClr val="bg1"/>
                </a:solidFill>
              </a:rPr>
              <a:t>לפי דת</a:t>
            </a:r>
            <a:endParaRPr lang="he-IL" altLang="en-US" sz="2000" dirty="0">
              <a:solidFill>
                <a:schemeClr val="bg1"/>
              </a:solidFill>
            </a:endParaRPr>
          </a:p>
        </p:txBody>
      </p:sp>
      <p:sp>
        <p:nvSpPr>
          <p:cNvPr id="10" name="Rectangle 18"/>
          <p:cNvSpPr>
            <a:spLocks noChangeArrowheads="1"/>
          </p:cNvSpPr>
          <p:nvPr/>
        </p:nvSpPr>
        <p:spPr bwMode="auto">
          <a:xfrm>
            <a:off x="155368" y="1467095"/>
            <a:ext cx="3810000" cy="431615"/>
          </a:xfrm>
          <a:prstGeom prst="rect">
            <a:avLst/>
          </a:prstGeom>
          <a:solidFill>
            <a:schemeClr val="tx2">
              <a:lumMod val="60000"/>
              <a:lumOff val="4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marL="342900" indent="-342900" algn="ctr">
              <a:lnSpc>
                <a:spcPct val="70000"/>
              </a:lnSpc>
              <a:spcBef>
                <a:spcPct val="20000"/>
              </a:spcBef>
              <a:buClr>
                <a:srgbClr val="F9CF65"/>
              </a:buClr>
              <a:buSzPct val="75000"/>
              <a:buFont typeface="Wingdings" pitchFamily="2" charset="2"/>
              <a:buNone/>
              <a:defRPr/>
            </a:pPr>
            <a:r>
              <a:rPr lang="he-IL" altLang="en-US" sz="2600" dirty="0">
                <a:solidFill>
                  <a:schemeClr val="bg1"/>
                </a:solidFill>
              </a:rPr>
              <a:t>לפי מטרת הביקור</a:t>
            </a:r>
            <a:endParaRPr lang="he-IL" altLang="en-US" sz="2000" dirty="0">
              <a:solidFill>
                <a:schemeClr val="bg1"/>
              </a:solidFill>
            </a:endParaRPr>
          </a:p>
        </p:txBody>
      </p:sp>
      <p:pic>
        <p:nvPicPr>
          <p:cNvPr id="1037" name="Picture 10"/>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l="84146" t="-9875" r="305"/>
          <a:stretch>
            <a:fillRect/>
          </a:stretch>
        </p:blipFill>
        <p:spPr bwMode="auto">
          <a:xfrm>
            <a:off x="0" y="6362700"/>
            <a:ext cx="577850" cy="4953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569422" y="2057400"/>
            <a:ext cx="2707803" cy="369332"/>
          </a:xfrm>
          <a:prstGeom prst="rect">
            <a:avLst/>
          </a:prstGeom>
          <a:noFill/>
        </p:spPr>
        <p:txBody>
          <a:bodyPr wrap="square" rtlCol="1">
            <a:spAutoFit/>
          </a:bodyPr>
          <a:lstStyle/>
          <a:p>
            <a:pPr algn="ctr"/>
            <a:r>
              <a:rPr lang="he-IL" dirty="0" smtClean="0"/>
              <a:t>רק כרבע יהודים  </a:t>
            </a:r>
            <a:endParaRPr lang="he-IL" dirty="0"/>
          </a:p>
        </p:txBody>
      </p:sp>
    </p:spTree>
    <p:extLst>
      <p:ext uri="{BB962C8B-B14F-4D97-AF65-F5344CB8AC3E}">
        <p14:creationId xmlns:p14="http://schemas.microsoft.com/office/powerpoint/2010/main" xmlns="" val="200318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 grpId="0" animBg="0"/>
      <p:bldOleChart spid="8" grpId="0" 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a:xfrm>
            <a:off x="0" y="238125"/>
            <a:ext cx="9107534" cy="733425"/>
          </a:xfrm>
        </p:spPr>
        <p:txBody>
          <a:bodyPr>
            <a:normAutofit fontScale="90000"/>
          </a:bodyPr>
          <a:lstStyle/>
          <a:p>
            <a:pPr algn="ctr"/>
            <a:r>
              <a:rPr lang="he-IL" sz="3000" b="1" u="sng" dirty="0" smtClean="0">
                <a:solidFill>
                  <a:schemeClr val="tx1"/>
                </a:solidFill>
              </a:rPr>
              <a:t>תחומי חוזק וחולשה של ענף התיירות בישראל- </a:t>
            </a:r>
            <a:r>
              <a:rPr lang="he-IL" sz="2600" b="1" u="sng" dirty="0" smtClean="0">
                <a:solidFill>
                  <a:schemeClr val="tx1"/>
                </a:solidFill>
              </a:rPr>
              <a:t>דו"ח 2015</a:t>
            </a:r>
            <a:r>
              <a:rPr lang="he-IL" sz="3000" b="1" u="sng" dirty="0" smtClean="0">
                <a:solidFill>
                  <a:schemeClr val="tx1"/>
                </a:solidFill>
              </a:rPr>
              <a:t> </a:t>
            </a:r>
            <a:r>
              <a:rPr lang="he-IL" sz="2800" b="1" u="sng" dirty="0" smtClean="0">
                <a:solidFill>
                  <a:schemeClr val="tx1"/>
                </a:solidFill>
              </a:rPr>
              <a:t/>
            </a:r>
            <a:br>
              <a:rPr lang="he-IL" sz="2800" b="1" u="sng" dirty="0" smtClean="0">
                <a:solidFill>
                  <a:schemeClr val="tx1"/>
                </a:solidFill>
              </a:rPr>
            </a:br>
            <a:r>
              <a:rPr lang="he-IL" sz="2200" b="1" dirty="0" smtClean="0">
                <a:solidFill>
                  <a:schemeClr val="tx1"/>
                </a:solidFill>
              </a:rPr>
              <a:t>דירוג ישראל מתוך 141 מדינות- </a:t>
            </a:r>
            <a:r>
              <a:rPr lang="he-IL" sz="2200" b="1" dirty="0" smtClean="0">
                <a:solidFill>
                  <a:srgbClr val="FF0000"/>
                </a:solidFill>
              </a:rPr>
              <a:t>מקום 72 </a:t>
            </a:r>
            <a:r>
              <a:rPr lang="he-IL" sz="2200" b="1" dirty="0" smtClean="0">
                <a:solidFill>
                  <a:schemeClr val="tx1"/>
                </a:solidFill>
              </a:rPr>
              <a:t>בשנת 2015 בהשוואה למקום 53 בשנת 2013 </a:t>
            </a:r>
            <a:r>
              <a:rPr lang="he-IL" sz="2800" b="1" u="sng" dirty="0" smtClean="0">
                <a:solidFill>
                  <a:schemeClr val="tx1"/>
                </a:solidFill>
              </a:rPr>
              <a:t/>
            </a:r>
            <a:br>
              <a:rPr lang="he-IL" sz="2800" b="1" u="sng" dirty="0" smtClean="0">
                <a:solidFill>
                  <a:schemeClr val="tx1"/>
                </a:solidFill>
              </a:rPr>
            </a:br>
            <a:endParaRPr lang="en-US" sz="2800" b="1" dirty="0" smtClean="0">
              <a:solidFill>
                <a:schemeClr val="tx1"/>
              </a:solidFill>
            </a:endParaRPr>
          </a:p>
        </p:txBody>
      </p:sp>
      <p:sp>
        <p:nvSpPr>
          <p:cNvPr id="25604" name="Rectangle 7"/>
          <p:cNvSpPr>
            <a:spLocks noChangeArrowheads="1"/>
          </p:cNvSpPr>
          <p:nvPr/>
        </p:nvSpPr>
        <p:spPr bwMode="auto">
          <a:xfrm>
            <a:off x="7441754" y="875814"/>
            <a:ext cx="137249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he-IL" sz="2000" b="1" dirty="0"/>
              <a:t>תחומי חוזק</a:t>
            </a:r>
            <a:endParaRPr lang="en-US" sz="2000" b="1" dirty="0"/>
          </a:p>
        </p:txBody>
      </p:sp>
      <p:sp>
        <p:nvSpPr>
          <p:cNvPr id="25605" name="Line 8"/>
          <p:cNvSpPr>
            <a:spLocks noChangeShapeType="1"/>
          </p:cNvSpPr>
          <p:nvPr/>
        </p:nvSpPr>
        <p:spPr bwMode="auto">
          <a:xfrm flipH="1">
            <a:off x="8341539" y="1373788"/>
            <a:ext cx="0" cy="4237211"/>
          </a:xfrm>
          <a:prstGeom prst="line">
            <a:avLst/>
          </a:prstGeom>
          <a:noFill/>
          <a:ln w="9525">
            <a:solidFill>
              <a:schemeClr val="tx1"/>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he-IL"/>
          </a:p>
        </p:txBody>
      </p:sp>
      <p:sp>
        <p:nvSpPr>
          <p:cNvPr id="25606" name="Rectangle 9"/>
          <p:cNvSpPr>
            <a:spLocks noChangeArrowheads="1"/>
          </p:cNvSpPr>
          <p:nvPr/>
        </p:nvSpPr>
        <p:spPr bwMode="auto">
          <a:xfrm>
            <a:off x="7546204" y="5825264"/>
            <a:ext cx="158569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he-IL" sz="2000" b="1" dirty="0"/>
              <a:t>תחומי חולשה</a:t>
            </a:r>
            <a:endParaRPr lang="en-US" sz="2000" b="1" dirty="0"/>
          </a:p>
        </p:txBody>
      </p:sp>
      <p:sp>
        <p:nvSpPr>
          <p:cNvPr id="25607" name="Text Box 10"/>
          <p:cNvSpPr txBox="1">
            <a:spLocks noChangeArrowheads="1"/>
          </p:cNvSpPr>
          <p:nvPr/>
        </p:nvSpPr>
        <p:spPr bwMode="auto">
          <a:xfrm>
            <a:off x="1035050" y="6173136"/>
            <a:ext cx="70929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spcBef>
                <a:spcPct val="50000"/>
              </a:spcBef>
            </a:pPr>
            <a:r>
              <a:rPr lang="he-IL" sz="1600" b="1" u="sng" dirty="0"/>
              <a:t>מקור</a:t>
            </a:r>
            <a:r>
              <a:rPr lang="he-IL" sz="1600" b="1" dirty="0"/>
              <a:t>: </a:t>
            </a:r>
            <a:r>
              <a:rPr lang="en-US" sz="1600" b="1" dirty="0" smtClean="0"/>
              <a:t>The </a:t>
            </a:r>
            <a:r>
              <a:rPr lang="en-US" sz="1600" b="1" dirty="0"/>
              <a:t>Travel and Tourism Competitiveness Report </a:t>
            </a:r>
            <a:r>
              <a:rPr lang="en-US" sz="1600" b="1" dirty="0" smtClean="0"/>
              <a:t>2015</a:t>
            </a:r>
            <a:endParaRPr lang="en-US" sz="1600" b="1" dirty="0"/>
          </a:p>
        </p:txBody>
      </p:sp>
      <p:pic>
        <p:nvPicPr>
          <p:cNvPr id="9"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36466" y="6250131"/>
            <a:ext cx="684212" cy="585787"/>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מציין מיקום תוכן 4"/>
          <p:cNvGraphicFramePr>
            <a:graphicFrameLocks noGrp="1"/>
          </p:cNvGraphicFramePr>
          <p:nvPr>
            <p:ph sz="half" idx="1"/>
            <p:extLst>
              <p:ext uri="{D42A27DB-BD31-4B8C-83A1-F6EECF244321}">
                <p14:modId xmlns:p14="http://schemas.microsoft.com/office/powerpoint/2010/main" xmlns="" val="3728793683"/>
              </p:ext>
            </p:extLst>
          </p:nvPr>
        </p:nvGraphicFramePr>
        <p:xfrm>
          <a:off x="107503" y="990600"/>
          <a:ext cx="7344221" cy="500825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81100" y="6456410"/>
            <a:ext cx="6288087" cy="338554"/>
          </a:xfrm>
          <a:prstGeom prst="rect">
            <a:avLst/>
          </a:prstGeom>
          <a:noFill/>
        </p:spPr>
        <p:txBody>
          <a:bodyPr wrap="square" rtlCol="1">
            <a:spAutoFit/>
          </a:bodyPr>
          <a:lstStyle/>
          <a:p>
            <a:pPr algn="r"/>
            <a:r>
              <a:rPr lang="he-IL" sz="1600" dirty="0" smtClean="0"/>
              <a:t>הנתונים בסוגריים – נתוני הדו"ח הקודם מ-2013</a:t>
            </a:r>
            <a:endParaRPr lang="he-IL" sz="1600" dirty="0"/>
          </a:p>
        </p:txBody>
      </p:sp>
      <p:grpSp>
        <p:nvGrpSpPr>
          <p:cNvPr id="4" name="קבוצה 3"/>
          <p:cNvGrpSpPr/>
          <p:nvPr/>
        </p:nvGrpSpPr>
        <p:grpSpPr>
          <a:xfrm>
            <a:off x="4890051" y="1014413"/>
            <a:ext cx="3126715" cy="4873585"/>
            <a:chOff x="4685769" y="1014413"/>
            <a:chExt cx="3126715" cy="4873585"/>
          </a:xfrm>
        </p:grpSpPr>
        <p:sp>
          <p:nvSpPr>
            <p:cNvPr id="2" name="TextBox 1"/>
            <p:cNvSpPr txBox="1"/>
            <p:nvPr/>
          </p:nvSpPr>
          <p:spPr>
            <a:xfrm>
              <a:off x="4685769" y="1014413"/>
              <a:ext cx="466725" cy="276999"/>
            </a:xfrm>
            <a:prstGeom prst="rect">
              <a:avLst/>
            </a:prstGeom>
            <a:noFill/>
          </p:spPr>
          <p:txBody>
            <a:bodyPr wrap="square" rtlCol="1">
              <a:spAutoFit/>
            </a:bodyPr>
            <a:lstStyle/>
            <a:p>
              <a:r>
                <a:rPr lang="en-US" sz="1200" b="1" dirty="0" smtClean="0">
                  <a:solidFill>
                    <a:srgbClr val="006600"/>
                  </a:solidFill>
                </a:rPr>
                <a:t>(39)</a:t>
              </a:r>
              <a:endParaRPr lang="he-IL" sz="1200" b="1" dirty="0">
                <a:solidFill>
                  <a:srgbClr val="006600"/>
                </a:solidFill>
              </a:endParaRPr>
            </a:p>
          </p:txBody>
        </p:sp>
        <p:sp>
          <p:nvSpPr>
            <p:cNvPr id="11" name="TextBox 10"/>
            <p:cNvSpPr txBox="1"/>
            <p:nvPr/>
          </p:nvSpPr>
          <p:spPr>
            <a:xfrm>
              <a:off x="4919131" y="1359675"/>
              <a:ext cx="466725" cy="276999"/>
            </a:xfrm>
            <a:prstGeom prst="rect">
              <a:avLst/>
            </a:prstGeom>
            <a:noFill/>
          </p:spPr>
          <p:txBody>
            <a:bodyPr wrap="square" rtlCol="1">
              <a:spAutoFit/>
            </a:bodyPr>
            <a:lstStyle/>
            <a:p>
              <a:r>
                <a:rPr lang="en-US" sz="1200" b="1" dirty="0" smtClean="0">
                  <a:solidFill>
                    <a:srgbClr val="006600"/>
                  </a:solidFill>
                </a:rPr>
                <a:t>(27)</a:t>
              </a:r>
              <a:endParaRPr lang="he-IL" sz="1200" b="1" dirty="0">
                <a:solidFill>
                  <a:srgbClr val="006600"/>
                </a:solidFill>
              </a:endParaRPr>
            </a:p>
          </p:txBody>
        </p:sp>
        <p:sp>
          <p:nvSpPr>
            <p:cNvPr id="13" name="TextBox 12"/>
            <p:cNvSpPr txBox="1"/>
            <p:nvPr/>
          </p:nvSpPr>
          <p:spPr>
            <a:xfrm>
              <a:off x="5129191" y="1665250"/>
              <a:ext cx="466725" cy="276999"/>
            </a:xfrm>
            <a:prstGeom prst="rect">
              <a:avLst/>
            </a:prstGeom>
            <a:noFill/>
          </p:spPr>
          <p:txBody>
            <a:bodyPr wrap="square" rtlCol="1">
              <a:spAutoFit/>
            </a:bodyPr>
            <a:lstStyle/>
            <a:p>
              <a:r>
                <a:rPr lang="en-US" sz="1200" b="1" dirty="0" smtClean="0">
                  <a:solidFill>
                    <a:srgbClr val="006600"/>
                  </a:solidFill>
                </a:rPr>
                <a:t>(52)</a:t>
              </a:r>
              <a:endParaRPr lang="he-IL" sz="1200" b="1" dirty="0">
                <a:solidFill>
                  <a:srgbClr val="006600"/>
                </a:solidFill>
              </a:endParaRPr>
            </a:p>
          </p:txBody>
        </p:sp>
        <p:sp>
          <p:nvSpPr>
            <p:cNvPr id="14" name="TextBox 13"/>
            <p:cNvSpPr txBox="1"/>
            <p:nvPr/>
          </p:nvSpPr>
          <p:spPr>
            <a:xfrm>
              <a:off x="5152494" y="2047876"/>
              <a:ext cx="466725" cy="276999"/>
            </a:xfrm>
            <a:prstGeom prst="rect">
              <a:avLst/>
            </a:prstGeom>
            <a:noFill/>
          </p:spPr>
          <p:txBody>
            <a:bodyPr wrap="square" rtlCol="1">
              <a:spAutoFit/>
            </a:bodyPr>
            <a:lstStyle/>
            <a:p>
              <a:r>
                <a:rPr lang="en-US" sz="1200" b="1" dirty="0" smtClean="0">
                  <a:solidFill>
                    <a:srgbClr val="006600"/>
                  </a:solidFill>
                </a:rPr>
                <a:t>(60)</a:t>
              </a:r>
              <a:endParaRPr lang="he-IL" sz="1200" b="1" dirty="0">
                <a:solidFill>
                  <a:srgbClr val="006600"/>
                </a:solidFill>
              </a:endParaRPr>
            </a:p>
          </p:txBody>
        </p:sp>
        <p:sp>
          <p:nvSpPr>
            <p:cNvPr id="15" name="TextBox 14"/>
            <p:cNvSpPr txBox="1"/>
            <p:nvPr/>
          </p:nvSpPr>
          <p:spPr>
            <a:xfrm>
              <a:off x="5233967" y="2411375"/>
              <a:ext cx="466725" cy="276999"/>
            </a:xfrm>
            <a:prstGeom prst="rect">
              <a:avLst/>
            </a:prstGeom>
            <a:noFill/>
          </p:spPr>
          <p:txBody>
            <a:bodyPr wrap="square" rtlCol="1">
              <a:spAutoFit/>
            </a:bodyPr>
            <a:lstStyle/>
            <a:p>
              <a:r>
                <a:rPr lang="en-US" sz="1200" b="1" dirty="0" smtClean="0">
                  <a:solidFill>
                    <a:srgbClr val="006600"/>
                  </a:solidFill>
                </a:rPr>
                <a:t>(49)</a:t>
              </a:r>
              <a:endParaRPr lang="he-IL" sz="1200" b="1" dirty="0">
                <a:solidFill>
                  <a:srgbClr val="006600"/>
                </a:solidFill>
              </a:endParaRPr>
            </a:p>
          </p:txBody>
        </p:sp>
        <p:sp>
          <p:nvSpPr>
            <p:cNvPr id="16" name="TextBox 15"/>
            <p:cNvSpPr txBox="1"/>
            <p:nvPr/>
          </p:nvSpPr>
          <p:spPr>
            <a:xfrm>
              <a:off x="5818604" y="2763648"/>
              <a:ext cx="466725" cy="276999"/>
            </a:xfrm>
            <a:prstGeom prst="rect">
              <a:avLst/>
            </a:prstGeom>
            <a:noFill/>
          </p:spPr>
          <p:txBody>
            <a:bodyPr wrap="square" rtlCol="1">
              <a:spAutoFit/>
            </a:bodyPr>
            <a:lstStyle/>
            <a:p>
              <a:r>
                <a:rPr lang="en-US" sz="1200" b="1" dirty="0" smtClean="0">
                  <a:solidFill>
                    <a:srgbClr val="006600"/>
                  </a:solidFill>
                </a:rPr>
                <a:t>(79)</a:t>
              </a:r>
              <a:endParaRPr lang="he-IL" sz="1200" b="1" dirty="0">
                <a:solidFill>
                  <a:srgbClr val="006600"/>
                </a:solidFill>
              </a:endParaRPr>
            </a:p>
          </p:txBody>
        </p:sp>
        <p:sp>
          <p:nvSpPr>
            <p:cNvPr id="17" name="TextBox 16"/>
            <p:cNvSpPr txBox="1"/>
            <p:nvPr/>
          </p:nvSpPr>
          <p:spPr>
            <a:xfrm>
              <a:off x="5728667" y="3189713"/>
              <a:ext cx="466725" cy="276999"/>
            </a:xfrm>
            <a:prstGeom prst="rect">
              <a:avLst/>
            </a:prstGeom>
            <a:noFill/>
          </p:spPr>
          <p:txBody>
            <a:bodyPr wrap="square" rtlCol="1">
              <a:spAutoFit/>
            </a:bodyPr>
            <a:lstStyle/>
            <a:p>
              <a:r>
                <a:rPr lang="en-US" sz="1200" b="1" dirty="0" smtClean="0">
                  <a:solidFill>
                    <a:srgbClr val="006600"/>
                  </a:solidFill>
                </a:rPr>
                <a:t>(98)</a:t>
              </a:r>
              <a:endParaRPr lang="he-IL" sz="1200" b="1" dirty="0">
                <a:solidFill>
                  <a:srgbClr val="006600"/>
                </a:solidFill>
              </a:endParaRPr>
            </a:p>
          </p:txBody>
        </p:sp>
        <p:sp>
          <p:nvSpPr>
            <p:cNvPr id="18" name="TextBox 17"/>
            <p:cNvSpPr txBox="1"/>
            <p:nvPr/>
          </p:nvSpPr>
          <p:spPr>
            <a:xfrm>
              <a:off x="6090641" y="3466712"/>
              <a:ext cx="466725" cy="276999"/>
            </a:xfrm>
            <a:prstGeom prst="rect">
              <a:avLst/>
            </a:prstGeom>
            <a:noFill/>
          </p:spPr>
          <p:txBody>
            <a:bodyPr wrap="square" rtlCol="1">
              <a:spAutoFit/>
            </a:bodyPr>
            <a:lstStyle/>
            <a:p>
              <a:r>
                <a:rPr lang="en-US" sz="1200" b="1" dirty="0" smtClean="0">
                  <a:solidFill>
                    <a:srgbClr val="006600"/>
                  </a:solidFill>
                </a:rPr>
                <a:t>(73)</a:t>
              </a:r>
              <a:endParaRPr lang="he-IL" sz="1200" b="1" dirty="0">
                <a:solidFill>
                  <a:srgbClr val="006600"/>
                </a:solidFill>
              </a:endParaRPr>
            </a:p>
          </p:txBody>
        </p:sp>
        <p:sp>
          <p:nvSpPr>
            <p:cNvPr id="19" name="TextBox 18"/>
            <p:cNvSpPr txBox="1"/>
            <p:nvPr/>
          </p:nvSpPr>
          <p:spPr>
            <a:xfrm>
              <a:off x="6190078" y="3828545"/>
              <a:ext cx="466725" cy="276999"/>
            </a:xfrm>
            <a:prstGeom prst="rect">
              <a:avLst/>
            </a:prstGeom>
            <a:noFill/>
          </p:spPr>
          <p:txBody>
            <a:bodyPr wrap="square" rtlCol="1">
              <a:spAutoFit/>
            </a:bodyPr>
            <a:lstStyle/>
            <a:p>
              <a:r>
                <a:rPr lang="en-US" sz="1200" b="1" dirty="0" smtClean="0">
                  <a:solidFill>
                    <a:srgbClr val="006600"/>
                  </a:solidFill>
                </a:rPr>
                <a:t>(63)</a:t>
              </a:r>
              <a:endParaRPr lang="he-IL" sz="1200" b="1" dirty="0">
                <a:solidFill>
                  <a:srgbClr val="006600"/>
                </a:solidFill>
              </a:endParaRPr>
            </a:p>
          </p:txBody>
        </p:sp>
        <p:sp>
          <p:nvSpPr>
            <p:cNvPr id="20" name="TextBox 19"/>
            <p:cNvSpPr txBox="1"/>
            <p:nvPr/>
          </p:nvSpPr>
          <p:spPr>
            <a:xfrm>
              <a:off x="6295980" y="4182351"/>
              <a:ext cx="466725" cy="276999"/>
            </a:xfrm>
            <a:prstGeom prst="rect">
              <a:avLst/>
            </a:prstGeom>
            <a:noFill/>
          </p:spPr>
          <p:txBody>
            <a:bodyPr wrap="square" rtlCol="1">
              <a:spAutoFit/>
            </a:bodyPr>
            <a:lstStyle/>
            <a:p>
              <a:r>
                <a:rPr lang="en-US" sz="1200" b="1" dirty="0" smtClean="0">
                  <a:solidFill>
                    <a:srgbClr val="006600"/>
                  </a:solidFill>
                </a:rPr>
                <a:t>(46)</a:t>
              </a:r>
              <a:endParaRPr lang="he-IL" sz="1200" b="1" dirty="0">
                <a:solidFill>
                  <a:srgbClr val="006600"/>
                </a:solidFill>
              </a:endParaRPr>
            </a:p>
          </p:txBody>
        </p:sp>
        <p:sp>
          <p:nvSpPr>
            <p:cNvPr id="21" name="TextBox 20"/>
            <p:cNvSpPr txBox="1"/>
            <p:nvPr/>
          </p:nvSpPr>
          <p:spPr>
            <a:xfrm>
              <a:off x="6604014" y="4510889"/>
              <a:ext cx="633458" cy="276999"/>
            </a:xfrm>
            <a:prstGeom prst="rect">
              <a:avLst/>
            </a:prstGeom>
            <a:noFill/>
          </p:spPr>
          <p:txBody>
            <a:bodyPr wrap="square" rtlCol="1">
              <a:spAutoFit/>
            </a:bodyPr>
            <a:lstStyle/>
            <a:p>
              <a:r>
                <a:rPr lang="en-US" sz="1200" b="1" dirty="0" smtClean="0">
                  <a:solidFill>
                    <a:srgbClr val="006600"/>
                  </a:solidFill>
                </a:rPr>
                <a:t>(107)</a:t>
              </a:r>
              <a:endParaRPr lang="he-IL" sz="1200" b="1" dirty="0">
                <a:solidFill>
                  <a:srgbClr val="006600"/>
                </a:solidFill>
              </a:endParaRPr>
            </a:p>
          </p:txBody>
        </p:sp>
        <p:sp>
          <p:nvSpPr>
            <p:cNvPr id="22" name="TextBox 21"/>
            <p:cNvSpPr txBox="1"/>
            <p:nvPr/>
          </p:nvSpPr>
          <p:spPr>
            <a:xfrm>
              <a:off x="7031984" y="4951447"/>
              <a:ext cx="633458" cy="276999"/>
            </a:xfrm>
            <a:prstGeom prst="rect">
              <a:avLst/>
            </a:prstGeom>
            <a:noFill/>
          </p:spPr>
          <p:txBody>
            <a:bodyPr wrap="square" rtlCol="1">
              <a:spAutoFit/>
            </a:bodyPr>
            <a:lstStyle/>
            <a:p>
              <a:r>
                <a:rPr lang="en-US" sz="1200" b="1" dirty="0" smtClean="0">
                  <a:solidFill>
                    <a:srgbClr val="006600"/>
                  </a:solidFill>
                </a:rPr>
                <a:t>(122)</a:t>
              </a:r>
              <a:endParaRPr lang="he-IL" sz="1200" b="1" dirty="0">
                <a:solidFill>
                  <a:srgbClr val="006600"/>
                </a:solidFill>
              </a:endParaRPr>
            </a:p>
          </p:txBody>
        </p:sp>
        <p:sp>
          <p:nvSpPr>
            <p:cNvPr id="23" name="TextBox 22"/>
            <p:cNvSpPr txBox="1"/>
            <p:nvPr/>
          </p:nvSpPr>
          <p:spPr>
            <a:xfrm>
              <a:off x="7041509" y="5333999"/>
              <a:ext cx="633458" cy="276999"/>
            </a:xfrm>
            <a:prstGeom prst="rect">
              <a:avLst/>
            </a:prstGeom>
            <a:noFill/>
          </p:spPr>
          <p:txBody>
            <a:bodyPr wrap="square" rtlCol="1">
              <a:spAutoFit/>
            </a:bodyPr>
            <a:lstStyle/>
            <a:p>
              <a:r>
                <a:rPr lang="en-US" sz="1200" b="1" dirty="0" smtClean="0">
                  <a:solidFill>
                    <a:srgbClr val="006600"/>
                  </a:solidFill>
                </a:rPr>
                <a:t>(124)</a:t>
              </a:r>
              <a:endParaRPr lang="he-IL" sz="1200" b="1" dirty="0">
                <a:solidFill>
                  <a:srgbClr val="006600"/>
                </a:solidFill>
              </a:endParaRPr>
            </a:p>
          </p:txBody>
        </p:sp>
        <p:sp>
          <p:nvSpPr>
            <p:cNvPr id="24" name="TextBox 23"/>
            <p:cNvSpPr txBox="1"/>
            <p:nvPr/>
          </p:nvSpPr>
          <p:spPr>
            <a:xfrm>
              <a:off x="7179026" y="5610999"/>
              <a:ext cx="633458" cy="276999"/>
            </a:xfrm>
            <a:prstGeom prst="rect">
              <a:avLst/>
            </a:prstGeom>
            <a:noFill/>
          </p:spPr>
          <p:txBody>
            <a:bodyPr wrap="square" rtlCol="1">
              <a:spAutoFit/>
            </a:bodyPr>
            <a:lstStyle/>
            <a:p>
              <a:r>
                <a:rPr lang="en-US" sz="1200" b="1" dirty="0" smtClean="0">
                  <a:solidFill>
                    <a:srgbClr val="006600"/>
                  </a:solidFill>
                </a:rPr>
                <a:t>(133)</a:t>
              </a:r>
              <a:endParaRPr lang="he-IL" sz="1200" b="1" dirty="0">
                <a:solidFill>
                  <a:srgbClr val="006600"/>
                </a:solidFill>
              </a:endParaRPr>
            </a:p>
          </p:txBody>
        </p:sp>
      </p:grpSp>
    </p:spTree>
    <p:extLst>
      <p:ext uri="{BB962C8B-B14F-4D97-AF65-F5344CB8AC3E}">
        <p14:creationId xmlns:p14="http://schemas.microsoft.com/office/powerpoint/2010/main" xmlns="" val="1185607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85750"/>
            <a:ext cx="8858250" cy="857250"/>
          </a:xfrm>
        </p:spPr>
        <p:txBody>
          <a:bodyPr/>
          <a:lstStyle/>
          <a:p>
            <a:pPr eaLnBrk="1" hangingPunct="1">
              <a:defRPr/>
            </a:pPr>
            <a:r>
              <a:rPr lang="he-IL" sz="3200" b="1" u="sng" dirty="0" smtClean="0">
                <a:solidFill>
                  <a:schemeClr val="tx1"/>
                </a:solidFill>
                <a:cs typeface="+mn-cs"/>
              </a:rPr>
              <a:t>מצבת חדרים בבתי מלון רשומים</a:t>
            </a:r>
            <a:r>
              <a:rPr lang="he-IL" sz="3200" b="1" dirty="0" smtClean="0">
                <a:solidFill>
                  <a:schemeClr val="tx1"/>
                </a:solidFill>
                <a:cs typeface="+mn-cs"/>
              </a:rPr>
              <a:t> </a:t>
            </a:r>
            <a:r>
              <a:rPr lang="he-IL" sz="2400" b="1" dirty="0" smtClean="0">
                <a:solidFill>
                  <a:schemeClr val="tx1"/>
                </a:solidFill>
                <a:cs typeface="+mn-cs"/>
              </a:rPr>
              <a:t>(סוף כל שנה) </a:t>
            </a:r>
            <a:br>
              <a:rPr lang="he-IL" sz="2400" b="1" dirty="0" smtClean="0">
                <a:solidFill>
                  <a:schemeClr val="tx1"/>
                </a:solidFill>
                <a:cs typeface="+mn-cs"/>
              </a:rPr>
            </a:br>
            <a:endParaRPr lang="he-IL" sz="2400" b="1" dirty="0" smtClean="0">
              <a:solidFill>
                <a:schemeClr val="tx1"/>
              </a:solidFill>
              <a:cs typeface="+mn-cs"/>
            </a:endParaRPr>
          </a:p>
        </p:txBody>
      </p:sp>
      <p:sp>
        <p:nvSpPr>
          <p:cNvPr id="9" name="מציין מיקום של מספר שקופית 8"/>
          <p:cNvSpPr>
            <a:spLocks noGrp="1"/>
          </p:cNvSpPr>
          <p:nvPr>
            <p:ph type="sldNum" sz="quarter" idx="12"/>
          </p:nvPr>
        </p:nvSpPr>
        <p:spPr>
          <a:xfrm>
            <a:off x="8358188" y="6478588"/>
            <a:ext cx="785812" cy="379412"/>
          </a:xfrm>
        </p:spPr>
        <p:txBody>
          <a:bodyPr/>
          <a:lstStyle/>
          <a:p>
            <a:pPr>
              <a:defRPr/>
            </a:pPr>
            <a:fld id="{D133DA47-019C-435F-91D1-18575630B11A}" type="slidenum">
              <a:rPr lang="he-IL" sz="1600">
                <a:solidFill>
                  <a:schemeClr val="bg1">
                    <a:lumMod val="95000"/>
                  </a:schemeClr>
                </a:solidFill>
              </a:rPr>
              <a:pPr>
                <a:defRPr/>
              </a:pPr>
              <a:t>13</a:t>
            </a:fld>
            <a:endParaRPr lang="he-IL" sz="1600" dirty="0">
              <a:solidFill>
                <a:schemeClr val="bg1">
                  <a:lumMod val="95000"/>
                </a:schemeClr>
              </a:solidFill>
            </a:endParaRPr>
          </a:p>
        </p:txBody>
      </p:sp>
      <p:pic>
        <p:nvPicPr>
          <p:cNvPr id="1331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Object 2"/>
          <p:cNvGraphicFramePr>
            <a:graphicFrameLocks noChangeAspect="1"/>
          </p:cNvGraphicFramePr>
          <p:nvPr>
            <p:extLst>
              <p:ext uri="{D42A27DB-BD31-4B8C-83A1-F6EECF244321}">
                <p14:modId xmlns:p14="http://schemas.microsoft.com/office/powerpoint/2010/main" xmlns="" val="1712936637"/>
              </p:ext>
            </p:extLst>
          </p:nvPr>
        </p:nvGraphicFramePr>
        <p:xfrm>
          <a:off x="-38100" y="1116013"/>
          <a:ext cx="9201150" cy="5969000"/>
        </p:xfrm>
        <a:graphic>
          <a:graphicData uri="http://schemas.openxmlformats.org/drawingml/2006/chart">
            <c:chart xmlns:c="http://schemas.openxmlformats.org/drawingml/2006/chart" xmlns:r="http://schemas.openxmlformats.org/officeDocument/2006/relationships" r:id="rId3"/>
          </a:graphicData>
        </a:graphic>
      </p:graphicFrame>
      <p:sp>
        <p:nvSpPr>
          <p:cNvPr id="13318" name="Text Box 10"/>
          <p:cNvSpPr txBox="1">
            <a:spLocks noChangeArrowheads="1"/>
          </p:cNvSpPr>
          <p:nvPr/>
        </p:nvSpPr>
        <p:spPr bwMode="auto">
          <a:xfrm>
            <a:off x="500063" y="876300"/>
            <a:ext cx="8358187" cy="771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lIns="90000" tIns="46800" rIns="90000" bIns="4680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kumimoji="1" lang="he-IL" sz="2200" dirty="0" smtClean="0">
                <a:solidFill>
                  <a:srgbClr val="000000"/>
                </a:solidFill>
              </a:rPr>
              <a:t> </a:t>
            </a:r>
            <a:r>
              <a:rPr kumimoji="1" lang="he-IL" sz="2200" dirty="0" smtClean="0">
                <a:solidFill>
                  <a:srgbClr val="0000FF"/>
                </a:solidFill>
              </a:rPr>
              <a:t>בשנות ה- 80: </a:t>
            </a:r>
            <a:r>
              <a:rPr kumimoji="1" lang="he-IL" sz="2200" dirty="0">
                <a:solidFill>
                  <a:srgbClr val="0000FF"/>
                </a:solidFill>
              </a:rPr>
              <a:t>גידול של 22%, בשנות </a:t>
            </a:r>
            <a:r>
              <a:rPr kumimoji="1" lang="he-IL" sz="2200" dirty="0" smtClean="0">
                <a:solidFill>
                  <a:srgbClr val="0000FF"/>
                </a:solidFill>
              </a:rPr>
              <a:t>ה- 90: גידול של 50%</a:t>
            </a:r>
            <a:r>
              <a:rPr kumimoji="1" lang="en-US" sz="2200" dirty="0" smtClean="0">
                <a:solidFill>
                  <a:srgbClr val="0000FF"/>
                </a:solidFill>
              </a:rPr>
              <a:t/>
            </a:r>
            <a:br>
              <a:rPr kumimoji="1" lang="en-US" sz="2200" dirty="0" smtClean="0">
                <a:solidFill>
                  <a:srgbClr val="0000FF"/>
                </a:solidFill>
              </a:rPr>
            </a:br>
            <a:r>
              <a:rPr kumimoji="1" lang="he-IL" sz="2200" dirty="0" smtClean="0">
                <a:solidFill>
                  <a:srgbClr val="0000FF"/>
                </a:solidFill>
              </a:rPr>
              <a:t>      אבל משנת 2000: גידול </a:t>
            </a:r>
            <a:r>
              <a:rPr kumimoji="1" lang="he-IL" sz="2200" dirty="0">
                <a:solidFill>
                  <a:srgbClr val="0000FF"/>
                </a:solidFill>
              </a:rPr>
              <a:t>של </a:t>
            </a:r>
            <a:r>
              <a:rPr kumimoji="1" lang="he-IL" sz="2200" dirty="0" smtClean="0">
                <a:solidFill>
                  <a:srgbClr val="0000FF"/>
                </a:solidFill>
              </a:rPr>
              <a:t>10% בלבד!                              </a:t>
            </a:r>
            <a:endParaRPr kumimoji="1" lang="en-US" sz="2200" dirty="0">
              <a:solidFill>
                <a:srgbClr val="0000FF"/>
              </a:solidFill>
            </a:endParaRPr>
          </a:p>
        </p:txBody>
      </p:sp>
      <p:sp>
        <p:nvSpPr>
          <p:cNvPr id="13319" name="TextBox 6"/>
          <p:cNvSpPr txBox="1">
            <a:spLocks noChangeArrowheads="1"/>
          </p:cNvSpPr>
          <p:nvPr/>
        </p:nvSpPr>
        <p:spPr bwMode="auto">
          <a:xfrm>
            <a:off x="642938" y="2643188"/>
            <a:ext cx="1571625" cy="430212"/>
          </a:xfrm>
          <a:prstGeom prst="rect">
            <a:avLst/>
          </a:prstGeom>
          <a:noFill/>
          <a:ln w="9525">
            <a:solidFill>
              <a:srgbClr val="000099"/>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kumimoji="1" lang="he-IL" sz="2200">
                <a:solidFill>
                  <a:srgbClr val="000000"/>
                </a:solidFill>
                <a:latin typeface="Tahoma" pitchFamily="34" charset="0"/>
                <a:cs typeface="Tahoma" pitchFamily="34" charset="0"/>
              </a:rPr>
              <a:t>אלפים</a:t>
            </a:r>
          </a:p>
        </p:txBody>
      </p:sp>
      <p:sp>
        <p:nvSpPr>
          <p:cNvPr id="13320" name="TextBox 1"/>
          <p:cNvSpPr txBox="1">
            <a:spLocks noChangeArrowheads="1"/>
          </p:cNvSpPr>
          <p:nvPr/>
        </p:nvSpPr>
        <p:spPr bwMode="auto">
          <a:xfrm>
            <a:off x="2771775" y="6396038"/>
            <a:ext cx="59769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kumimoji="1" lang="he-IL" sz="1600" u="sng" dirty="0">
                <a:solidFill>
                  <a:srgbClr val="000000"/>
                </a:solidFill>
                <a:latin typeface="Tahoma" pitchFamily="34" charset="0"/>
                <a:cs typeface="Tahoma" pitchFamily="34" charset="0"/>
              </a:rPr>
              <a:t>מקור : </a:t>
            </a:r>
            <a:r>
              <a:rPr kumimoji="1" lang="he-IL" sz="1600" dirty="0">
                <a:solidFill>
                  <a:srgbClr val="000000"/>
                </a:solidFill>
                <a:latin typeface="Tahoma" pitchFamily="34" charset="0"/>
                <a:cs typeface="Tahoma" pitchFamily="34" charset="0"/>
              </a:rPr>
              <a:t>הלשכה המרכזית </a:t>
            </a:r>
            <a:r>
              <a:rPr kumimoji="1" lang="he-IL" sz="1600" dirty="0" smtClean="0">
                <a:solidFill>
                  <a:srgbClr val="000000"/>
                </a:solidFill>
                <a:latin typeface="Tahoma" pitchFamily="34" charset="0"/>
                <a:cs typeface="Tahoma" pitchFamily="34" charset="0"/>
              </a:rPr>
              <a:t>לסטטיסטיקה</a:t>
            </a:r>
          </a:p>
          <a:p>
            <a:pPr eaLnBrk="1" hangingPunct="1"/>
            <a:endParaRPr kumimoji="1" lang="he-IL" sz="1600" dirty="0">
              <a:solidFill>
                <a:srgbClr val="000000"/>
              </a:solidFill>
              <a:latin typeface="Tahoma" pitchFamily="34" charset="0"/>
              <a:cs typeface="Tahoma" pitchFamily="34" charset="0"/>
            </a:endParaRPr>
          </a:p>
        </p:txBody>
      </p:sp>
    </p:spTree>
    <p:extLst>
      <p:ext uri="{BB962C8B-B14F-4D97-AF65-F5344CB8AC3E}">
        <p14:creationId xmlns:p14="http://schemas.microsoft.com/office/powerpoint/2010/main" xmlns="" val="1049723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0" y="363912"/>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ahoma" pitchFamily="34" charset="0"/>
                <a:cs typeface="Tahoma" pitchFamily="34" charset="0"/>
              </a:defRPr>
            </a:lvl1pPr>
            <a:lvl2pPr marL="742950" indent="-285750" eaLnBrk="0" hangingPunct="0">
              <a:defRPr kumimoji="1" sz="2400">
                <a:solidFill>
                  <a:schemeClr val="tx1"/>
                </a:solidFill>
                <a:latin typeface="Tahoma" pitchFamily="34" charset="0"/>
                <a:cs typeface="Tahoma" pitchFamily="34" charset="0"/>
              </a:defRPr>
            </a:lvl2pPr>
            <a:lvl3pPr marL="1143000" indent="-228600" eaLnBrk="0" hangingPunct="0">
              <a:defRPr kumimoji="1" sz="2400">
                <a:solidFill>
                  <a:schemeClr val="tx1"/>
                </a:solidFill>
                <a:latin typeface="Tahoma" pitchFamily="34" charset="0"/>
                <a:cs typeface="Tahoma" pitchFamily="34" charset="0"/>
              </a:defRPr>
            </a:lvl3pPr>
            <a:lvl4pPr marL="1600200" indent="-228600" eaLnBrk="0" hangingPunct="0">
              <a:defRPr kumimoji="1" sz="2400">
                <a:solidFill>
                  <a:schemeClr val="tx1"/>
                </a:solidFill>
                <a:latin typeface="Tahoma" pitchFamily="34" charset="0"/>
                <a:cs typeface="Tahoma" pitchFamily="34" charset="0"/>
              </a:defRPr>
            </a:lvl4pPr>
            <a:lvl5pPr marL="2057400" indent="-228600" eaLnBrk="0" hangingPunct="0">
              <a:defRPr kumimoji="1" sz="2400">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kumimoji="1" sz="2400">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kumimoji="1" sz="2400">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kumimoji="1" sz="2400">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kumimoji="1" sz="2400">
                <a:solidFill>
                  <a:schemeClr val="tx1"/>
                </a:solidFill>
                <a:latin typeface="Tahoma" pitchFamily="34" charset="0"/>
                <a:cs typeface="Tahoma" pitchFamily="34" charset="0"/>
              </a:defRPr>
            </a:lvl9pPr>
          </a:lstStyle>
          <a:p>
            <a:pPr algn="ctr" rtl="0">
              <a:spcBef>
                <a:spcPct val="50000"/>
              </a:spcBef>
            </a:pPr>
            <a:r>
              <a:rPr lang="he-IL" sz="3200" b="1" u="sng" dirty="0" smtClean="0"/>
              <a:t>חלוקת חדרי המלון בישראל</a:t>
            </a:r>
            <a:endParaRPr lang="en-US" sz="3200" b="1" u="sng" dirty="0"/>
          </a:p>
        </p:txBody>
      </p:sp>
      <p:sp>
        <p:nvSpPr>
          <p:cNvPr id="8197" name="מציין מיקום של מספר שקופית 12"/>
          <p:cNvSpPr>
            <a:spLocks noGrp="1"/>
          </p:cNvSpPr>
          <p:nvPr>
            <p:ph type="sldNum" sz="quarter" idx="12"/>
          </p:nvPr>
        </p:nvSpPr>
        <p:spPr>
          <a:xfrm>
            <a:off x="8358188" y="6478588"/>
            <a:ext cx="785812" cy="3794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cs typeface="Tahoma" pitchFamily="34" charset="0"/>
              </a:defRPr>
            </a:lvl1pPr>
            <a:lvl2pPr marL="742950" indent="-285750" eaLnBrk="0" hangingPunct="0">
              <a:defRPr kumimoji="1" sz="2400">
                <a:solidFill>
                  <a:schemeClr val="tx1"/>
                </a:solidFill>
                <a:latin typeface="Tahoma" pitchFamily="34" charset="0"/>
                <a:cs typeface="Tahoma" pitchFamily="34" charset="0"/>
              </a:defRPr>
            </a:lvl2pPr>
            <a:lvl3pPr marL="1143000" indent="-228600" eaLnBrk="0" hangingPunct="0">
              <a:defRPr kumimoji="1" sz="2400">
                <a:solidFill>
                  <a:schemeClr val="tx1"/>
                </a:solidFill>
                <a:latin typeface="Tahoma" pitchFamily="34" charset="0"/>
                <a:cs typeface="Tahoma" pitchFamily="34" charset="0"/>
              </a:defRPr>
            </a:lvl3pPr>
            <a:lvl4pPr marL="1600200" indent="-228600" eaLnBrk="0" hangingPunct="0">
              <a:defRPr kumimoji="1" sz="2400">
                <a:solidFill>
                  <a:schemeClr val="tx1"/>
                </a:solidFill>
                <a:latin typeface="Tahoma" pitchFamily="34" charset="0"/>
                <a:cs typeface="Tahoma" pitchFamily="34" charset="0"/>
              </a:defRPr>
            </a:lvl4pPr>
            <a:lvl5pPr marL="2057400" indent="-228600" eaLnBrk="0" hangingPunct="0">
              <a:defRPr kumimoji="1" sz="2400">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kumimoji="1" sz="2400">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kumimoji="1" sz="2400">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kumimoji="1" sz="2400">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kumimoji="1" sz="2400">
                <a:solidFill>
                  <a:schemeClr val="tx1"/>
                </a:solidFill>
                <a:latin typeface="Tahoma" pitchFamily="34" charset="0"/>
                <a:cs typeface="Tahoma" pitchFamily="34" charset="0"/>
              </a:defRPr>
            </a:lvl9pPr>
          </a:lstStyle>
          <a:p>
            <a:pPr eaLnBrk="1" hangingPunct="1"/>
            <a:fld id="{88D43188-86C3-462B-BBE6-186F3015B434}" type="slidenum">
              <a:rPr kumimoji="0" lang="he-IL" sz="1600" smtClean="0">
                <a:solidFill>
                  <a:schemeClr val="bg1"/>
                </a:solidFill>
              </a:rPr>
              <a:pPr eaLnBrk="1" hangingPunct="1"/>
              <a:t>14</a:t>
            </a:fld>
            <a:endParaRPr kumimoji="0" lang="he-IL" sz="1600" smtClean="0">
              <a:solidFill>
                <a:schemeClr val="bg1"/>
              </a:solidFill>
            </a:endParaRPr>
          </a:p>
        </p:txBody>
      </p:sp>
      <p:pic>
        <p:nvPicPr>
          <p:cNvPr id="8200" name="Picture 10"/>
          <p:cNvPicPr>
            <a:picLocks noChangeAspect="1" noChangeArrowheads="1"/>
          </p:cNvPicPr>
          <p:nvPr/>
        </p:nvPicPr>
        <p:blipFill>
          <a:blip r:embed="rId3"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תרשים 2"/>
          <p:cNvGraphicFramePr/>
          <p:nvPr>
            <p:extLst>
              <p:ext uri="{D42A27DB-BD31-4B8C-83A1-F6EECF244321}">
                <p14:modId xmlns:p14="http://schemas.microsoft.com/office/powerpoint/2010/main" xmlns="" val="3301858346"/>
              </p:ext>
            </p:extLst>
          </p:nvPr>
        </p:nvGraphicFramePr>
        <p:xfrm>
          <a:off x="1524000" y="1628800"/>
          <a:ext cx="6144344" cy="41360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755576" y="1075978"/>
            <a:ext cx="7920880" cy="461665"/>
          </a:xfrm>
          <a:prstGeom prst="rect">
            <a:avLst/>
          </a:prstGeom>
          <a:noFill/>
        </p:spPr>
        <p:txBody>
          <a:bodyPr wrap="square" rtlCol="1">
            <a:spAutoFit/>
          </a:bodyPr>
          <a:lstStyle/>
          <a:p>
            <a:pPr algn="ctr"/>
            <a:r>
              <a:rPr lang="he-IL" sz="2400" b="1" dirty="0" smtClean="0"/>
              <a:t>סה"כ חדרי מלון (מלונות תיירות + מלונות אחרים) : 54 אלף </a:t>
            </a:r>
            <a:endParaRPr lang="he-IL" sz="2400" b="1" dirty="0"/>
          </a:p>
        </p:txBody>
      </p:sp>
    </p:spTree>
    <p:extLst>
      <p:ext uri="{BB962C8B-B14F-4D97-AF65-F5344CB8AC3E}">
        <p14:creationId xmlns:p14="http://schemas.microsoft.com/office/powerpoint/2010/main" xmlns="" val="6713971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95300" y="314325"/>
            <a:ext cx="8229600" cy="714376"/>
          </a:xfrm>
        </p:spPr>
        <p:txBody>
          <a:bodyPr/>
          <a:lstStyle/>
          <a:p>
            <a:pPr algn="ctr"/>
            <a:r>
              <a:rPr lang="he-IL" sz="3400" b="1" u="sng" dirty="0" smtClean="0">
                <a:solidFill>
                  <a:srgbClr val="54381C"/>
                </a:solidFill>
              </a:rPr>
              <a:t>לינות במלונות על פי אזורי תיירות נבחרים</a:t>
            </a:r>
            <a:r>
              <a:rPr lang="en-US" sz="3400" b="1" u="sng" dirty="0" smtClean="0">
                <a:solidFill>
                  <a:srgbClr val="54381C"/>
                </a:solidFill>
              </a:rPr>
              <a:t> </a:t>
            </a:r>
            <a:r>
              <a:rPr lang="he-IL" sz="2400" b="1" u="sng" dirty="0" smtClean="0">
                <a:solidFill>
                  <a:srgbClr val="54381C"/>
                </a:solidFill>
              </a:rPr>
              <a:t>(2014)</a:t>
            </a:r>
            <a:r>
              <a:rPr lang="en-US" sz="3400" b="1" u="sng" dirty="0" smtClean="0">
                <a:solidFill>
                  <a:srgbClr val="54381C"/>
                </a:solidFill>
              </a:rPr>
              <a:t/>
            </a:r>
            <a:br>
              <a:rPr lang="en-US" sz="3400" b="1" u="sng" dirty="0" smtClean="0">
                <a:solidFill>
                  <a:srgbClr val="54381C"/>
                </a:solidFill>
              </a:rPr>
            </a:br>
            <a:endParaRPr lang="he-IL" sz="3400" dirty="0" smtClean="0">
              <a:solidFill>
                <a:srgbClr val="54381C"/>
              </a:solidFill>
            </a:endParaRPr>
          </a:p>
        </p:txBody>
      </p:sp>
      <p:sp>
        <p:nvSpPr>
          <p:cNvPr id="1945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2DE6F59-1604-49DC-869E-25D9725534E0}" type="slidenum">
              <a:rPr lang="he-IL" smtClean="0">
                <a:solidFill>
                  <a:srgbClr val="7E6A54"/>
                </a:solidFill>
              </a:rPr>
              <a:pPr/>
              <a:t>15</a:t>
            </a:fld>
            <a:r>
              <a:rPr lang="he-IL" smtClean="0">
                <a:solidFill>
                  <a:srgbClr val="7E6A54"/>
                </a:solidFill>
              </a:rPr>
              <a:t> |</a:t>
            </a:r>
            <a:endParaRPr lang="en-US" b="1" smtClean="0">
              <a:solidFill>
                <a:srgbClr val="7E6A54"/>
              </a:solidFill>
            </a:endParaRPr>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xmlns="" val="2409201404"/>
              </p:ext>
            </p:extLst>
          </p:nvPr>
        </p:nvGraphicFramePr>
        <p:xfrm>
          <a:off x="4775795" y="668801"/>
          <a:ext cx="4263430" cy="5712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xmlns="" val="83820251"/>
              </p:ext>
            </p:extLst>
          </p:nvPr>
        </p:nvGraphicFramePr>
        <p:xfrm>
          <a:off x="194596" y="1485900"/>
          <a:ext cx="4244315" cy="5124449"/>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10"/>
          <p:cNvPicPr>
            <a:picLocks noChangeAspect="1" noChangeArrowheads="1"/>
          </p:cNvPicPr>
          <p:nvPr/>
        </p:nvPicPr>
        <p:blipFill>
          <a:blip r:embed="rId4" cstate="print">
            <a:grayscl/>
            <a:extLst>
              <a:ext uri="{28A0092B-C50C-407E-A947-70E740481C1C}">
                <a14:useLocalDpi xmlns:a14="http://schemas.microsoft.com/office/drawing/2010/main" xmlns="" val="0"/>
              </a:ext>
            </a:extLst>
          </a:blip>
          <a:srcRect l="84146" t="-9875" r="305"/>
          <a:stretch>
            <a:fillRect/>
          </a:stretch>
        </p:blipFill>
        <p:spPr bwMode="auto">
          <a:xfrm>
            <a:off x="28575" y="638175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2179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p:cNvSpPr>
            <a:spLocks noGrp="1"/>
          </p:cNvSpPr>
          <p:nvPr>
            <p:ph type="title"/>
          </p:nvPr>
        </p:nvSpPr>
        <p:spPr>
          <a:xfrm>
            <a:off x="288925" y="290513"/>
            <a:ext cx="8531225" cy="1143000"/>
          </a:xfrm>
          <a:noFill/>
        </p:spPr>
        <p:txBody>
          <a:bodyPr/>
          <a:lstStyle/>
          <a:p>
            <a:pPr marL="225425" indent="-225425" algn="ctr" eaLnBrk="1" hangingPunct="1">
              <a:lnSpc>
                <a:spcPct val="80000"/>
              </a:lnSpc>
              <a:spcBef>
                <a:spcPct val="20000"/>
              </a:spcBef>
            </a:pPr>
            <a:r>
              <a:rPr lang="he-IL" sz="2600" b="1" u="sng" dirty="0" smtClean="0">
                <a:solidFill>
                  <a:schemeClr val="tx1"/>
                </a:solidFill>
                <a:cs typeface="Arial" pitchFamily="34" charset="0"/>
              </a:rPr>
              <a:t>פרמטרים כלכליים לכדאיות ההשקעה במלונאות בישראל </a:t>
            </a:r>
            <a:br>
              <a:rPr lang="he-IL" sz="2600" b="1" u="sng" dirty="0" smtClean="0">
                <a:solidFill>
                  <a:schemeClr val="tx1"/>
                </a:solidFill>
                <a:cs typeface="Arial" pitchFamily="34" charset="0"/>
              </a:rPr>
            </a:br>
            <a:r>
              <a:rPr lang="he-IL" sz="2600" b="1" u="sng" dirty="0" smtClean="0">
                <a:solidFill>
                  <a:schemeClr val="tx1"/>
                </a:solidFill>
                <a:cs typeface="Arial" pitchFamily="34" charset="0"/>
              </a:rPr>
              <a:t>ממוצע ארצי ,  שנת 2014</a:t>
            </a:r>
          </a:p>
        </p:txBody>
      </p:sp>
      <p:sp>
        <p:nvSpPr>
          <p:cNvPr id="19517" name="מציין מיקום של מספר שקופית 1"/>
          <p:cNvSpPr>
            <a:spLocks noGrp="1"/>
          </p:cNvSpPr>
          <p:nvPr>
            <p:ph type="sldNum" sz="quarter" idx="12"/>
          </p:nvPr>
        </p:nvSpPr>
        <p:spPr bwMode="auto">
          <a:xfrm>
            <a:off x="8599488" y="6492875"/>
            <a:ext cx="51435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defRPr/>
            </a:pPr>
            <a:fld id="{B98EB65E-48B8-4081-9E2C-4549ECC5A209}" type="slidenum">
              <a:rPr lang="he-IL" smtClean="0"/>
              <a:pPr eaLnBrk="1" hangingPunct="1">
                <a:defRPr/>
              </a:pPr>
              <a:t>16</a:t>
            </a:fld>
            <a:endParaRPr lang="he-IL" smtClean="0"/>
          </a:p>
        </p:txBody>
      </p:sp>
      <p:sp>
        <p:nvSpPr>
          <p:cNvPr id="20484" name="Text Box 70"/>
          <p:cNvSpPr txBox="1">
            <a:spLocks noChangeArrowheads="1"/>
          </p:cNvSpPr>
          <p:nvPr/>
        </p:nvSpPr>
        <p:spPr bwMode="auto">
          <a:xfrm>
            <a:off x="684213" y="5300663"/>
            <a:ext cx="79914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endParaRPr lang="he-IL"/>
          </a:p>
        </p:txBody>
      </p:sp>
      <p:pic>
        <p:nvPicPr>
          <p:cNvPr id="20485"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362700"/>
            <a:ext cx="577850" cy="4953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מציין מיקום של טבלה 2"/>
          <p:cNvGraphicFramePr>
            <a:graphicFrameLocks noGrp="1"/>
          </p:cNvGraphicFramePr>
          <p:nvPr>
            <p:ph type="tbl" idx="1"/>
            <p:extLst>
              <p:ext uri="{D42A27DB-BD31-4B8C-83A1-F6EECF244321}">
                <p14:modId xmlns:p14="http://schemas.microsoft.com/office/powerpoint/2010/main" xmlns="" val="388447206"/>
              </p:ext>
            </p:extLst>
          </p:nvPr>
        </p:nvGraphicFramePr>
        <p:xfrm>
          <a:off x="2436813" y="1728660"/>
          <a:ext cx="5486400" cy="3755359"/>
        </p:xfrm>
        <a:graphic>
          <a:graphicData uri="http://schemas.openxmlformats.org/drawingml/2006/table">
            <a:tbl>
              <a:tblPr rtl="1" firstRow="1" bandRow="1">
                <a:tableStyleId>{5C22544A-7EE6-4342-B048-85BDC9FD1C3A}</a:tableStyleId>
              </a:tblPr>
              <a:tblGrid>
                <a:gridCol w="2599899"/>
                <a:gridCol w="2886501"/>
              </a:tblGrid>
              <a:tr h="70096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000" b="1" dirty="0" smtClean="0">
                          <a:solidFill>
                            <a:schemeClr val="tx1"/>
                          </a:solidFill>
                        </a:rPr>
                        <a:t>השקעה לחדר</a:t>
                      </a:r>
                    </a:p>
                  </a:txBody>
                  <a:tcPr marT="45704" marB="45704">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1"/>
                      <a:r>
                        <a:rPr lang="he-IL" sz="2400" dirty="0" smtClean="0">
                          <a:solidFill>
                            <a:schemeClr val="tx1"/>
                          </a:solidFill>
                        </a:rPr>
                        <a:t>804,000 ש"ח</a:t>
                      </a:r>
                      <a:endParaRPr lang="he-IL" sz="2400" dirty="0">
                        <a:solidFill>
                          <a:schemeClr val="tx1"/>
                        </a:solidFill>
                      </a:endParaRPr>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70096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000" b="1" dirty="0" smtClean="0">
                          <a:solidFill>
                            <a:schemeClr val="tx1"/>
                          </a:solidFill>
                        </a:rPr>
                        <a:t>פדיון לחדר</a:t>
                      </a:r>
                    </a:p>
                  </a:txBody>
                  <a:tcPr marT="45704" marB="45704">
                    <a:lnR w="12700" cap="flat" cmpd="sng" algn="ctr">
                      <a:solidFill>
                        <a:schemeClr val="tx1"/>
                      </a:solidFill>
                      <a:prstDash val="solid"/>
                      <a:round/>
                      <a:headEnd type="none" w="med" len="med"/>
                      <a:tailEnd type="none" w="med" len="med"/>
                    </a:lnR>
                  </a:tcPr>
                </a:tc>
                <a:tc>
                  <a:txBody>
                    <a:bodyPr/>
                    <a:lstStyle/>
                    <a:p>
                      <a:pPr algn="ctr" rtl="1"/>
                      <a:r>
                        <a:rPr lang="he-IL" sz="2400" dirty="0" smtClean="0">
                          <a:solidFill>
                            <a:schemeClr val="tx1"/>
                          </a:solidFill>
                        </a:rPr>
                        <a:t>194,000 ₪</a:t>
                      </a:r>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2348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 EBITDA</a:t>
                      </a:r>
                      <a:r>
                        <a:rPr lang="he-IL" sz="2000" b="1" dirty="0" smtClean="0">
                          <a:solidFill>
                            <a:schemeClr val="tx1"/>
                          </a:solidFill>
                        </a:rPr>
                        <a:t>לחדר</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2000" b="1" dirty="0" smtClean="0">
                        <a:solidFill>
                          <a:schemeClr val="tx1"/>
                        </a:solidFill>
                      </a:endParaRPr>
                    </a:p>
                  </a:txBody>
                  <a:tcPr marT="45704" marB="45704">
                    <a:lnR w="12700" cap="flat" cmpd="sng" algn="ctr">
                      <a:solidFill>
                        <a:schemeClr val="tx1"/>
                      </a:solidFill>
                      <a:prstDash val="solid"/>
                      <a:round/>
                      <a:headEnd type="none" w="med" len="med"/>
                      <a:tailEnd type="none" w="med" len="med"/>
                    </a:lnR>
                  </a:tcPr>
                </a:tc>
                <a:tc>
                  <a:txBody>
                    <a:bodyPr/>
                    <a:lstStyle/>
                    <a:p>
                      <a:pPr algn="ctr" rtl="1"/>
                      <a:r>
                        <a:rPr lang="he-IL" sz="2400" dirty="0" smtClean="0">
                          <a:solidFill>
                            <a:schemeClr val="tx1"/>
                          </a:solidFill>
                        </a:rPr>
                        <a:t>33,000 ₪</a:t>
                      </a:r>
                    </a:p>
                    <a:p>
                      <a:pPr algn="ctr" rtl="1"/>
                      <a:r>
                        <a:rPr lang="he-IL" sz="2400" dirty="0" smtClean="0">
                          <a:solidFill>
                            <a:schemeClr val="tx1"/>
                          </a:solidFill>
                        </a:rPr>
                        <a:t>(17% מהפדיון)</a:t>
                      </a:r>
                      <a:endParaRPr lang="en-US" sz="2400" dirty="0" smtClean="0">
                        <a:solidFill>
                          <a:schemeClr val="tx1"/>
                        </a:solidFill>
                      </a:endParaRPr>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55743">
                <a:tc>
                  <a:txBody>
                    <a:bodyPr/>
                    <a:lstStyle/>
                    <a:p>
                      <a:pPr algn="r" rtl="1"/>
                      <a:r>
                        <a:rPr lang="he-IL" sz="2000" b="1" dirty="0" err="1" smtClean="0">
                          <a:solidFill>
                            <a:schemeClr val="tx1"/>
                          </a:solidFill>
                        </a:rPr>
                        <a:t>ע.נ.נ</a:t>
                      </a:r>
                      <a:r>
                        <a:rPr lang="he-IL" sz="2000" b="1" dirty="0" smtClean="0">
                          <a:solidFill>
                            <a:schemeClr val="tx1"/>
                          </a:solidFill>
                        </a:rPr>
                        <a:t> (היוון</a:t>
                      </a:r>
                      <a:r>
                        <a:rPr lang="he-IL" sz="2000" b="1" baseline="0" dirty="0" smtClean="0">
                          <a:solidFill>
                            <a:schemeClr val="tx1"/>
                          </a:solidFill>
                        </a:rPr>
                        <a:t> 8%)</a:t>
                      </a:r>
                      <a:endParaRPr lang="he-IL" sz="2000" b="1" dirty="0">
                        <a:solidFill>
                          <a:schemeClr val="tx1"/>
                        </a:solidFill>
                      </a:endParaRPr>
                    </a:p>
                  </a:txBody>
                  <a:tcPr marT="45704" marB="45704">
                    <a:lnR w="12700" cap="flat" cmpd="sng" algn="ctr">
                      <a:solidFill>
                        <a:schemeClr val="tx1"/>
                      </a:solidFill>
                      <a:prstDash val="solid"/>
                      <a:round/>
                      <a:headEnd type="none" w="med" len="med"/>
                      <a:tailEnd type="none" w="med" len="med"/>
                    </a:lnR>
                  </a:tcPr>
                </a:tc>
                <a:tc>
                  <a:txBody>
                    <a:bodyPr/>
                    <a:lstStyle/>
                    <a:p>
                      <a:pPr algn="ctr" rtl="1"/>
                      <a:r>
                        <a:rPr lang="he-IL" sz="2400" b="1" dirty="0" smtClean="0">
                          <a:solidFill>
                            <a:srgbClr val="FF0000"/>
                          </a:solidFill>
                        </a:rPr>
                        <a:t>201,000-</a:t>
                      </a:r>
                      <a:endParaRPr lang="he-IL" sz="2400" b="1" dirty="0">
                        <a:solidFill>
                          <a:srgbClr val="FF0000"/>
                        </a:solidFill>
                      </a:endParaRPr>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74203">
                <a:tc>
                  <a:txBody>
                    <a:bodyPr/>
                    <a:lstStyle/>
                    <a:p>
                      <a:pPr algn="r" rtl="1"/>
                      <a:r>
                        <a:rPr lang="he-IL" sz="2000" b="1" dirty="0" err="1" smtClean="0">
                          <a:solidFill>
                            <a:schemeClr val="tx1"/>
                          </a:solidFill>
                        </a:rPr>
                        <a:t>ש.ת.פ</a:t>
                      </a:r>
                      <a:endParaRPr lang="he-IL" sz="2000" b="1" dirty="0">
                        <a:solidFill>
                          <a:schemeClr val="tx1"/>
                        </a:solidFill>
                      </a:endParaRPr>
                    </a:p>
                  </a:txBody>
                  <a:tcPr marT="45704" marB="45704">
                    <a:lnR w="12700" cap="flat" cmpd="sng" algn="ctr">
                      <a:solidFill>
                        <a:schemeClr val="tx1"/>
                      </a:solidFill>
                      <a:prstDash val="solid"/>
                      <a:round/>
                      <a:headEnd type="none" w="med" len="med"/>
                      <a:tailEnd type="none" w="med" len="med"/>
                    </a:lnR>
                  </a:tcPr>
                </a:tc>
                <a:tc>
                  <a:txBody>
                    <a:bodyPr/>
                    <a:lstStyle/>
                    <a:p>
                      <a:pPr algn="ctr" rtl="1"/>
                      <a:r>
                        <a:rPr lang="he-IL" sz="2400" dirty="0" smtClean="0">
                          <a:solidFill>
                            <a:schemeClr val="tx1"/>
                          </a:solidFill>
                        </a:rPr>
                        <a:t>4.7%</a:t>
                      </a:r>
                      <a:endParaRPr lang="he-IL" sz="2400" dirty="0">
                        <a:solidFill>
                          <a:schemeClr val="tx1"/>
                        </a:solidFill>
                      </a:endParaRPr>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pic>
        <p:nvPicPr>
          <p:cNvPr id="20516" name="Picture 2" descr="C:\Users\pnina\AppData\Local\Microsoft\Windows\Temporary Internet Files\Content.IE5\ES4B6HWS\MC900280504[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150" y="4159250"/>
            <a:ext cx="1355725" cy="183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16138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8"/>
          <p:cNvGrpSpPr>
            <a:grpSpLocks/>
          </p:cNvGrpSpPr>
          <p:nvPr/>
        </p:nvGrpSpPr>
        <p:grpSpPr bwMode="auto">
          <a:xfrm>
            <a:off x="40341" y="6415346"/>
            <a:ext cx="3039035" cy="448687"/>
            <a:chOff x="0" y="6396335"/>
            <a:chExt cx="4929190" cy="461665"/>
          </a:xfrm>
        </p:grpSpPr>
        <p:sp>
          <p:nvSpPr>
            <p:cNvPr id="5" name="Text Box 44"/>
            <p:cNvSpPr txBox="1">
              <a:spLocks noChangeArrowheads="1"/>
            </p:cNvSpPr>
            <p:nvPr/>
          </p:nvSpPr>
          <p:spPr bwMode="auto">
            <a:xfrm>
              <a:off x="571472" y="6396335"/>
              <a:ext cx="4357718" cy="31058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50000"/>
                </a:spcBef>
              </a:pPr>
              <a:r>
                <a:rPr kumimoji="1" lang="he-IL" sz="1400" dirty="0">
                  <a:solidFill>
                    <a:srgbClr val="000099"/>
                  </a:solidFill>
                  <a:latin typeface="Tahoma" pitchFamily="34" charset="0"/>
                  <a:cs typeface="Tahoma" pitchFamily="34" charset="0"/>
                </a:rPr>
                <a:t>התאחדות המלונות בישראל</a:t>
              </a:r>
              <a:endParaRPr kumimoji="1" lang="en-US" sz="1400" dirty="0">
                <a:solidFill>
                  <a:srgbClr val="000099"/>
                </a:solidFill>
                <a:latin typeface="Tahoma" pitchFamily="34" charset="0"/>
                <a:cs typeface="Tahoma" pitchFamily="34" charset="0"/>
              </a:endParaRPr>
            </a:p>
          </p:txBody>
        </p:sp>
        <p:pic>
          <p:nvPicPr>
            <p:cNvPr id="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8" name="מלבן 7"/>
          <p:cNvSpPr/>
          <p:nvPr/>
        </p:nvSpPr>
        <p:spPr>
          <a:xfrm>
            <a:off x="866774" y="1376660"/>
            <a:ext cx="7553325" cy="3416320"/>
          </a:xfrm>
          <a:prstGeom prst="rect">
            <a:avLst/>
          </a:prstGeom>
          <a:noFill/>
        </p:spPr>
        <p:txBody>
          <a:bodyPr wrap="square" lIns="91440" tIns="45720" rIns="91440" bIns="45720">
            <a:spAutoFit/>
          </a:bodyPr>
          <a:lstStyle/>
          <a:p>
            <a:pPr algn="ctr"/>
            <a:r>
              <a:rPr lang="he-IL" sz="7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חשיבות</a:t>
            </a:r>
          </a:p>
          <a:p>
            <a:pPr algn="ctr"/>
            <a:r>
              <a:rPr lang="he-IL" sz="72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כלכלית וחברתית</a:t>
            </a:r>
          </a:p>
          <a:p>
            <a:pPr algn="ctr"/>
            <a:r>
              <a:rPr lang="he-IL" sz="7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של התיירות</a:t>
            </a:r>
            <a:endParaRPr lang="he-IL" sz="7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4281769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438400" y="2057400"/>
            <a:ext cx="3733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0000" tIns="46800" rIns="90000" bIns="46800">
            <a:spAutoFit/>
          </a:bodyPr>
          <a:lstStyle>
            <a:lvl1pPr eaLnBrk="0" hangingPunct="0">
              <a:defRPr kumimoji="1" sz="2400">
                <a:solidFill>
                  <a:schemeClr val="tx1"/>
                </a:solidFill>
                <a:latin typeface="Tahoma" pitchFamily="34" charset="0"/>
                <a:cs typeface="Tahoma" pitchFamily="34" charset="0"/>
              </a:defRPr>
            </a:lvl1pPr>
            <a:lvl2pPr marL="742950" indent="-285750" eaLnBrk="0" hangingPunct="0">
              <a:defRPr kumimoji="1" sz="2400">
                <a:solidFill>
                  <a:schemeClr val="tx1"/>
                </a:solidFill>
                <a:latin typeface="Tahoma" pitchFamily="34" charset="0"/>
                <a:cs typeface="Tahoma" pitchFamily="34" charset="0"/>
              </a:defRPr>
            </a:lvl2pPr>
            <a:lvl3pPr marL="1143000" indent="-228600" eaLnBrk="0" hangingPunct="0">
              <a:defRPr kumimoji="1" sz="2400">
                <a:solidFill>
                  <a:schemeClr val="tx1"/>
                </a:solidFill>
                <a:latin typeface="Tahoma" pitchFamily="34" charset="0"/>
                <a:cs typeface="Tahoma" pitchFamily="34" charset="0"/>
              </a:defRPr>
            </a:lvl3pPr>
            <a:lvl4pPr marL="1600200" indent="-228600" eaLnBrk="0" hangingPunct="0">
              <a:defRPr kumimoji="1" sz="2400">
                <a:solidFill>
                  <a:schemeClr val="tx1"/>
                </a:solidFill>
                <a:latin typeface="Tahoma" pitchFamily="34" charset="0"/>
                <a:cs typeface="Tahoma" pitchFamily="34" charset="0"/>
              </a:defRPr>
            </a:lvl4pPr>
            <a:lvl5pPr marL="2057400" indent="-228600" eaLnBrk="0" hangingPunct="0">
              <a:defRPr kumimoji="1" sz="2400">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kumimoji="1" sz="2400">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kumimoji="1" sz="2400">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kumimoji="1" sz="2400">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kumimoji="1" sz="2400">
                <a:solidFill>
                  <a:schemeClr val="tx1"/>
                </a:solidFill>
                <a:latin typeface="Tahoma" pitchFamily="34" charset="0"/>
                <a:cs typeface="Tahoma" pitchFamily="34" charset="0"/>
              </a:defRPr>
            </a:lvl9pPr>
          </a:lstStyle>
          <a:p>
            <a:pPr algn="l" rtl="0">
              <a:spcBef>
                <a:spcPct val="50000"/>
              </a:spcBef>
            </a:pPr>
            <a:endParaRPr lang="he-IL" sz="2800">
              <a:latin typeface="Times New Roman" pitchFamily="18" charset="0"/>
            </a:endParaRPr>
          </a:p>
        </p:txBody>
      </p:sp>
      <p:graphicFrame>
        <p:nvGraphicFramePr>
          <p:cNvPr id="18435" name="Object 2"/>
          <p:cNvGraphicFramePr>
            <a:graphicFrameLocks noChangeAspect="1"/>
          </p:cNvGraphicFramePr>
          <p:nvPr/>
        </p:nvGraphicFramePr>
        <p:xfrm>
          <a:off x="-2743200" y="3981450"/>
          <a:ext cx="6096000" cy="4076700"/>
        </p:xfrm>
        <a:graphic>
          <a:graphicData uri="http://schemas.openxmlformats.org/presentationml/2006/ole">
            <p:oleObj spid="_x0000_s7176" r:id="rId3" imgW="6096528" imgH="4078577" progId="Excel.Sheet.8">
              <p:embed/>
            </p:oleObj>
          </a:graphicData>
        </a:graphic>
      </p:graphicFrame>
      <p:sp>
        <p:nvSpPr>
          <p:cNvPr id="18436" name="Text Box 5"/>
          <p:cNvSpPr txBox="1">
            <a:spLocks noChangeArrowheads="1"/>
          </p:cNvSpPr>
          <p:nvPr/>
        </p:nvSpPr>
        <p:spPr bwMode="auto">
          <a:xfrm>
            <a:off x="785813" y="430166"/>
            <a:ext cx="7559675"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ahoma" pitchFamily="34" charset="0"/>
                <a:cs typeface="Tahoma" pitchFamily="34" charset="0"/>
              </a:defRPr>
            </a:lvl1pPr>
            <a:lvl2pPr marL="742950" indent="-285750" eaLnBrk="0" hangingPunct="0">
              <a:defRPr kumimoji="1" sz="2400">
                <a:solidFill>
                  <a:schemeClr val="tx1"/>
                </a:solidFill>
                <a:latin typeface="Tahoma" pitchFamily="34" charset="0"/>
                <a:cs typeface="Tahoma" pitchFamily="34" charset="0"/>
              </a:defRPr>
            </a:lvl2pPr>
            <a:lvl3pPr marL="1143000" indent="-228600" eaLnBrk="0" hangingPunct="0">
              <a:defRPr kumimoji="1" sz="2400">
                <a:solidFill>
                  <a:schemeClr val="tx1"/>
                </a:solidFill>
                <a:latin typeface="Tahoma" pitchFamily="34" charset="0"/>
                <a:cs typeface="Tahoma" pitchFamily="34" charset="0"/>
              </a:defRPr>
            </a:lvl3pPr>
            <a:lvl4pPr marL="1600200" indent="-228600" eaLnBrk="0" hangingPunct="0">
              <a:defRPr kumimoji="1" sz="2400">
                <a:solidFill>
                  <a:schemeClr val="tx1"/>
                </a:solidFill>
                <a:latin typeface="Tahoma" pitchFamily="34" charset="0"/>
                <a:cs typeface="Tahoma" pitchFamily="34" charset="0"/>
              </a:defRPr>
            </a:lvl4pPr>
            <a:lvl5pPr marL="2057400" indent="-228600" eaLnBrk="0" hangingPunct="0">
              <a:defRPr kumimoji="1" sz="2400">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kumimoji="1" sz="2400">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kumimoji="1" sz="2400">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kumimoji="1" sz="2400">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kumimoji="1" sz="2400">
                <a:solidFill>
                  <a:schemeClr val="tx1"/>
                </a:solidFill>
                <a:latin typeface="Tahoma" pitchFamily="34" charset="0"/>
                <a:cs typeface="Tahoma" pitchFamily="34" charset="0"/>
              </a:defRPr>
            </a:lvl9pPr>
          </a:lstStyle>
          <a:p>
            <a:pPr algn="ctr" rtl="0">
              <a:spcBef>
                <a:spcPct val="50000"/>
              </a:spcBef>
            </a:pPr>
            <a:r>
              <a:rPr lang="he-IL" sz="3200" b="1" u="sng" dirty="0" smtClean="0">
                <a:cs typeface="+mn-cs"/>
              </a:rPr>
              <a:t>הכנסות מתיירות נכנסת (כולל תעופה)</a:t>
            </a:r>
          </a:p>
          <a:p>
            <a:pPr algn="ctr" rtl="0">
              <a:spcBef>
                <a:spcPct val="50000"/>
              </a:spcBef>
            </a:pPr>
            <a:r>
              <a:rPr lang="he-IL" sz="2800" dirty="0" smtClean="0">
                <a:cs typeface="+mn-cs"/>
              </a:rPr>
              <a:t>במיליארדי דולר שוטפים</a:t>
            </a:r>
            <a:endParaRPr lang="en-US" sz="2800" b="1" dirty="0">
              <a:cs typeface="+mn-cs"/>
            </a:endParaRPr>
          </a:p>
        </p:txBody>
      </p:sp>
      <p:sp>
        <p:nvSpPr>
          <p:cNvPr id="2055" name="TextBox 6"/>
          <p:cNvSpPr txBox="1">
            <a:spLocks noChangeArrowheads="1"/>
          </p:cNvSpPr>
          <p:nvPr/>
        </p:nvSpPr>
        <p:spPr bwMode="auto">
          <a:xfrm>
            <a:off x="-53975" y="6200775"/>
            <a:ext cx="8858250" cy="400050"/>
          </a:xfrm>
          <a:prstGeom prst="rect">
            <a:avLst/>
          </a:prstGeom>
          <a:noFill/>
          <a:ln w="9525">
            <a:solidFill>
              <a:schemeClr val="tx1"/>
            </a:solidFill>
            <a:miter lim="800000"/>
            <a:headEnd/>
            <a:tailEnd/>
          </a:ln>
        </p:spPr>
        <p:txBody>
          <a:bodyPr>
            <a:spAutoFit/>
          </a:bodyPr>
          <a:lstStyle/>
          <a:p>
            <a:pPr algn="ctr">
              <a:defRPr/>
            </a:pPr>
            <a:r>
              <a:rPr lang="he-IL" sz="2000" b="1" dirty="0" smtClean="0">
                <a:solidFill>
                  <a:srgbClr val="0000FF"/>
                </a:solidFill>
              </a:rPr>
              <a:t>הכנסה פר מבקר בשנת 2014 : 1,630 דולר</a:t>
            </a:r>
            <a:endParaRPr lang="he-IL" sz="2000" b="1" dirty="0">
              <a:solidFill>
                <a:srgbClr val="0000FF"/>
              </a:solidFill>
            </a:endParaRPr>
          </a:p>
        </p:txBody>
      </p:sp>
      <p:sp>
        <p:nvSpPr>
          <p:cNvPr id="18439" name="מציין מיקום של מספר שקופית 11"/>
          <p:cNvSpPr>
            <a:spLocks noGrp="1"/>
          </p:cNvSpPr>
          <p:nvPr>
            <p:ph type="sldNum" sz="quarter" idx="12"/>
          </p:nvPr>
        </p:nvSpPr>
        <p:spPr>
          <a:xfrm>
            <a:off x="8429625" y="6500813"/>
            <a:ext cx="714375" cy="3571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cs typeface="Tahoma" pitchFamily="34" charset="0"/>
              </a:defRPr>
            </a:lvl1pPr>
            <a:lvl2pPr marL="742950" indent="-285750" eaLnBrk="0" hangingPunct="0">
              <a:defRPr kumimoji="1" sz="2400">
                <a:solidFill>
                  <a:schemeClr val="tx1"/>
                </a:solidFill>
                <a:latin typeface="Tahoma" pitchFamily="34" charset="0"/>
                <a:cs typeface="Tahoma" pitchFamily="34" charset="0"/>
              </a:defRPr>
            </a:lvl2pPr>
            <a:lvl3pPr marL="1143000" indent="-228600" eaLnBrk="0" hangingPunct="0">
              <a:defRPr kumimoji="1" sz="2400">
                <a:solidFill>
                  <a:schemeClr val="tx1"/>
                </a:solidFill>
                <a:latin typeface="Tahoma" pitchFamily="34" charset="0"/>
                <a:cs typeface="Tahoma" pitchFamily="34" charset="0"/>
              </a:defRPr>
            </a:lvl3pPr>
            <a:lvl4pPr marL="1600200" indent="-228600" eaLnBrk="0" hangingPunct="0">
              <a:defRPr kumimoji="1" sz="2400">
                <a:solidFill>
                  <a:schemeClr val="tx1"/>
                </a:solidFill>
                <a:latin typeface="Tahoma" pitchFamily="34" charset="0"/>
                <a:cs typeface="Tahoma" pitchFamily="34" charset="0"/>
              </a:defRPr>
            </a:lvl4pPr>
            <a:lvl5pPr marL="2057400" indent="-228600" eaLnBrk="0" hangingPunct="0">
              <a:defRPr kumimoji="1" sz="2400">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kumimoji="1" sz="2400">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kumimoji="1" sz="2400">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kumimoji="1" sz="2400">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kumimoji="1" sz="2400">
                <a:solidFill>
                  <a:schemeClr val="tx1"/>
                </a:solidFill>
                <a:latin typeface="Tahoma" pitchFamily="34" charset="0"/>
                <a:cs typeface="Tahoma" pitchFamily="34" charset="0"/>
              </a:defRPr>
            </a:lvl9pPr>
          </a:lstStyle>
          <a:p>
            <a:pPr eaLnBrk="1" hangingPunct="1"/>
            <a:fld id="{4B0C8028-A185-4B3A-8267-3B271ECA6061}" type="slidenum">
              <a:rPr kumimoji="0" lang="he-IL" sz="1600" smtClean="0">
                <a:solidFill>
                  <a:schemeClr val="bg1"/>
                </a:solidFill>
              </a:rPr>
              <a:pPr eaLnBrk="1" hangingPunct="1"/>
              <a:t>18</a:t>
            </a:fld>
            <a:endParaRPr kumimoji="0" lang="he-IL" sz="1600" smtClean="0">
              <a:solidFill>
                <a:schemeClr val="bg1"/>
              </a:solidFill>
            </a:endParaRPr>
          </a:p>
        </p:txBody>
      </p:sp>
      <p:graphicFrame>
        <p:nvGraphicFramePr>
          <p:cNvPr id="11" name="Object 7"/>
          <p:cNvGraphicFramePr>
            <a:graphicFrameLocks noChangeAspect="1"/>
          </p:cNvGraphicFramePr>
          <p:nvPr>
            <p:extLst>
              <p:ext uri="{D42A27DB-BD31-4B8C-83A1-F6EECF244321}">
                <p14:modId xmlns:p14="http://schemas.microsoft.com/office/powerpoint/2010/main" xmlns="" val="384077189"/>
              </p:ext>
            </p:extLst>
          </p:nvPr>
        </p:nvGraphicFramePr>
        <p:xfrm>
          <a:off x="-120650" y="2057400"/>
          <a:ext cx="9313863" cy="4135438"/>
        </p:xfrm>
        <a:graphic>
          <a:graphicData uri="http://schemas.openxmlformats.org/drawingml/2006/chart">
            <c:chart xmlns:c="http://schemas.openxmlformats.org/drawingml/2006/chart" xmlns:r="http://schemas.openxmlformats.org/officeDocument/2006/relationships" r:id="rId4"/>
          </a:graphicData>
        </a:graphic>
      </p:graphicFrame>
      <p:pic>
        <p:nvPicPr>
          <p:cNvPr id="18441" name="Picture 10"/>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10" name="Object 7"/>
          <p:cNvGraphicFramePr>
            <a:graphicFrameLocks noChangeAspect="1"/>
          </p:cNvGraphicFramePr>
          <p:nvPr>
            <p:extLst>
              <p:ext uri="{D42A27DB-BD31-4B8C-83A1-F6EECF244321}">
                <p14:modId xmlns:p14="http://schemas.microsoft.com/office/powerpoint/2010/main" xmlns="" val="6332678"/>
              </p:ext>
            </p:extLst>
          </p:nvPr>
        </p:nvGraphicFramePr>
        <p:xfrm>
          <a:off x="266699" y="1752600"/>
          <a:ext cx="8702489" cy="40687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14009690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149225"/>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defRPr/>
            </a:pPr>
            <a:r>
              <a:rPr lang="he-IL" sz="3200" u="sng" dirty="0">
                <a:solidFill>
                  <a:schemeClr val="tx1">
                    <a:lumMod val="95000"/>
                    <a:lumOff val="5000"/>
                  </a:schemeClr>
                </a:solidFill>
                <a:cs typeface="+mn-cs"/>
              </a:rPr>
              <a:t>תרומת התיירות לתוצר ולתעסוקה </a:t>
            </a:r>
            <a:r>
              <a:rPr lang="he-IL" sz="3200" u="sng" dirty="0" smtClean="0">
                <a:solidFill>
                  <a:schemeClr val="tx1">
                    <a:lumMod val="95000"/>
                    <a:lumOff val="5000"/>
                  </a:schemeClr>
                </a:solidFill>
                <a:cs typeface="+mn-cs"/>
              </a:rPr>
              <a:t>בארץ</a:t>
            </a:r>
            <a:r>
              <a:rPr lang="he-IL" sz="3200" dirty="0" smtClean="0">
                <a:solidFill>
                  <a:schemeClr val="tx1">
                    <a:lumMod val="95000"/>
                    <a:lumOff val="5000"/>
                  </a:schemeClr>
                </a:solidFill>
                <a:cs typeface="+mn-cs"/>
              </a:rPr>
              <a:t> (</a:t>
            </a:r>
            <a:r>
              <a:rPr lang="he-IL" sz="3200" dirty="0">
                <a:solidFill>
                  <a:schemeClr val="tx1">
                    <a:lumMod val="95000"/>
                    <a:lumOff val="5000"/>
                  </a:schemeClr>
                </a:solidFill>
                <a:cs typeface="+mn-cs"/>
              </a:rPr>
              <a:t>שנת </a:t>
            </a:r>
            <a:r>
              <a:rPr lang="he-IL" sz="3200" dirty="0" smtClean="0">
                <a:solidFill>
                  <a:schemeClr val="tx1">
                    <a:lumMod val="95000"/>
                    <a:lumOff val="5000"/>
                  </a:schemeClr>
                </a:solidFill>
                <a:cs typeface="+mn-cs"/>
              </a:rPr>
              <a:t>2013) </a:t>
            </a:r>
            <a:endParaRPr lang="he-IL" sz="3200" dirty="0">
              <a:solidFill>
                <a:schemeClr val="tx1">
                  <a:lumMod val="95000"/>
                  <a:lumOff val="5000"/>
                </a:schemeClr>
              </a:solidFill>
              <a:cs typeface="+mn-cs"/>
            </a:endParaRPr>
          </a:p>
        </p:txBody>
      </p:sp>
      <p:pic>
        <p:nvPicPr>
          <p:cNvPr id="16387"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6388" name="מציין מיקום של מספר שקופית 20"/>
          <p:cNvSpPr>
            <a:spLocks noGrp="1"/>
          </p:cNvSpPr>
          <p:nvPr>
            <p:ph type="sldNum" sz="quarter" idx="12"/>
          </p:nvPr>
        </p:nvSpPr>
        <p:spPr bwMode="auto">
          <a:xfrm>
            <a:off x="7010400" y="644683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fld id="{73B0D822-032B-474A-A112-827BE55DBB13}" type="slidenum">
              <a:rPr lang="he-IL" sz="1000" b="0" smtClean="0"/>
              <a:pPr eaLnBrk="1" fontAlgn="base" hangingPunct="1">
                <a:spcBef>
                  <a:spcPct val="0"/>
                </a:spcBef>
                <a:spcAft>
                  <a:spcPct val="0"/>
                </a:spcAft>
              </a:pPr>
              <a:t>19</a:t>
            </a:fld>
            <a:endParaRPr lang="he-IL" sz="1000" b="0" smtClean="0"/>
          </a:p>
        </p:txBody>
      </p:sp>
      <p:sp>
        <p:nvSpPr>
          <p:cNvPr id="16389" name="TextBox 2"/>
          <p:cNvSpPr txBox="1">
            <a:spLocks noChangeArrowheads="1"/>
          </p:cNvSpPr>
          <p:nvPr/>
        </p:nvSpPr>
        <p:spPr bwMode="auto">
          <a:xfrm>
            <a:off x="361950" y="6259513"/>
            <a:ext cx="8420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r>
              <a:rPr lang="he-IL" u="sng" dirty="0"/>
              <a:t>מקור</a:t>
            </a:r>
            <a:r>
              <a:rPr lang="he-IL" dirty="0"/>
              <a:t> : </a:t>
            </a:r>
            <a:r>
              <a:rPr lang="he-IL" b="0" dirty="0"/>
              <a:t>ד"ר דני פרימן : "השפעת התיירות בישראל על כלכלת המדינה"</a:t>
            </a:r>
          </a:p>
        </p:txBody>
      </p:sp>
      <p:sp>
        <p:nvSpPr>
          <p:cNvPr id="16390" name="TextBox 2"/>
          <p:cNvSpPr txBox="1">
            <a:spLocks noChangeArrowheads="1"/>
          </p:cNvSpPr>
          <p:nvPr/>
        </p:nvSpPr>
        <p:spPr bwMode="auto">
          <a:xfrm>
            <a:off x="1936750" y="5799138"/>
            <a:ext cx="67500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r>
              <a:rPr lang="he-IL" sz="2000" u="sng"/>
              <a:t>הערה : </a:t>
            </a:r>
            <a:r>
              <a:rPr lang="he-IL" sz="2000" b="0"/>
              <a:t>התרומה לתמ"ג ולתעסוקה כוללת תרומה ישירה + עקיפה</a:t>
            </a:r>
          </a:p>
        </p:txBody>
      </p:sp>
      <p:sp>
        <p:nvSpPr>
          <p:cNvPr id="16391" name="TextBox 2"/>
          <p:cNvSpPr txBox="1">
            <a:spLocks noChangeArrowheads="1"/>
          </p:cNvSpPr>
          <p:nvPr/>
        </p:nvSpPr>
        <p:spPr bwMode="auto">
          <a:xfrm>
            <a:off x="0" y="1104900"/>
            <a:ext cx="8888413" cy="1423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r>
              <a:rPr lang="he-IL" sz="2500" u="sng" dirty="0" smtClean="0">
                <a:solidFill>
                  <a:srgbClr val="000099"/>
                </a:solidFill>
              </a:rPr>
              <a:t>תרומה </a:t>
            </a:r>
            <a:r>
              <a:rPr lang="he-IL" sz="2500" u="sng" dirty="0">
                <a:solidFill>
                  <a:srgbClr val="000099"/>
                </a:solidFill>
              </a:rPr>
              <a:t>לתמ"ג </a:t>
            </a:r>
            <a:r>
              <a:rPr lang="he-IL" sz="2500" dirty="0">
                <a:solidFill>
                  <a:srgbClr val="000099"/>
                </a:solidFill>
              </a:rPr>
              <a:t>: </a:t>
            </a:r>
            <a:r>
              <a:rPr lang="he-IL" sz="2500" dirty="0" smtClean="0">
                <a:solidFill>
                  <a:srgbClr val="000099"/>
                </a:solidFill>
              </a:rPr>
              <a:t>כ-48 </a:t>
            </a:r>
            <a:r>
              <a:rPr lang="he-IL" sz="2500" dirty="0">
                <a:solidFill>
                  <a:srgbClr val="000099"/>
                </a:solidFill>
              </a:rPr>
              <a:t>מיליארד ₪ (</a:t>
            </a:r>
            <a:r>
              <a:rPr lang="he-IL" sz="2500" dirty="0" smtClean="0">
                <a:solidFill>
                  <a:srgbClr val="000099"/>
                </a:solidFill>
              </a:rPr>
              <a:t>5.1% </a:t>
            </a:r>
            <a:r>
              <a:rPr lang="he-IL" sz="2500" dirty="0">
                <a:solidFill>
                  <a:srgbClr val="000099"/>
                </a:solidFill>
              </a:rPr>
              <a:t>מהתמ"ג במשק)</a:t>
            </a:r>
          </a:p>
          <a:p>
            <a:pPr algn="r" eaLnBrk="1" hangingPunct="1"/>
            <a:endParaRPr lang="he-IL" sz="1050" dirty="0">
              <a:solidFill>
                <a:srgbClr val="000099"/>
              </a:solidFill>
            </a:endParaRPr>
          </a:p>
          <a:p>
            <a:pPr algn="r" eaLnBrk="1" hangingPunct="1"/>
            <a:r>
              <a:rPr lang="he-IL" sz="2500" u="sng" dirty="0" smtClean="0">
                <a:solidFill>
                  <a:srgbClr val="000099"/>
                </a:solidFill>
              </a:rPr>
              <a:t>מועסקים </a:t>
            </a:r>
            <a:r>
              <a:rPr lang="he-IL" sz="2500" dirty="0" smtClean="0">
                <a:solidFill>
                  <a:srgbClr val="000099"/>
                </a:solidFill>
              </a:rPr>
              <a:t>: כ- 218,000 (6.5% מהמועסקים במשק), </a:t>
            </a:r>
            <a:r>
              <a:rPr lang="en-US" sz="2500" dirty="0" smtClean="0">
                <a:solidFill>
                  <a:srgbClr val="000099"/>
                </a:solidFill>
              </a:rPr>
              <a:t/>
            </a:r>
            <a:br>
              <a:rPr lang="en-US" sz="2500" dirty="0" smtClean="0">
                <a:solidFill>
                  <a:srgbClr val="000099"/>
                </a:solidFill>
              </a:rPr>
            </a:br>
            <a:r>
              <a:rPr lang="he-IL" sz="2500" dirty="0" smtClean="0">
                <a:solidFill>
                  <a:srgbClr val="000099"/>
                </a:solidFill>
              </a:rPr>
              <a:t>   		                מהם: כ- 36,000 במלונות רשומים         </a:t>
            </a:r>
            <a:endParaRPr lang="he-IL" sz="2600" dirty="0"/>
          </a:p>
        </p:txBody>
      </p:sp>
      <p:graphicFrame>
        <p:nvGraphicFramePr>
          <p:cNvPr id="10" name="טבלה 9"/>
          <p:cNvGraphicFramePr>
            <a:graphicFrameLocks noGrp="1"/>
          </p:cNvGraphicFramePr>
          <p:nvPr>
            <p:extLst>
              <p:ext uri="{D42A27DB-BD31-4B8C-83A1-F6EECF244321}">
                <p14:modId xmlns:p14="http://schemas.microsoft.com/office/powerpoint/2010/main" xmlns="" val="3010019179"/>
              </p:ext>
            </p:extLst>
          </p:nvPr>
        </p:nvGraphicFramePr>
        <p:xfrm>
          <a:off x="533400" y="2901950"/>
          <a:ext cx="8248650" cy="2667000"/>
        </p:xfrm>
        <a:graphic>
          <a:graphicData uri="http://schemas.openxmlformats.org/drawingml/2006/table">
            <a:tbl>
              <a:tblPr rtl="1" firstRow="1" bandRow="1">
                <a:tableStyleId>{5C22544A-7EE6-4342-B048-85BDC9FD1C3A}</a:tableStyleId>
              </a:tblPr>
              <a:tblGrid>
                <a:gridCol w="3366234"/>
                <a:gridCol w="2347634"/>
                <a:gridCol w="2534782"/>
              </a:tblGrid>
              <a:tr h="648123">
                <a:tc>
                  <a:txBody>
                    <a:bodyPr/>
                    <a:lstStyle/>
                    <a:p>
                      <a:pPr rtl="1"/>
                      <a:endParaRPr lang="he-IL"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1"/>
                      <a:r>
                        <a:rPr lang="he-IL" sz="1800" dirty="0" smtClean="0"/>
                        <a:t>תרומה לתמ"ג</a:t>
                      </a:r>
                    </a:p>
                    <a:p>
                      <a:pPr algn="ctr" rtl="1"/>
                      <a:r>
                        <a:rPr lang="he-IL" sz="1800" dirty="0" smtClean="0"/>
                        <a:t>(מיליארדי</a:t>
                      </a:r>
                      <a:r>
                        <a:rPr lang="he-IL" sz="1800" baseline="0" dirty="0" smtClean="0"/>
                        <a:t> ₪)</a:t>
                      </a:r>
                      <a:endParaRPr lang="he-IL" sz="1800" dirty="0" smtClean="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1"/>
                      <a:r>
                        <a:rPr lang="he-IL" sz="1800" dirty="0" smtClean="0"/>
                        <a:t>תרומה לתעסוקה</a:t>
                      </a:r>
                    </a:p>
                    <a:p>
                      <a:pPr algn="ctr" rtl="1"/>
                      <a:r>
                        <a:rPr lang="he-IL" sz="1800" dirty="0" smtClean="0"/>
                        <a:t>(אלפי מועסקים)</a:t>
                      </a:r>
                      <a:endParaRPr lang="he-IL"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8400">
                <a:tc>
                  <a:txBody>
                    <a:bodyPr/>
                    <a:lstStyle/>
                    <a:p>
                      <a:pPr algn="r" rtl="1"/>
                      <a:r>
                        <a:rPr lang="he-IL" sz="1800" dirty="0" smtClean="0"/>
                        <a:t>תיירות נכנסת</a:t>
                      </a:r>
                      <a:endParaRPr lang="he-IL"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lgn="ctr" rtl="1"/>
                      <a:r>
                        <a:rPr lang="en-US" sz="1800" dirty="0" smtClean="0"/>
                        <a:t>22.4</a:t>
                      </a:r>
                      <a:endParaRPr lang="he-IL"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lgn="ctr" rtl="1"/>
                      <a:r>
                        <a:rPr lang="he-IL" sz="1800" dirty="0" smtClean="0"/>
                        <a:t>99.2</a:t>
                      </a:r>
                      <a:endParaRPr lang="he-IL"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r>
              <a:tr h="368400">
                <a:tc>
                  <a:txBody>
                    <a:bodyPr/>
                    <a:lstStyle/>
                    <a:p>
                      <a:pPr algn="r" rtl="1"/>
                      <a:r>
                        <a:rPr lang="he-IL" sz="1800" dirty="0" smtClean="0"/>
                        <a:t>תיירות פנים</a:t>
                      </a:r>
                      <a:endParaRPr lang="he-IL"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lgn="ctr" rtl="1"/>
                      <a:r>
                        <a:rPr lang="he-IL" sz="1800" dirty="0" smtClean="0"/>
                        <a:t>17.2</a:t>
                      </a:r>
                      <a:endParaRPr lang="he-IL"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lgn="ctr" rtl="1"/>
                      <a:r>
                        <a:rPr lang="he-IL" sz="1800" dirty="0" smtClean="0"/>
                        <a:t>84.0</a:t>
                      </a:r>
                      <a:endParaRPr lang="he-IL"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r>
              <a:tr h="368400">
                <a:tc>
                  <a:txBody>
                    <a:bodyPr/>
                    <a:lstStyle/>
                    <a:p>
                      <a:pPr algn="r" rtl="1"/>
                      <a:r>
                        <a:rPr lang="he-IL" sz="1800" b="1" dirty="0" smtClean="0"/>
                        <a:t>סה"כ: נכנסת + פנים</a:t>
                      </a:r>
                      <a:endParaRPr lang="he-IL" sz="1800" b="1"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he-IL" sz="1800" b="1" dirty="0" smtClean="0"/>
                        <a:t>39.6</a:t>
                      </a:r>
                      <a:endParaRPr lang="he-IL" sz="1800" b="1"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he-IL" sz="1800" b="1" dirty="0" smtClean="0"/>
                        <a:t>183.2</a:t>
                      </a:r>
                      <a:endParaRPr lang="he-IL" sz="1800" b="1"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368400">
                <a:tc>
                  <a:txBody>
                    <a:bodyPr/>
                    <a:lstStyle/>
                    <a:p>
                      <a:pPr algn="r" rtl="1"/>
                      <a:r>
                        <a:rPr lang="he-IL" sz="1800" dirty="0" smtClean="0"/>
                        <a:t>תיירות יוצאת</a:t>
                      </a:r>
                      <a:endParaRPr lang="he-IL"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lgn="ctr" rtl="1"/>
                      <a:r>
                        <a:rPr lang="he-IL" sz="1800" dirty="0" smtClean="0"/>
                        <a:t>8.8</a:t>
                      </a:r>
                      <a:endParaRPr lang="he-IL"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lgn="ctr" rtl="1"/>
                      <a:r>
                        <a:rPr lang="he-IL" sz="1800" dirty="0" smtClean="0"/>
                        <a:t>34.7</a:t>
                      </a:r>
                      <a:endParaRPr lang="he-IL"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r>
              <a:tr h="545277">
                <a:tc>
                  <a:txBody>
                    <a:bodyPr/>
                    <a:lstStyle/>
                    <a:p>
                      <a:pPr algn="r" rtl="1"/>
                      <a:r>
                        <a:rPr lang="he-IL" sz="2000" b="1" dirty="0" smtClean="0"/>
                        <a:t>סה"כ</a:t>
                      </a:r>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ECFF"/>
                    </a:solidFill>
                  </a:tcPr>
                </a:tc>
                <a:tc>
                  <a:txBody>
                    <a:bodyPr/>
                    <a:lstStyle/>
                    <a:p>
                      <a:pPr algn="ctr" rtl="1"/>
                      <a:r>
                        <a:rPr lang="he-IL" sz="2000" b="1" dirty="0" smtClean="0"/>
                        <a:t>48.4</a:t>
                      </a:r>
                      <a:endParaRPr lang="he-IL" sz="2000" b="1"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ECFF"/>
                    </a:solidFill>
                  </a:tcPr>
                </a:tc>
                <a:tc>
                  <a:txBody>
                    <a:bodyPr/>
                    <a:lstStyle/>
                    <a:p>
                      <a:pPr algn="ctr" rtl="1"/>
                      <a:r>
                        <a:rPr lang="he-IL" sz="2000" b="1" dirty="0" smtClean="0"/>
                        <a:t>217.8</a:t>
                      </a:r>
                      <a:endParaRPr lang="he-IL" sz="2000" b="1"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ECFF"/>
                    </a:solidFill>
                  </a:tcPr>
                </a:tc>
              </a:tr>
            </a:tbl>
          </a:graphicData>
        </a:graphic>
      </p:graphicFrame>
    </p:spTree>
    <p:extLst>
      <p:ext uri="{BB962C8B-B14F-4D97-AF65-F5344CB8AC3E}">
        <p14:creationId xmlns:p14="http://schemas.microsoft.com/office/powerpoint/2010/main" xmlns="" val="2411050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8"/>
          <p:cNvGrpSpPr>
            <a:grpSpLocks/>
          </p:cNvGrpSpPr>
          <p:nvPr/>
        </p:nvGrpSpPr>
        <p:grpSpPr bwMode="auto">
          <a:xfrm>
            <a:off x="40341" y="6415346"/>
            <a:ext cx="3039035" cy="448687"/>
            <a:chOff x="0" y="6396335"/>
            <a:chExt cx="4929190" cy="461665"/>
          </a:xfrm>
        </p:grpSpPr>
        <p:sp>
          <p:nvSpPr>
            <p:cNvPr id="5" name="Text Box 44"/>
            <p:cNvSpPr txBox="1">
              <a:spLocks noChangeArrowheads="1"/>
            </p:cNvSpPr>
            <p:nvPr/>
          </p:nvSpPr>
          <p:spPr bwMode="auto">
            <a:xfrm>
              <a:off x="571472" y="6396335"/>
              <a:ext cx="4357718" cy="31058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50000"/>
                </a:spcBef>
              </a:pPr>
              <a:r>
                <a:rPr kumimoji="1" lang="he-IL" sz="1400" dirty="0">
                  <a:solidFill>
                    <a:srgbClr val="000099"/>
                  </a:solidFill>
                  <a:latin typeface="Tahoma" pitchFamily="34" charset="0"/>
                  <a:cs typeface="Tahoma" pitchFamily="34" charset="0"/>
                </a:rPr>
                <a:t>התאחדות המלונות בישראל</a:t>
              </a:r>
              <a:endParaRPr kumimoji="1" lang="en-US" sz="1400" dirty="0">
                <a:solidFill>
                  <a:srgbClr val="000099"/>
                </a:solidFill>
                <a:latin typeface="Tahoma" pitchFamily="34" charset="0"/>
                <a:cs typeface="Tahoma" pitchFamily="34" charset="0"/>
              </a:endParaRPr>
            </a:p>
          </p:txBody>
        </p:sp>
        <p:pic>
          <p:nvPicPr>
            <p:cNvPr id="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8" name="מלבן 7"/>
          <p:cNvSpPr/>
          <p:nvPr/>
        </p:nvSpPr>
        <p:spPr>
          <a:xfrm>
            <a:off x="1428750" y="2100560"/>
            <a:ext cx="6248400" cy="1569660"/>
          </a:xfrm>
          <a:prstGeom prst="rect">
            <a:avLst/>
          </a:prstGeom>
          <a:noFill/>
        </p:spPr>
        <p:txBody>
          <a:bodyPr wrap="square" lIns="91440" tIns="45720" rIns="91440" bIns="45720">
            <a:spAutoFit/>
          </a:bodyPr>
          <a:lstStyle/>
          <a:p>
            <a:pPr algn="ctr"/>
            <a:r>
              <a:rPr lang="he-IL" sz="9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רקע</a:t>
            </a:r>
            <a:endParaRPr lang="he-IL" sz="9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2845935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מציין מיקום תוכן 2"/>
          <p:cNvSpPr>
            <a:spLocks noGrp="1"/>
          </p:cNvSpPr>
          <p:nvPr>
            <p:ph idx="1"/>
          </p:nvPr>
        </p:nvSpPr>
        <p:spPr>
          <a:xfrm>
            <a:off x="352425" y="828674"/>
            <a:ext cx="8916988" cy="3776663"/>
          </a:xfrm>
        </p:spPr>
        <p:txBody>
          <a:bodyPr/>
          <a:lstStyle/>
          <a:p>
            <a:pPr lvl="1" eaLnBrk="1" hangingPunct="1">
              <a:buClr>
                <a:srgbClr val="660033"/>
              </a:buClr>
              <a:buFont typeface="Wingdings" pitchFamily="2" charset="2"/>
              <a:buChar char="ü"/>
              <a:defRPr/>
            </a:pPr>
            <a:r>
              <a:rPr lang="he-IL" sz="2600" b="1" dirty="0" smtClean="0">
                <a:solidFill>
                  <a:srgbClr val="0000FF"/>
                </a:solidFill>
                <a:cs typeface="+mn-cs"/>
              </a:rPr>
              <a:t>ספקית מקומות תעסוקה</a:t>
            </a:r>
          </a:p>
          <a:p>
            <a:pPr lvl="1" eaLnBrk="1" hangingPunct="1">
              <a:buClr>
                <a:srgbClr val="660033"/>
              </a:buClr>
              <a:buFont typeface="Wingdings" pitchFamily="2" charset="2"/>
              <a:buChar char="ü"/>
              <a:defRPr/>
            </a:pPr>
            <a:r>
              <a:rPr lang="he-IL" sz="2600" b="1" dirty="0" smtClean="0">
                <a:solidFill>
                  <a:srgbClr val="0000FF"/>
                </a:solidFill>
                <a:cs typeface="+mn-cs"/>
              </a:rPr>
              <a:t>טובה לפריפריה ולירושלים</a:t>
            </a:r>
          </a:p>
          <a:p>
            <a:pPr lvl="1" eaLnBrk="1" hangingPunct="1">
              <a:buClr>
                <a:srgbClr val="660033"/>
              </a:buClr>
              <a:buFont typeface="Wingdings" pitchFamily="2" charset="2"/>
              <a:buChar char="ü"/>
              <a:defRPr/>
            </a:pPr>
            <a:r>
              <a:rPr lang="he-IL" sz="2600" b="1" dirty="0" smtClean="0">
                <a:solidFill>
                  <a:srgbClr val="0000FF"/>
                </a:solidFill>
                <a:cs typeface="+mn-cs"/>
              </a:rPr>
              <a:t>מרבית עסקי התיירות (יותר מ-80%) הם : </a:t>
            </a:r>
            <a:r>
              <a:rPr lang="en-US" sz="2600" b="1" dirty="0" smtClean="0">
                <a:solidFill>
                  <a:srgbClr val="0000FF"/>
                </a:solidFill>
                <a:cs typeface="+mn-cs"/>
              </a:rPr>
              <a:t>SME</a:t>
            </a:r>
            <a:r>
              <a:rPr lang="he-IL" sz="2600" b="1" dirty="0" smtClean="0">
                <a:solidFill>
                  <a:srgbClr val="0000FF"/>
                </a:solidFill>
                <a:cs typeface="+mn-cs"/>
              </a:rPr>
              <a:t> - עסקים קטנים ובינוניים</a:t>
            </a:r>
          </a:p>
          <a:p>
            <a:pPr lvl="1" eaLnBrk="1" hangingPunct="1">
              <a:buClr>
                <a:srgbClr val="660033"/>
              </a:buClr>
              <a:buFont typeface="Wingdings" pitchFamily="2" charset="2"/>
              <a:buChar char="ü"/>
              <a:defRPr/>
            </a:pPr>
            <a:r>
              <a:rPr lang="he-IL" sz="2600" b="1" dirty="0" smtClean="0">
                <a:solidFill>
                  <a:srgbClr val="0000FF"/>
                </a:solidFill>
                <a:cs typeface="+mn-cs"/>
              </a:rPr>
              <a:t>תורמת לאיכות ורמת החיים</a:t>
            </a:r>
          </a:p>
          <a:p>
            <a:pPr lvl="1" eaLnBrk="1" hangingPunct="1">
              <a:buClr>
                <a:srgbClr val="660033"/>
              </a:buClr>
              <a:buFont typeface="Wingdings" pitchFamily="2" charset="2"/>
              <a:buChar char="ü"/>
              <a:defRPr/>
            </a:pPr>
            <a:r>
              <a:rPr lang="he-IL" sz="2600" b="1" dirty="0" smtClean="0">
                <a:solidFill>
                  <a:srgbClr val="0000FF"/>
                </a:solidFill>
                <a:cs typeface="+mn-cs"/>
              </a:rPr>
              <a:t>תורמת לחינוך ולערכי מורשת</a:t>
            </a:r>
          </a:p>
          <a:p>
            <a:pPr lvl="1" eaLnBrk="1" hangingPunct="1">
              <a:buClr>
                <a:srgbClr val="660033"/>
              </a:buClr>
              <a:buFont typeface="Wingdings" pitchFamily="2" charset="2"/>
              <a:buChar char="ü"/>
              <a:defRPr/>
            </a:pPr>
            <a:r>
              <a:rPr lang="he-IL" sz="2600" b="1" dirty="0" smtClean="0">
                <a:solidFill>
                  <a:srgbClr val="0000FF"/>
                </a:solidFill>
                <a:cs typeface="+mn-cs"/>
              </a:rPr>
              <a:t>תורמת לקשר עם העם היהודי ומהווה גשר להבנה עם העמים</a:t>
            </a:r>
          </a:p>
        </p:txBody>
      </p:sp>
      <p:sp>
        <p:nvSpPr>
          <p:cNvPr id="4" name="מציין מיקום של מספר שקופית 3"/>
          <p:cNvSpPr>
            <a:spLocks noGrp="1"/>
          </p:cNvSpPr>
          <p:nvPr>
            <p:ph type="sldNum" sz="quarter" idx="12"/>
          </p:nvPr>
        </p:nvSpPr>
        <p:spPr>
          <a:xfrm>
            <a:off x="6743700" y="6273800"/>
            <a:ext cx="2133600" cy="365125"/>
          </a:xfrm>
        </p:spPr>
        <p:txBody>
          <a:bodyPr/>
          <a:lstStyle/>
          <a:p>
            <a:pPr>
              <a:defRPr/>
            </a:pPr>
            <a:fld id="{9D90A46B-9D47-4FDD-A165-00391A445938}" type="slidenum">
              <a:rPr lang="en-US" smtClean="0">
                <a:solidFill>
                  <a:schemeClr val="tx1"/>
                </a:solidFill>
              </a:rPr>
              <a:pPr>
                <a:defRPr/>
              </a:pPr>
              <a:t>20</a:t>
            </a:fld>
            <a:endParaRPr lang="en-US" dirty="0">
              <a:solidFill>
                <a:schemeClr val="tx1"/>
              </a:solidFill>
            </a:endParaRPr>
          </a:p>
        </p:txBody>
      </p:sp>
      <p:pic>
        <p:nvPicPr>
          <p:cNvPr id="20484"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10325"/>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0485" name="Picture 10" descr="http://www.israel-opera.co.il/_Uploads/dbsPhotoGallery/e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3213" y="4810125"/>
            <a:ext cx="1992312"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כותרת 1"/>
          <p:cNvSpPr txBox="1">
            <a:spLocks/>
          </p:cNvSpPr>
          <p:nvPr/>
        </p:nvSpPr>
        <p:spPr bwMode="auto">
          <a:xfrm>
            <a:off x="533400" y="349250"/>
            <a:ext cx="8421688" cy="604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rtl="1">
              <a:defRPr/>
            </a:pPr>
            <a:r>
              <a:rPr lang="he-IL" sz="3200" u="sng" dirty="0" smtClean="0">
                <a:solidFill>
                  <a:schemeClr val="tx1">
                    <a:lumMod val="95000"/>
                    <a:lumOff val="5000"/>
                  </a:schemeClr>
                </a:solidFill>
                <a:latin typeface="David" pitchFamily="2" charset="-79"/>
                <a:cs typeface="+mn-cs"/>
              </a:rPr>
              <a:t>חשיבות כלכלית וחברתית של התיירות</a:t>
            </a:r>
          </a:p>
          <a:p>
            <a:pPr algn="ctr" rtl="1">
              <a:defRPr/>
            </a:pPr>
            <a:endParaRPr lang="he-IL" sz="3600" u="sng" dirty="0" smtClean="0">
              <a:solidFill>
                <a:srgbClr val="000099"/>
              </a:solidFill>
              <a:latin typeface="David" pitchFamily="2" charset="-79"/>
              <a:cs typeface="+mn-cs"/>
            </a:endParaRPr>
          </a:p>
        </p:txBody>
      </p:sp>
      <p:pic>
        <p:nvPicPr>
          <p:cNvPr id="20487" name="Picture 8" descr="http://www.galilmountain.co.il/Images/Uploaded/23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0375" y="5099050"/>
            <a:ext cx="1990725" cy="142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5590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p:cNvPicPr>
            <a:picLocks noChangeAspect="1" noChangeArrowheads="1"/>
          </p:cNvPicPr>
          <p:nvPr/>
        </p:nvPicPr>
        <p:blipFill>
          <a:blip r:embed="rId3"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574469" name="Text Box 1029"/>
          <p:cNvSpPr txBox="1">
            <a:spLocks noChangeArrowheads="1"/>
          </p:cNvSpPr>
          <p:nvPr/>
        </p:nvSpPr>
        <p:spPr bwMode="auto">
          <a:xfrm>
            <a:off x="457200" y="928688"/>
            <a:ext cx="8472488"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0000" tIns="46800" rIns="90000" bIns="4680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kumimoji="1" lang="he-IL" sz="2000" dirty="0">
                <a:solidFill>
                  <a:srgbClr val="0000FF"/>
                </a:solidFill>
                <a:cs typeface="Tahoma" pitchFamily="34" charset="0"/>
              </a:rPr>
              <a:t>השפעה רבה על מעגלי תעסוקה, יצור ושירותים נרחבים. מהווה מכפיל תפוקה ותעסוקה משמעותי למגוון ענפים :</a:t>
            </a:r>
            <a:endParaRPr kumimoji="1" lang="en-US" sz="2000" dirty="0">
              <a:solidFill>
                <a:srgbClr val="0000FF"/>
              </a:solidFill>
              <a:cs typeface="Tahoma" pitchFamily="34" charset="0"/>
            </a:endParaRPr>
          </a:p>
        </p:txBody>
      </p:sp>
      <p:grpSp>
        <p:nvGrpSpPr>
          <p:cNvPr id="15364" name="קבוצה 7"/>
          <p:cNvGrpSpPr>
            <a:grpSpLocks/>
          </p:cNvGrpSpPr>
          <p:nvPr/>
        </p:nvGrpSpPr>
        <p:grpSpPr bwMode="auto">
          <a:xfrm>
            <a:off x="658813" y="1752600"/>
            <a:ext cx="7699375" cy="4419600"/>
            <a:chOff x="228600" y="1752600"/>
            <a:chExt cx="8686800" cy="4876800"/>
          </a:xfrm>
        </p:grpSpPr>
        <p:sp>
          <p:nvSpPr>
            <p:cNvPr id="15368" name="Oval 1030"/>
            <p:cNvSpPr>
              <a:spLocks noChangeArrowheads="1"/>
            </p:cNvSpPr>
            <p:nvPr/>
          </p:nvSpPr>
          <p:spPr bwMode="auto">
            <a:xfrm>
              <a:off x="2438400" y="1981200"/>
              <a:ext cx="4191000" cy="3352800"/>
            </a:xfrm>
            <a:prstGeom prst="ellipse">
              <a:avLst/>
            </a:prstGeom>
            <a:solidFill>
              <a:srgbClr val="FFFFCC"/>
            </a:solidFill>
            <a:ln w="12700" cap="sq">
              <a:solidFill>
                <a:schemeClr val="tx1"/>
              </a:solidFill>
              <a:round/>
              <a:headEnd type="none" w="sm" len="sm"/>
              <a:tailEnd type="none" w="sm" len="sm"/>
            </a:ln>
          </p:spPr>
          <p:txBody>
            <a:bodyPr wrap="none" lIns="90000" tIns="46800" rIns="90000" bIns="46800" anchor="ctr"/>
            <a:lstStyle/>
            <a:p>
              <a:pPr algn="ctr"/>
              <a:r>
                <a:rPr lang="he-IL" sz="2000" u="sng">
                  <a:solidFill>
                    <a:srgbClr val="000099"/>
                  </a:solidFill>
                  <a:latin typeface="Times New Roman" pitchFamily="18" charset="0"/>
                </a:rPr>
                <a:t>תיירות</a:t>
              </a:r>
              <a:r>
                <a:rPr lang="he-IL" sz="1600" u="sng">
                  <a:solidFill>
                    <a:srgbClr val="000099"/>
                  </a:solidFill>
                  <a:latin typeface="Times New Roman" pitchFamily="18" charset="0"/>
                </a:rPr>
                <a:t> </a:t>
              </a:r>
            </a:p>
            <a:p>
              <a:pPr algn="ctr"/>
              <a:r>
                <a:rPr lang="he-IL" sz="1600" u="sng">
                  <a:solidFill>
                    <a:srgbClr val="000099"/>
                  </a:solidFill>
                  <a:latin typeface="Times New Roman" pitchFamily="18" charset="0"/>
                </a:rPr>
                <a:t>(כ- 100 אלף איש):</a:t>
              </a:r>
            </a:p>
            <a:p>
              <a:pPr algn="ctr"/>
              <a:r>
                <a:rPr lang="he-IL" sz="1600">
                  <a:solidFill>
                    <a:srgbClr val="000099"/>
                  </a:solidFill>
                  <a:latin typeface="Times New Roman" pitchFamily="18" charset="0"/>
                </a:rPr>
                <a:t>תעופה, קווי אוניות</a:t>
              </a:r>
            </a:p>
            <a:p>
              <a:pPr algn="ctr"/>
              <a:r>
                <a:rPr lang="he-IL" sz="1600">
                  <a:solidFill>
                    <a:srgbClr val="000099"/>
                  </a:solidFill>
                  <a:latin typeface="Times New Roman" pitchFamily="18" charset="0"/>
                </a:rPr>
                <a:t> אוטובוסים,מוניות, השכרת רכב</a:t>
              </a:r>
            </a:p>
            <a:p>
              <a:pPr algn="ctr"/>
              <a:r>
                <a:rPr lang="he-IL" sz="1600">
                  <a:solidFill>
                    <a:srgbClr val="000099"/>
                  </a:solidFill>
                  <a:latin typeface="Times New Roman" pitchFamily="18" charset="0"/>
                </a:rPr>
                <a:t>מלונות,אכסניות וחדרי נופש</a:t>
              </a:r>
            </a:p>
            <a:p>
              <a:pPr algn="ctr"/>
              <a:r>
                <a:rPr lang="he-IL" sz="1600">
                  <a:solidFill>
                    <a:srgbClr val="000099"/>
                  </a:solidFill>
                  <a:latin typeface="Times New Roman" pitchFamily="18" charset="0"/>
                </a:rPr>
                <a:t>מארגני וסוכני נסיעות</a:t>
              </a:r>
            </a:p>
            <a:p>
              <a:pPr algn="ctr"/>
              <a:r>
                <a:rPr lang="he-IL" sz="1600">
                  <a:solidFill>
                    <a:srgbClr val="000099"/>
                  </a:solidFill>
                  <a:latin typeface="Times New Roman" pitchFamily="18" charset="0"/>
                </a:rPr>
                <a:t>מסעדות וחנויות</a:t>
              </a:r>
            </a:p>
            <a:p>
              <a:pPr algn="ctr"/>
              <a:r>
                <a:rPr lang="he-IL" sz="1600">
                  <a:solidFill>
                    <a:srgbClr val="000099"/>
                  </a:solidFill>
                  <a:latin typeface="Times New Roman" pitchFamily="18" charset="0"/>
                </a:rPr>
                <a:t>אתרים ארכיאולוגים</a:t>
              </a:r>
            </a:p>
            <a:p>
              <a:pPr algn="ctr"/>
              <a:r>
                <a:rPr lang="he-IL" sz="1600">
                  <a:solidFill>
                    <a:srgbClr val="000099"/>
                  </a:solidFill>
                  <a:latin typeface="Times New Roman" pitchFamily="18" charset="0"/>
                </a:rPr>
                <a:t>מפעילי אתרים ואטרקציות</a:t>
              </a:r>
              <a:endParaRPr lang="en-US" sz="1600">
                <a:solidFill>
                  <a:srgbClr val="000099"/>
                </a:solidFill>
                <a:latin typeface="Times New Roman" pitchFamily="18" charset="0"/>
              </a:endParaRPr>
            </a:p>
          </p:txBody>
        </p:sp>
        <p:grpSp>
          <p:nvGrpSpPr>
            <p:cNvPr id="15369" name="Group 1045"/>
            <p:cNvGrpSpPr>
              <a:grpSpLocks/>
            </p:cNvGrpSpPr>
            <p:nvPr/>
          </p:nvGrpSpPr>
          <p:grpSpPr bwMode="auto">
            <a:xfrm>
              <a:off x="6324600" y="1752600"/>
              <a:ext cx="2590800" cy="2057400"/>
              <a:chOff x="3984" y="1104"/>
              <a:chExt cx="1632" cy="1296"/>
            </a:xfrm>
          </p:grpSpPr>
          <p:sp>
            <p:nvSpPr>
              <p:cNvPr id="15382" name="AutoShape 1031"/>
              <p:cNvSpPr>
                <a:spLocks noChangeArrowheads="1"/>
              </p:cNvSpPr>
              <p:nvPr/>
            </p:nvSpPr>
            <p:spPr bwMode="auto">
              <a:xfrm rot="4605568">
                <a:off x="4045" y="1379"/>
                <a:ext cx="266" cy="387"/>
              </a:xfrm>
              <a:prstGeom prst="upArrow">
                <a:avLst>
                  <a:gd name="adj1" fmla="val 50000"/>
                  <a:gd name="adj2" fmla="val 36372"/>
                </a:avLst>
              </a:prstGeom>
              <a:solidFill>
                <a:srgbClr val="FF99FF"/>
              </a:solidFill>
              <a:ln w="12700" cap="sq">
                <a:solidFill>
                  <a:schemeClr val="tx1"/>
                </a:solidFill>
                <a:miter lim="800000"/>
                <a:headEnd type="none" w="sm" len="sm"/>
                <a:tailEnd type="none" w="sm" len="sm"/>
              </a:ln>
            </p:spPr>
            <p:txBody>
              <a:bodyPr wrap="none" lIns="90000" tIns="46800" rIns="90000" bIns="46800" anchor="ctr"/>
              <a:lstStyle/>
              <a:p>
                <a:endParaRPr lang="he-IL" sz="2400"/>
              </a:p>
            </p:txBody>
          </p:sp>
          <p:sp>
            <p:nvSpPr>
              <p:cNvPr id="15383" name="Oval 1036"/>
              <p:cNvSpPr>
                <a:spLocks noChangeArrowheads="1"/>
              </p:cNvSpPr>
              <p:nvPr/>
            </p:nvSpPr>
            <p:spPr bwMode="auto">
              <a:xfrm>
                <a:off x="4416" y="1104"/>
                <a:ext cx="1200" cy="1296"/>
              </a:xfrm>
              <a:prstGeom prst="ellipse">
                <a:avLst/>
              </a:prstGeom>
              <a:solidFill>
                <a:srgbClr val="FF99FF"/>
              </a:solidFill>
              <a:ln w="12700" cap="sq">
                <a:solidFill>
                  <a:schemeClr val="tx1"/>
                </a:solidFill>
                <a:round/>
                <a:headEnd type="none" w="sm" len="sm"/>
                <a:tailEnd type="none" w="sm" len="sm"/>
              </a:ln>
            </p:spPr>
            <p:txBody>
              <a:bodyPr wrap="none" lIns="90000" tIns="46800" rIns="90000" bIns="46800" anchor="ctr"/>
              <a:lstStyle/>
              <a:p>
                <a:r>
                  <a:rPr lang="he-IL" sz="1600">
                    <a:solidFill>
                      <a:srgbClr val="000000"/>
                    </a:solidFill>
                    <a:latin typeface="Times New Roman" pitchFamily="18" charset="0"/>
                  </a:rPr>
                  <a:t>מזון ומשקאות</a:t>
                </a:r>
                <a:endParaRPr lang="en-US" sz="1600">
                  <a:solidFill>
                    <a:srgbClr val="000000"/>
                  </a:solidFill>
                  <a:latin typeface="Times New Roman" pitchFamily="18" charset="0"/>
                </a:endParaRPr>
              </a:p>
            </p:txBody>
          </p:sp>
        </p:grpSp>
        <p:grpSp>
          <p:nvGrpSpPr>
            <p:cNvPr id="15370" name="Group 1046"/>
            <p:cNvGrpSpPr>
              <a:grpSpLocks/>
            </p:cNvGrpSpPr>
            <p:nvPr/>
          </p:nvGrpSpPr>
          <p:grpSpPr bwMode="auto">
            <a:xfrm>
              <a:off x="6248400" y="4114800"/>
              <a:ext cx="2667000" cy="2057400"/>
              <a:chOff x="3936" y="2592"/>
              <a:chExt cx="1680" cy="1296"/>
            </a:xfrm>
          </p:grpSpPr>
          <p:sp>
            <p:nvSpPr>
              <p:cNvPr id="15380" name="Oval 1033"/>
              <p:cNvSpPr>
                <a:spLocks noChangeArrowheads="1"/>
              </p:cNvSpPr>
              <p:nvPr/>
            </p:nvSpPr>
            <p:spPr bwMode="auto">
              <a:xfrm>
                <a:off x="4416" y="2592"/>
                <a:ext cx="1200" cy="1296"/>
              </a:xfrm>
              <a:prstGeom prst="ellipse">
                <a:avLst/>
              </a:prstGeom>
              <a:solidFill>
                <a:srgbClr val="FFCC66"/>
              </a:solidFill>
              <a:ln w="12700" cap="sq">
                <a:solidFill>
                  <a:schemeClr val="tx1"/>
                </a:solidFill>
                <a:round/>
                <a:headEnd type="none" w="sm" len="sm"/>
                <a:tailEnd type="none" w="sm" len="sm"/>
              </a:ln>
            </p:spPr>
            <p:txBody>
              <a:bodyPr wrap="none" lIns="90000" tIns="46800" rIns="90000" bIns="46800" anchor="ctr"/>
              <a:lstStyle/>
              <a:p>
                <a:pPr algn="ctr"/>
                <a:r>
                  <a:rPr lang="he-IL" sz="1400">
                    <a:solidFill>
                      <a:srgbClr val="000000"/>
                    </a:solidFill>
                    <a:latin typeface="Times New Roman" pitchFamily="18" charset="0"/>
                  </a:rPr>
                  <a:t>מסחר:</a:t>
                </a:r>
              </a:p>
              <a:p>
                <a:pPr algn="ctr"/>
                <a:r>
                  <a:rPr lang="he-IL" sz="1400">
                    <a:solidFill>
                      <a:srgbClr val="000000"/>
                    </a:solidFill>
                    <a:latin typeface="Times New Roman" pitchFamily="18" charset="0"/>
                  </a:rPr>
                  <a:t>הלבשה והנעלה</a:t>
                </a:r>
              </a:p>
              <a:p>
                <a:pPr algn="ctr"/>
                <a:r>
                  <a:rPr lang="he-IL" sz="1400">
                    <a:solidFill>
                      <a:srgbClr val="000000"/>
                    </a:solidFill>
                    <a:latin typeface="Times New Roman" pitchFamily="18" charset="0"/>
                  </a:rPr>
                  <a:t>תכשיטים,</a:t>
                </a:r>
              </a:p>
              <a:p>
                <a:pPr algn="ctr"/>
                <a:r>
                  <a:rPr lang="he-IL" sz="1400">
                    <a:solidFill>
                      <a:srgbClr val="000000"/>
                    </a:solidFill>
                    <a:latin typeface="Times New Roman" pitchFamily="18" charset="0"/>
                  </a:rPr>
                  <a:t>צילום,ספרים</a:t>
                </a:r>
                <a:endParaRPr lang="en-US" sz="1400">
                  <a:solidFill>
                    <a:srgbClr val="000000"/>
                  </a:solidFill>
                  <a:latin typeface="Times New Roman" pitchFamily="18" charset="0"/>
                </a:endParaRPr>
              </a:p>
            </p:txBody>
          </p:sp>
          <p:sp>
            <p:nvSpPr>
              <p:cNvPr id="15381" name="AutoShape 1040"/>
              <p:cNvSpPr>
                <a:spLocks noChangeArrowheads="1"/>
              </p:cNvSpPr>
              <p:nvPr/>
            </p:nvSpPr>
            <p:spPr bwMode="auto">
              <a:xfrm rot="6750545">
                <a:off x="3997" y="3011"/>
                <a:ext cx="266" cy="387"/>
              </a:xfrm>
              <a:prstGeom prst="upArrow">
                <a:avLst>
                  <a:gd name="adj1" fmla="val 50000"/>
                  <a:gd name="adj2" fmla="val 36372"/>
                </a:avLst>
              </a:prstGeom>
              <a:solidFill>
                <a:srgbClr val="FFCC66"/>
              </a:solidFill>
              <a:ln w="12700" cap="sq">
                <a:solidFill>
                  <a:schemeClr val="tx1"/>
                </a:solidFill>
                <a:miter lim="800000"/>
                <a:headEnd type="none" w="sm" len="sm"/>
                <a:tailEnd type="none" w="sm" len="sm"/>
              </a:ln>
            </p:spPr>
            <p:txBody>
              <a:bodyPr wrap="none" lIns="90000" tIns="46800" rIns="90000" bIns="46800" anchor="ctr"/>
              <a:lstStyle/>
              <a:p>
                <a:endParaRPr lang="he-IL" sz="2400"/>
              </a:p>
            </p:txBody>
          </p:sp>
        </p:grpSp>
        <p:grpSp>
          <p:nvGrpSpPr>
            <p:cNvPr id="15371" name="Group 1049"/>
            <p:cNvGrpSpPr>
              <a:grpSpLocks/>
            </p:cNvGrpSpPr>
            <p:nvPr/>
          </p:nvGrpSpPr>
          <p:grpSpPr bwMode="auto">
            <a:xfrm>
              <a:off x="3048000" y="5486400"/>
              <a:ext cx="2667000" cy="1143000"/>
              <a:chOff x="1920" y="3456"/>
              <a:chExt cx="1680" cy="720"/>
            </a:xfrm>
          </p:grpSpPr>
          <p:sp>
            <p:nvSpPr>
              <p:cNvPr id="15378" name="Oval 1039"/>
              <p:cNvSpPr>
                <a:spLocks noChangeArrowheads="1"/>
              </p:cNvSpPr>
              <p:nvPr/>
            </p:nvSpPr>
            <p:spPr bwMode="auto">
              <a:xfrm>
                <a:off x="1920" y="3792"/>
                <a:ext cx="1680" cy="384"/>
              </a:xfrm>
              <a:prstGeom prst="ellipse">
                <a:avLst/>
              </a:prstGeom>
              <a:solidFill>
                <a:srgbClr val="C0C0C0"/>
              </a:solidFill>
              <a:ln w="12700" cap="sq">
                <a:solidFill>
                  <a:schemeClr val="tx1"/>
                </a:solidFill>
                <a:round/>
                <a:headEnd type="none" w="sm" len="sm"/>
                <a:tailEnd type="none" w="sm" len="sm"/>
              </a:ln>
            </p:spPr>
            <p:txBody>
              <a:bodyPr wrap="none" lIns="90000" tIns="46800" rIns="90000" bIns="46800" anchor="ctr"/>
              <a:lstStyle/>
              <a:p>
                <a:r>
                  <a:rPr lang="he-IL" sz="1600">
                    <a:solidFill>
                      <a:srgbClr val="000000"/>
                    </a:solidFill>
                    <a:latin typeface="Times New Roman" pitchFamily="18" charset="0"/>
                  </a:rPr>
                  <a:t>נדלן ופיתוח תשתיות</a:t>
                </a:r>
                <a:endParaRPr lang="en-US" sz="1600">
                  <a:solidFill>
                    <a:srgbClr val="000000"/>
                  </a:solidFill>
                  <a:latin typeface="Times New Roman" pitchFamily="18" charset="0"/>
                </a:endParaRPr>
              </a:p>
            </p:txBody>
          </p:sp>
          <p:sp>
            <p:nvSpPr>
              <p:cNvPr id="15379" name="AutoShape 1041"/>
              <p:cNvSpPr>
                <a:spLocks noChangeArrowheads="1"/>
              </p:cNvSpPr>
              <p:nvPr/>
            </p:nvSpPr>
            <p:spPr bwMode="auto">
              <a:xfrm rot="-10752202">
                <a:off x="2640" y="3456"/>
                <a:ext cx="266" cy="291"/>
              </a:xfrm>
              <a:prstGeom prst="upArrow">
                <a:avLst>
                  <a:gd name="adj1" fmla="val 50000"/>
                  <a:gd name="adj2" fmla="val 27350"/>
                </a:avLst>
              </a:prstGeom>
              <a:solidFill>
                <a:srgbClr val="C0C0C0"/>
              </a:solidFill>
              <a:ln w="12700" cap="sq">
                <a:solidFill>
                  <a:schemeClr val="tx1"/>
                </a:solidFill>
                <a:miter lim="800000"/>
                <a:headEnd type="none" w="sm" len="sm"/>
                <a:tailEnd type="none" w="sm" len="sm"/>
              </a:ln>
            </p:spPr>
            <p:txBody>
              <a:bodyPr wrap="none" lIns="90000" tIns="46800" rIns="90000" bIns="46800" anchor="ctr"/>
              <a:lstStyle/>
              <a:p>
                <a:endParaRPr lang="he-IL" sz="2400"/>
              </a:p>
            </p:txBody>
          </p:sp>
        </p:grpSp>
        <p:grpSp>
          <p:nvGrpSpPr>
            <p:cNvPr id="15372" name="Group 1047"/>
            <p:cNvGrpSpPr>
              <a:grpSpLocks/>
            </p:cNvGrpSpPr>
            <p:nvPr/>
          </p:nvGrpSpPr>
          <p:grpSpPr bwMode="auto">
            <a:xfrm>
              <a:off x="228600" y="1752600"/>
              <a:ext cx="2595563" cy="1962150"/>
              <a:chOff x="144" y="1104"/>
              <a:chExt cx="1635" cy="1236"/>
            </a:xfrm>
          </p:grpSpPr>
          <p:sp>
            <p:nvSpPr>
              <p:cNvPr id="15376" name="Oval 1034"/>
              <p:cNvSpPr>
                <a:spLocks noChangeArrowheads="1"/>
              </p:cNvSpPr>
              <p:nvPr/>
            </p:nvSpPr>
            <p:spPr bwMode="auto">
              <a:xfrm>
                <a:off x="144" y="1104"/>
                <a:ext cx="1251" cy="1236"/>
              </a:xfrm>
              <a:prstGeom prst="ellipse">
                <a:avLst/>
              </a:prstGeom>
              <a:solidFill>
                <a:srgbClr val="CCFFCC"/>
              </a:solidFill>
              <a:ln w="12700" cap="sq">
                <a:solidFill>
                  <a:schemeClr val="tx1"/>
                </a:solidFill>
                <a:round/>
                <a:headEnd type="none" w="sm" len="sm"/>
                <a:tailEnd type="none" w="sm" len="sm"/>
              </a:ln>
            </p:spPr>
            <p:txBody>
              <a:bodyPr wrap="none" lIns="90000" tIns="46800" rIns="90000" bIns="46800" anchor="ctr"/>
              <a:lstStyle/>
              <a:p>
                <a:pPr algn="ctr"/>
                <a:r>
                  <a:rPr lang="he-IL" sz="1400">
                    <a:solidFill>
                      <a:srgbClr val="000000"/>
                    </a:solidFill>
                    <a:latin typeface="Times New Roman" pitchFamily="18" charset="0"/>
                  </a:rPr>
                  <a:t>מופעים ותרבות:</a:t>
                </a:r>
              </a:p>
              <a:p>
                <a:pPr algn="ctr"/>
                <a:r>
                  <a:rPr lang="he-IL" sz="1400">
                    <a:solidFill>
                      <a:srgbClr val="000000"/>
                    </a:solidFill>
                    <a:latin typeface="Times New Roman" pitchFamily="18" charset="0"/>
                  </a:rPr>
                  <a:t>תיאטרון קונצרטים,</a:t>
                </a:r>
              </a:p>
              <a:p>
                <a:pPr algn="ctr"/>
                <a:r>
                  <a:rPr lang="he-IL" sz="1400">
                    <a:solidFill>
                      <a:srgbClr val="000000"/>
                    </a:solidFill>
                    <a:latin typeface="Times New Roman" pitchFamily="18" charset="0"/>
                  </a:rPr>
                  <a:t>מופעי ספורט,</a:t>
                </a:r>
              </a:p>
              <a:p>
                <a:pPr algn="ctr"/>
                <a:r>
                  <a:rPr lang="he-IL" sz="1400">
                    <a:solidFill>
                      <a:srgbClr val="000000"/>
                    </a:solidFill>
                    <a:latin typeface="Times New Roman" pitchFamily="18" charset="0"/>
                  </a:rPr>
                  <a:t>מוזיאונים,</a:t>
                </a:r>
              </a:p>
              <a:p>
                <a:pPr algn="ctr"/>
                <a:r>
                  <a:rPr lang="he-IL" sz="1400">
                    <a:solidFill>
                      <a:srgbClr val="000000"/>
                    </a:solidFill>
                    <a:latin typeface="Times New Roman" pitchFamily="18" charset="0"/>
                  </a:rPr>
                  <a:t>אתרי טבע</a:t>
                </a:r>
                <a:endParaRPr lang="en-US" sz="1400">
                  <a:solidFill>
                    <a:srgbClr val="000000"/>
                  </a:solidFill>
                  <a:latin typeface="Times New Roman" pitchFamily="18" charset="0"/>
                </a:endParaRPr>
              </a:p>
            </p:txBody>
          </p:sp>
          <p:sp>
            <p:nvSpPr>
              <p:cNvPr id="7" name="AutoShape 1043"/>
              <p:cNvSpPr>
                <a:spLocks noChangeArrowheads="1"/>
              </p:cNvSpPr>
              <p:nvPr/>
            </p:nvSpPr>
            <p:spPr bwMode="auto">
              <a:xfrm rot="-3190979">
                <a:off x="1393" y="1443"/>
                <a:ext cx="266" cy="387"/>
              </a:xfrm>
              <a:prstGeom prst="upArrow">
                <a:avLst>
                  <a:gd name="adj1" fmla="val 50000"/>
                  <a:gd name="adj2" fmla="val 36372"/>
                </a:avLst>
              </a:prstGeom>
              <a:solidFill>
                <a:srgbClr val="00B050"/>
              </a:solidFill>
              <a:ln w="12700" cap="sq">
                <a:solidFill>
                  <a:schemeClr val="accent6">
                    <a:lumMod val="40000"/>
                    <a:lumOff val="60000"/>
                  </a:schemeClr>
                </a:solidFill>
                <a:miter lim="800000"/>
                <a:headEnd type="none" w="sm" len="sm"/>
                <a:tailEnd type="none" w="sm" len="sm"/>
              </a:ln>
            </p:spPr>
            <p:txBody>
              <a:bodyPr wrap="none" lIns="90000" tIns="46800" rIns="90000" bIns="46800" anchor="ctr"/>
              <a:lstStyle/>
              <a:p>
                <a:pPr>
                  <a:defRPr/>
                </a:pPr>
                <a:endParaRPr lang="he-IL" sz="1400">
                  <a:solidFill>
                    <a:srgbClr val="000000"/>
                  </a:solidFill>
                </a:endParaRPr>
              </a:p>
            </p:txBody>
          </p:sp>
        </p:grpSp>
        <p:grpSp>
          <p:nvGrpSpPr>
            <p:cNvPr id="15373" name="Group 1048"/>
            <p:cNvGrpSpPr>
              <a:grpSpLocks/>
            </p:cNvGrpSpPr>
            <p:nvPr/>
          </p:nvGrpSpPr>
          <p:grpSpPr bwMode="auto">
            <a:xfrm>
              <a:off x="228600" y="4114800"/>
              <a:ext cx="2595563" cy="2028825"/>
              <a:chOff x="144" y="2592"/>
              <a:chExt cx="1635" cy="1278"/>
            </a:xfrm>
          </p:grpSpPr>
          <p:sp>
            <p:nvSpPr>
              <p:cNvPr id="9228" name="Oval 1038"/>
              <p:cNvSpPr>
                <a:spLocks noChangeArrowheads="1"/>
              </p:cNvSpPr>
              <p:nvPr/>
            </p:nvSpPr>
            <p:spPr bwMode="auto">
              <a:xfrm>
                <a:off x="144" y="2598"/>
                <a:ext cx="1251" cy="1278"/>
              </a:xfrm>
              <a:prstGeom prst="ellipse">
                <a:avLst/>
              </a:prstGeom>
              <a:solidFill>
                <a:schemeClr val="accent2">
                  <a:lumMod val="40000"/>
                  <a:lumOff val="60000"/>
                </a:schemeClr>
              </a:solidFill>
              <a:ln w="12700" cap="sq">
                <a:solidFill>
                  <a:schemeClr val="tx1"/>
                </a:solidFill>
                <a:round/>
                <a:headEnd type="none" w="sm" len="sm"/>
                <a:tailEnd type="none" w="sm" len="sm"/>
              </a:ln>
            </p:spPr>
            <p:txBody>
              <a:bodyPr wrap="none" lIns="90000" tIns="46800" rIns="90000" bIns="46800" anchor="ctr"/>
              <a:lstStyle/>
              <a:p>
                <a:pPr>
                  <a:defRPr/>
                </a:pPr>
                <a:r>
                  <a:rPr lang="he-IL" sz="1400" dirty="0">
                    <a:solidFill>
                      <a:srgbClr val="000000"/>
                    </a:solidFill>
                    <a:latin typeface="Times New Roman" pitchFamily="18" charset="0"/>
                  </a:rPr>
                  <a:t>שירותים פיננסיים:</a:t>
                </a:r>
              </a:p>
              <a:p>
                <a:pPr>
                  <a:defRPr/>
                </a:pPr>
                <a:r>
                  <a:rPr lang="he-IL" sz="1400" dirty="0">
                    <a:solidFill>
                      <a:srgbClr val="000000"/>
                    </a:solidFill>
                    <a:latin typeface="Times New Roman" pitchFamily="18" charset="0"/>
                  </a:rPr>
                  <a:t>כרטיסי אשראי,</a:t>
                </a:r>
              </a:p>
              <a:p>
                <a:pPr>
                  <a:defRPr/>
                </a:pPr>
                <a:r>
                  <a:rPr lang="he-IL" sz="1400" dirty="0">
                    <a:solidFill>
                      <a:srgbClr val="000000"/>
                    </a:solidFill>
                    <a:latin typeface="Times New Roman" pitchFamily="18" charset="0"/>
                  </a:rPr>
                  <a:t>המרות מטבע</a:t>
                </a:r>
                <a:endParaRPr lang="en-US" sz="1400" dirty="0">
                  <a:solidFill>
                    <a:srgbClr val="000000"/>
                  </a:solidFill>
                  <a:latin typeface="Times New Roman" pitchFamily="18" charset="0"/>
                </a:endParaRPr>
              </a:p>
            </p:txBody>
          </p:sp>
          <p:sp>
            <p:nvSpPr>
              <p:cNvPr id="9229" name="AutoShape 1044"/>
              <p:cNvSpPr>
                <a:spLocks noChangeArrowheads="1"/>
              </p:cNvSpPr>
              <p:nvPr/>
            </p:nvSpPr>
            <p:spPr bwMode="auto">
              <a:xfrm rot="-7425546">
                <a:off x="1422" y="2899"/>
                <a:ext cx="266" cy="387"/>
              </a:xfrm>
              <a:prstGeom prst="upArrow">
                <a:avLst>
                  <a:gd name="adj1" fmla="val 50000"/>
                  <a:gd name="adj2" fmla="val 36372"/>
                </a:avLst>
              </a:prstGeom>
              <a:solidFill>
                <a:schemeClr val="accent2">
                  <a:lumMod val="40000"/>
                  <a:lumOff val="60000"/>
                </a:schemeClr>
              </a:solidFill>
              <a:ln w="12700" cap="sq">
                <a:solidFill>
                  <a:schemeClr val="tx1"/>
                </a:solidFill>
                <a:miter lim="800000"/>
                <a:headEnd type="none" w="sm" len="sm"/>
                <a:tailEnd type="none" w="sm" len="sm"/>
              </a:ln>
            </p:spPr>
            <p:txBody>
              <a:bodyPr wrap="none" lIns="90000" tIns="46800" rIns="90000" bIns="46800" anchor="ctr"/>
              <a:lstStyle/>
              <a:p>
                <a:pPr>
                  <a:defRPr/>
                </a:pPr>
                <a:endParaRPr lang="he-IL" sz="2400"/>
              </a:p>
            </p:txBody>
          </p:sp>
        </p:grpSp>
      </p:grpSp>
      <p:sp>
        <p:nvSpPr>
          <p:cNvPr id="21" name="Rectangle 2"/>
          <p:cNvSpPr txBox="1">
            <a:spLocks noChangeArrowheads="1"/>
          </p:cNvSpPr>
          <p:nvPr/>
        </p:nvSpPr>
        <p:spPr>
          <a:xfrm>
            <a:off x="533400" y="142875"/>
            <a:ext cx="8578850" cy="571500"/>
          </a:xfrm>
          <a:prstGeom prst="rect">
            <a:avLst/>
          </a:prstGeom>
        </p:spPr>
        <p:txBody>
          <a:bodyPr/>
          <a:lstStyle/>
          <a:p>
            <a:pPr algn="ctr">
              <a:defRPr/>
            </a:pPr>
            <a:r>
              <a:rPr lang="he-IL" sz="3200" u="sng" kern="0" dirty="0">
                <a:solidFill>
                  <a:schemeClr val="tx1">
                    <a:lumMod val="95000"/>
                    <a:lumOff val="5000"/>
                  </a:schemeClr>
                </a:solidFill>
                <a:latin typeface="+mj-lt"/>
                <a:ea typeface="+mj-ea"/>
                <a:cs typeface="+mn-cs"/>
              </a:rPr>
              <a:t>התיירות מחוללת צמיחה ותעסוקה בענפים רבים</a:t>
            </a:r>
            <a:r>
              <a:rPr lang="he-IL" sz="3200" u="sng" kern="0" dirty="0">
                <a:solidFill>
                  <a:srgbClr val="0000CC"/>
                </a:solidFill>
                <a:latin typeface="+mj-lt"/>
                <a:ea typeface="+mj-ea"/>
                <a:cs typeface="+mn-cs"/>
              </a:rPr>
              <a:t/>
            </a:r>
            <a:br>
              <a:rPr lang="he-IL" sz="3200" u="sng" kern="0" dirty="0">
                <a:solidFill>
                  <a:srgbClr val="0000CC"/>
                </a:solidFill>
                <a:latin typeface="+mj-lt"/>
                <a:ea typeface="+mj-ea"/>
                <a:cs typeface="+mn-cs"/>
              </a:rPr>
            </a:br>
            <a:r>
              <a:rPr lang="he-IL" sz="3200" u="sng" kern="0" dirty="0">
                <a:solidFill>
                  <a:srgbClr val="0000CC"/>
                </a:solidFill>
                <a:latin typeface="+mj-lt"/>
                <a:ea typeface="+mj-ea"/>
                <a:cs typeface="+mn-cs"/>
              </a:rPr>
              <a:t/>
            </a:r>
            <a:br>
              <a:rPr lang="he-IL" sz="3200" u="sng" kern="0" dirty="0">
                <a:solidFill>
                  <a:srgbClr val="0000CC"/>
                </a:solidFill>
                <a:latin typeface="+mj-lt"/>
                <a:ea typeface="+mj-ea"/>
                <a:cs typeface="+mn-cs"/>
              </a:rPr>
            </a:br>
            <a:endParaRPr lang="he-IL" sz="3200" u="sng" kern="0" dirty="0">
              <a:solidFill>
                <a:srgbClr val="0000CC"/>
              </a:solidFill>
              <a:latin typeface="+mj-lt"/>
              <a:ea typeface="+mj-ea"/>
              <a:cs typeface="+mn-cs"/>
            </a:endParaRPr>
          </a:p>
        </p:txBody>
      </p:sp>
      <p:sp>
        <p:nvSpPr>
          <p:cNvPr id="15366" name="מציין מיקום של מספר שקופית 8"/>
          <p:cNvSpPr txBox="1">
            <a:spLocks/>
          </p:cNvSpPr>
          <p:nvPr/>
        </p:nvSpPr>
        <p:spPr bwMode="auto">
          <a:xfrm>
            <a:off x="8358188" y="6478588"/>
            <a:ext cx="785812"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0C8E29C-44DD-46C0-825B-893DB9D6985C}" type="slidenum">
              <a:rPr lang="en-US" sz="1600">
                <a:solidFill>
                  <a:srgbClr val="F2F2F2"/>
                </a:solidFill>
                <a:latin typeface="Tahoma" pitchFamily="34" charset="0"/>
                <a:ea typeface="Gulim" pitchFamily="34" charset="-127"/>
                <a:cs typeface="Tahoma" pitchFamily="34" charset="0"/>
              </a:rPr>
              <a:pPr eaLnBrk="1" hangingPunct="1"/>
              <a:t>21</a:t>
            </a:fld>
            <a:endParaRPr lang="he-IL" sz="1600">
              <a:solidFill>
                <a:srgbClr val="F2F2F2"/>
              </a:solidFill>
              <a:latin typeface="Tahoma" pitchFamily="34" charset="0"/>
              <a:ea typeface="Gulim" pitchFamily="34" charset="-127"/>
              <a:cs typeface="Tahoma" pitchFamily="34" charset="0"/>
            </a:endParaRPr>
          </a:p>
        </p:txBody>
      </p:sp>
      <p:sp>
        <p:nvSpPr>
          <p:cNvPr id="15367" name="TextBox 8"/>
          <p:cNvSpPr txBox="1">
            <a:spLocks noChangeArrowheads="1"/>
          </p:cNvSpPr>
          <p:nvPr/>
        </p:nvSpPr>
        <p:spPr bwMode="auto">
          <a:xfrm>
            <a:off x="1317625" y="6400800"/>
            <a:ext cx="6548438" cy="369888"/>
          </a:xfrm>
          <a:prstGeom prst="rect">
            <a:avLst/>
          </a:prstGeom>
          <a:noFill/>
          <a:ln w="9525">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he-IL" dirty="0"/>
              <a:t>סה"כ מועסקים בתיירות (ישיר ועקיף ) : כ- </a:t>
            </a:r>
            <a:r>
              <a:rPr lang="he-IL" dirty="0" smtClean="0"/>
              <a:t>218 </a:t>
            </a:r>
            <a:r>
              <a:rPr lang="he-IL" dirty="0"/>
              <a:t>אלף איש</a:t>
            </a:r>
          </a:p>
        </p:txBody>
      </p:sp>
    </p:spTree>
    <p:extLst>
      <p:ext uri="{BB962C8B-B14F-4D97-AF65-F5344CB8AC3E}">
        <p14:creationId xmlns:p14="http://schemas.microsoft.com/office/powerpoint/2010/main" xmlns="" val="1558447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74469"/>
                                        </p:tgtEl>
                                        <p:attrNameLst>
                                          <p:attrName>style.visibility</p:attrName>
                                        </p:attrNameLst>
                                      </p:cBhvr>
                                      <p:to>
                                        <p:strVal val="visible"/>
                                      </p:to>
                                    </p:set>
                                    <p:anim calcmode="lin" valueType="num">
                                      <p:cBhvr additive="base">
                                        <p:cTn id="7" dur="500" fill="hold"/>
                                        <p:tgtEl>
                                          <p:spTgt spid="574469"/>
                                        </p:tgtEl>
                                        <p:attrNameLst>
                                          <p:attrName>ppt_x</p:attrName>
                                        </p:attrNameLst>
                                      </p:cBhvr>
                                      <p:tavLst>
                                        <p:tav tm="0">
                                          <p:val>
                                            <p:strVal val="1+#ppt_w/2"/>
                                          </p:val>
                                        </p:tav>
                                        <p:tav tm="100000">
                                          <p:val>
                                            <p:strVal val="#ppt_x"/>
                                          </p:val>
                                        </p:tav>
                                      </p:tavLst>
                                    </p:anim>
                                    <p:anim calcmode="lin" valueType="num">
                                      <p:cBhvr additive="base">
                                        <p:cTn id="8" dur="500" fill="hold"/>
                                        <p:tgtEl>
                                          <p:spTgt spid="574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6725" y="236538"/>
            <a:ext cx="8229600" cy="1143000"/>
          </a:xfrm>
        </p:spPr>
        <p:txBody>
          <a:bodyPr/>
          <a:lstStyle/>
          <a:p>
            <a:pPr>
              <a:defRPr/>
            </a:pPr>
            <a:r>
              <a:rPr lang="he-IL" sz="3600" b="1" u="sng" dirty="0" smtClean="0">
                <a:solidFill>
                  <a:schemeClr val="tx1"/>
                </a:solidFill>
                <a:effectLst>
                  <a:outerShdw blurRad="38100" dist="38100" dir="2700000" algn="tl">
                    <a:srgbClr val="000000">
                      <a:alpha val="43137"/>
                    </a:srgbClr>
                  </a:outerShdw>
                </a:effectLst>
              </a:rPr>
              <a:t>פרופיל התעסוקה בתיירות</a:t>
            </a:r>
            <a:endParaRPr lang="he-IL" sz="3600" dirty="0" smtClean="0">
              <a:solidFill>
                <a:schemeClr val="tx1"/>
              </a:solidFill>
              <a:effectLst>
                <a:outerShdw blurRad="38100" dist="38100" dir="2700000" algn="tl">
                  <a:srgbClr val="000000">
                    <a:alpha val="43137"/>
                  </a:srgbClr>
                </a:outerShdw>
              </a:effectLst>
            </a:endParaRPr>
          </a:p>
        </p:txBody>
      </p:sp>
      <p:sp>
        <p:nvSpPr>
          <p:cNvPr id="5" name="Text Box 4"/>
          <p:cNvSpPr>
            <a:spLocks noGrp="1" noChangeArrowheads="1"/>
          </p:cNvSpPr>
          <p:nvPr>
            <p:ph idx="1"/>
          </p:nvPr>
        </p:nvSpPr>
        <p:spPr>
          <a:xfrm>
            <a:off x="0" y="1504950"/>
            <a:ext cx="8878888" cy="3787775"/>
          </a:xfrm>
        </p:spPr>
        <p:txBody>
          <a:bodyPr lIns="90000" tIns="46800" rIns="90000" bIns="46800">
            <a:spAutoFit/>
          </a:bodyPr>
          <a:lstStyle/>
          <a:p>
            <a:pPr algn="r" rtl="1">
              <a:spcBef>
                <a:spcPct val="50000"/>
              </a:spcBef>
              <a:buClr>
                <a:srgbClr val="FF0000"/>
              </a:buClr>
              <a:buFont typeface="Wingdings" pitchFamily="2" charset="2"/>
              <a:buChar char="v"/>
            </a:pPr>
            <a:r>
              <a:rPr lang="he-IL" sz="2400" b="1" dirty="0" smtClean="0">
                <a:solidFill>
                  <a:srgbClr val="0000FF"/>
                </a:solidFill>
              </a:rPr>
              <a:t>עובדי מלונות</a:t>
            </a:r>
          </a:p>
          <a:p>
            <a:pPr algn="r" rtl="1">
              <a:spcBef>
                <a:spcPct val="50000"/>
              </a:spcBef>
              <a:buClr>
                <a:srgbClr val="FF0000"/>
              </a:buClr>
              <a:buFont typeface="Wingdings" pitchFamily="2" charset="2"/>
              <a:buChar char="v"/>
            </a:pPr>
            <a:r>
              <a:rPr lang="he-IL" sz="2400" b="1" dirty="0" smtClean="0">
                <a:solidFill>
                  <a:srgbClr val="0000FF"/>
                </a:solidFill>
              </a:rPr>
              <a:t>עובדי חברות תעופה וספנות</a:t>
            </a:r>
          </a:p>
          <a:p>
            <a:pPr algn="r" rtl="1">
              <a:spcBef>
                <a:spcPct val="50000"/>
              </a:spcBef>
              <a:buClr>
                <a:srgbClr val="FF0000"/>
              </a:buClr>
              <a:buFont typeface="Wingdings" pitchFamily="2" charset="2"/>
              <a:buChar char="v"/>
            </a:pPr>
            <a:r>
              <a:rPr lang="he-IL" sz="2400" b="1" dirty="0" smtClean="0">
                <a:solidFill>
                  <a:srgbClr val="0000FF"/>
                </a:solidFill>
              </a:rPr>
              <a:t>סוכני נסיעות</a:t>
            </a:r>
          </a:p>
          <a:p>
            <a:pPr algn="r" rtl="1">
              <a:spcBef>
                <a:spcPct val="50000"/>
              </a:spcBef>
              <a:buClr>
                <a:srgbClr val="FF0000"/>
              </a:buClr>
              <a:buFont typeface="Wingdings" pitchFamily="2" charset="2"/>
              <a:buChar char="v"/>
            </a:pPr>
            <a:r>
              <a:rPr lang="he-IL" sz="2400" b="1" dirty="0" smtClean="0">
                <a:solidFill>
                  <a:srgbClr val="0000FF"/>
                </a:solidFill>
              </a:rPr>
              <a:t>מדריכי תיירים</a:t>
            </a:r>
          </a:p>
          <a:p>
            <a:pPr algn="r" rtl="1">
              <a:spcBef>
                <a:spcPct val="50000"/>
              </a:spcBef>
              <a:buClr>
                <a:srgbClr val="FF0000"/>
              </a:buClr>
              <a:buFont typeface="Wingdings" pitchFamily="2" charset="2"/>
              <a:buChar char="v"/>
            </a:pPr>
            <a:r>
              <a:rPr lang="he-IL" sz="2400" b="1" dirty="0" smtClean="0">
                <a:solidFill>
                  <a:srgbClr val="0000FF"/>
                </a:solidFill>
              </a:rPr>
              <a:t>נהגים </a:t>
            </a:r>
          </a:p>
          <a:p>
            <a:pPr algn="r" rtl="1">
              <a:spcBef>
                <a:spcPct val="50000"/>
              </a:spcBef>
              <a:buClr>
                <a:srgbClr val="FF0000"/>
              </a:buClr>
              <a:buFont typeface="Wingdings" pitchFamily="2" charset="2"/>
              <a:buChar char="v"/>
            </a:pPr>
            <a:r>
              <a:rPr lang="he-IL" sz="2400" b="1" dirty="0" smtClean="0">
                <a:solidFill>
                  <a:srgbClr val="0000FF"/>
                </a:solidFill>
              </a:rPr>
              <a:t>עובדי מסעדות ובתי קפה</a:t>
            </a:r>
          </a:p>
          <a:p>
            <a:pPr algn="r" rtl="1">
              <a:spcBef>
                <a:spcPct val="50000"/>
              </a:spcBef>
              <a:buClr>
                <a:srgbClr val="FF0000"/>
              </a:buClr>
              <a:buFont typeface="Wingdings" pitchFamily="2" charset="2"/>
              <a:buChar char="v"/>
            </a:pPr>
            <a:r>
              <a:rPr lang="he-IL" sz="2400" b="1" dirty="0" smtClean="0">
                <a:solidFill>
                  <a:srgbClr val="0000FF"/>
                </a:solidFill>
              </a:rPr>
              <a:t>עובדי חנויות ומסחר קמעונאי</a:t>
            </a:r>
            <a:endParaRPr lang="en-US" sz="2400" b="1" dirty="0" smtClean="0">
              <a:solidFill>
                <a:srgbClr val="0000FF"/>
              </a:solidFill>
            </a:endParaRPr>
          </a:p>
        </p:txBody>
      </p:sp>
      <p:sp>
        <p:nvSpPr>
          <p:cNvPr id="6" name="Text Box 5"/>
          <p:cNvSpPr txBox="1">
            <a:spLocks noChangeArrowheads="1"/>
          </p:cNvSpPr>
          <p:nvPr/>
        </p:nvSpPr>
        <p:spPr bwMode="auto">
          <a:xfrm>
            <a:off x="138113" y="1498600"/>
            <a:ext cx="4721225" cy="378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buClr>
                <a:srgbClr val="FF0000"/>
              </a:buClr>
              <a:buFont typeface="Wingdings" pitchFamily="2" charset="2"/>
              <a:buChar char="v"/>
            </a:pPr>
            <a:r>
              <a:rPr lang="he-IL" sz="2400" b="1" dirty="0">
                <a:solidFill>
                  <a:srgbClr val="0000FF"/>
                </a:solidFill>
              </a:rPr>
              <a:t> </a:t>
            </a:r>
            <a:r>
              <a:rPr lang="he-IL" sz="2400" b="1" dirty="0" smtClean="0">
                <a:solidFill>
                  <a:srgbClr val="0000FF"/>
                </a:solidFill>
              </a:rPr>
              <a:t>עובדים </a:t>
            </a:r>
            <a:r>
              <a:rPr lang="he-IL" sz="2400" b="1" dirty="0">
                <a:solidFill>
                  <a:srgbClr val="0000FF"/>
                </a:solidFill>
              </a:rPr>
              <a:t>במוזיאונים</a:t>
            </a:r>
          </a:p>
          <a:p>
            <a:pPr algn="r" rtl="1" eaLnBrk="1" hangingPunct="1">
              <a:spcBef>
                <a:spcPct val="50000"/>
              </a:spcBef>
              <a:buClr>
                <a:srgbClr val="FF0000"/>
              </a:buClr>
              <a:buFont typeface="Wingdings" pitchFamily="2" charset="2"/>
              <a:buChar char="v"/>
            </a:pPr>
            <a:r>
              <a:rPr lang="he-IL" sz="2400" b="1" dirty="0">
                <a:solidFill>
                  <a:srgbClr val="0000FF"/>
                </a:solidFill>
              </a:rPr>
              <a:t> ארכיאולוגים</a:t>
            </a:r>
          </a:p>
          <a:p>
            <a:pPr algn="r" rtl="1" eaLnBrk="1" hangingPunct="1">
              <a:spcBef>
                <a:spcPct val="50000"/>
              </a:spcBef>
              <a:buClr>
                <a:srgbClr val="FF0000"/>
              </a:buClr>
              <a:buFont typeface="Wingdings" pitchFamily="2" charset="2"/>
              <a:buChar char="v"/>
            </a:pPr>
            <a:r>
              <a:rPr lang="he-IL" sz="2400" b="1" dirty="0">
                <a:solidFill>
                  <a:srgbClr val="0000FF"/>
                </a:solidFill>
              </a:rPr>
              <a:t> מפעילי אתרים ואטרקציות</a:t>
            </a:r>
          </a:p>
          <a:p>
            <a:pPr algn="r" rtl="1" eaLnBrk="1" hangingPunct="1">
              <a:spcBef>
                <a:spcPct val="50000"/>
              </a:spcBef>
              <a:buClr>
                <a:srgbClr val="FF0000"/>
              </a:buClr>
              <a:buFont typeface="Wingdings" pitchFamily="2" charset="2"/>
              <a:buChar char="v"/>
            </a:pPr>
            <a:r>
              <a:rPr lang="he-IL" sz="2400" b="1" dirty="0">
                <a:solidFill>
                  <a:srgbClr val="0000FF"/>
                </a:solidFill>
              </a:rPr>
              <a:t> מטפלים במתקני </a:t>
            </a:r>
            <a:r>
              <a:rPr lang="he-IL" sz="2400" b="1" dirty="0" smtClean="0">
                <a:solidFill>
                  <a:srgbClr val="0000FF"/>
                </a:solidFill>
              </a:rPr>
              <a:t>ספא/מצילים</a:t>
            </a:r>
            <a:endParaRPr lang="he-IL" sz="2400" b="1" dirty="0">
              <a:solidFill>
                <a:srgbClr val="0000FF"/>
              </a:solidFill>
            </a:endParaRPr>
          </a:p>
          <a:p>
            <a:pPr algn="r" rtl="1" eaLnBrk="1" hangingPunct="1">
              <a:spcBef>
                <a:spcPct val="50000"/>
              </a:spcBef>
              <a:buClr>
                <a:srgbClr val="FF0000"/>
              </a:buClr>
              <a:buFont typeface="Wingdings" pitchFamily="2" charset="2"/>
              <a:buChar char="v"/>
            </a:pPr>
            <a:r>
              <a:rPr lang="he-IL" sz="2400" b="1" dirty="0">
                <a:solidFill>
                  <a:srgbClr val="0000FF"/>
                </a:solidFill>
              </a:rPr>
              <a:t> פקידי שירותי מט"ח</a:t>
            </a:r>
          </a:p>
          <a:p>
            <a:pPr algn="r" rtl="1" eaLnBrk="1" hangingPunct="1">
              <a:spcBef>
                <a:spcPct val="50000"/>
              </a:spcBef>
              <a:buClr>
                <a:srgbClr val="FF0000"/>
              </a:buClr>
              <a:buFont typeface="Wingdings" pitchFamily="2" charset="2"/>
              <a:buChar char="v"/>
            </a:pPr>
            <a:r>
              <a:rPr lang="he-IL" sz="2400" b="1" dirty="0">
                <a:solidFill>
                  <a:srgbClr val="0000FF"/>
                </a:solidFill>
              </a:rPr>
              <a:t> עובדי שירותי תרגום ומזכירות</a:t>
            </a:r>
          </a:p>
          <a:p>
            <a:pPr algn="r" rtl="1" eaLnBrk="1" hangingPunct="1">
              <a:spcBef>
                <a:spcPct val="50000"/>
              </a:spcBef>
              <a:buClr>
                <a:srgbClr val="FF0000"/>
              </a:buClr>
              <a:buFont typeface="Wingdings" pitchFamily="2" charset="2"/>
              <a:buChar char="v"/>
            </a:pPr>
            <a:r>
              <a:rPr lang="he-IL" sz="2400" b="1" dirty="0">
                <a:solidFill>
                  <a:srgbClr val="0000FF"/>
                </a:solidFill>
              </a:rPr>
              <a:t> מקצועות חופשיים: רו"ח, עו"ד וכו'</a:t>
            </a:r>
            <a:endParaRPr lang="en-US" sz="2400" b="1" dirty="0">
              <a:solidFill>
                <a:srgbClr val="0000FF"/>
              </a:solidFill>
            </a:endParaRPr>
          </a:p>
        </p:txBody>
      </p:sp>
      <p:pic>
        <p:nvPicPr>
          <p:cNvPr id="7"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0962" name="Picture 2" descr="C:\Users\pnina\AppData\Local\Microsoft\Windows\Temporary Internet Files\Content.IE5\M1J0OS75\MC900292074[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703263"/>
            <a:ext cx="1336675" cy="1820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6347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
                            </p:stCondLst>
                            <p:childTnLst>
                              <p:par>
                                <p:cTn id="10" presetID="2" presetClass="entr" presetSubtype="2"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25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2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25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2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50"/>
                            </p:stCondLst>
                            <p:childTnLst>
                              <p:par>
                                <p:cTn id="20" presetID="2" presetClass="entr" presetSubtype="2"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25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3" dur="2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25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25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3" dur="25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25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8" dur="25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750"/>
                            </p:stCondLst>
                            <p:childTnLst>
                              <p:par>
                                <p:cTn id="40" presetID="2" presetClass="entr" presetSubtype="2"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2250"/>
                            </p:stCondLst>
                            <p:childTnLst>
                              <p:par>
                                <p:cTn id="45" presetID="2" presetClass="entr" presetSubtype="2" fill="hold" grpId="0" nodeType="after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additive="base">
                                        <p:cTn id="4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2750"/>
                            </p:stCondLst>
                            <p:childTnLst>
                              <p:par>
                                <p:cTn id="50" presetID="2" presetClass="entr" presetSubtype="2" fill="hold" grpId="0" nodeType="after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 calcmode="lin" valueType="num">
                                      <p:cBhvr additive="base">
                                        <p:cTn id="52"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3250"/>
                            </p:stCondLst>
                            <p:childTnLst>
                              <p:par>
                                <p:cTn id="55" presetID="2" presetClass="entr" presetSubtype="2" fill="hold" grpId="0" nodeType="after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 calcmode="lin" valueType="num">
                                      <p:cBhvr additive="base">
                                        <p:cTn id="57"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3750"/>
                            </p:stCondLst>
                            <p:childTnLst>
                              <p:par>
                                <p:cTn id="60" presetID="2" presetClass="entr" presetSubtype="2" fill="hold" grpId="0" nodeType="after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 calcmode="lin" valueType="num">
                                      <p:cBhvr additive="base">
                                        <p:cTn id="62"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4250"/>
                            </p:stCondLst>
                            <p:childTnLst>
                              <p:par>
                                <p:cTn id="65" presetID="2" presetClass="entr" presetSubtype="2" fill="hold" grpId="0" nodeType="after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4750"/>
                            </p:stCondLst>
                            <p:childTnLst>
                              <p:par>
                                <p:cTn id="70" presetID="2" presetClass="entr" presetSubtype="2" fill="hold" grpId="0" nodeType="after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 calcmode="lin" valueType="num">
                                      <p:cBhvr additive="base">
                                        <p:cTn id="72"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P spid="6"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76250" y="130175"/>
            <a:ext cx="8229600" cy="1143000"/>
          </a:xfrm>
        </p:spPr>
        <p:txBody>
          <a:bodyPr/>
          <a:lstStyle/>
          <a:p>
            <a:pPr>
              <a:defRPr/>
            </a:pPr>
            <a:r>
              <a:rPr lang="he-IL" sz="3600" b="1" u="sng" dirty="0" smtClean="0">
                <a:solidFill>
                  <a:schemeClr val="tx1"/>
                </a:solidFill>
                <a:effectLst>
                  <a:outerShdw blurRad="38100" dist="38100" dir="2700000" algn="tl">
                    <a:srgbClr val="000000">
                      <a:alpha val="43137"/>
                    </a:srgbClr>
                  </a:outerShdw>
                </a:effectLst>
              </a:rPr>
              <a:t>פרופיל התעסוקה במלונות</a:t>
            </a:r>
            <a:endParaRPr lang="he-IL" sz="3600" dirty="0" smtClean="0">
              <a:solidFill>
                <a:schemeClr val="tx1"/>
              </a:solidFill>
              <a:effectLst>
                <a:outerShdw blurRad="38100" dist="38100" dir="2700000" algn="tl">
                  <a:srgbClr val="000000">
                    <a:alpha val="43137"/>
                  </a:srgbClr>
                </a:outerShdw>
              </a:effectLst>
            </a:endParaRPr>
          </a:p>
        </p:txBody>
      </p:sp>
      <p:sp>
        <p:nvSpPr>
          <p:cNvPr id="5" name="Text Box 4"/>
          <p:cNvSpPr>
            <a:spLocks noGrp="1" noChangeArrowheads="1"/>
          </p:cNvSpPr>
          <p:nvPr>
            <p:ph idx="1"/>
          </p:nvPr>
        </p:nvSpPr>
        <p:spPr>
          <a:xfrm>
            <a:off x="457200" y="1212850"/>
            <a:ext cx="8229600" cy="4611688"/>
          </a:xfrm>
        </p:spPr>
        <p:txBody>
          <a:bodyPr lIns="90000" tIns="46800" rIns="90000" bIns="46800">
            <a:spAutoFit/>
          </a:bodyPr>
          <a:lstStyle/>
          <a:p>
            <a:pPr algn="r" rtl="1">
              <a:spcBef>
                <a:spcPct val="50000"/>
              </a:spcBef>
              <a:buClr>
                <a:srgbClr val="FF0000"/>
              </a:buClr>
              <a:buFont typeface="Wingdings" pitchFamily="2" charset="2"/>
              <a:buChar char="v"/>
            </a:pPr>
            <a:r>
              <a:rPr lang="he-IL" sz="2200" b="1" dirty="0" err="1" smtClean="0">
                <a:solidFill>
                  <a:srgbClr val="0000FF"/>
                </a:solidFill>
              </a:rPr>
              <a:t>מינהל</a:t>
            </a:r>
            <a:r>
              <a:rPr lang="he-IL" sz="2200" b="1" dirty="0" smtClean="0">
                <a:solidFill>
                  <a:srgbClr val="0000FF"/>
                </a:solidFill>
              </a:rPr>
              <a:t> בכיר - מנהלים ומנהלי אגפים - מקצועות אקדמאים</a:t>
            </a:r>
          </a:p>
          <a:p>
            <a:pPr algn="r" rtl="1">
              <a:spcBef>
                <a:spcPct val="50000"/>
              </a:spcBef>
              <a:buClr>
                <a:srgbClr val="FF0000"/>
              </a:buClr>
              <a:buFont typeface="Wingdings" pitchFamily="2" charset="2"/>
              <a:buChar char="v"/>
            </a:pPr>
            <a:r>
              <a:rPr lang="he-IL" sz="2200" b="1" dirty="0" smtClean="0">
                <a:solidFill>
                  <a:srgbClr val="0000FF"/>
                </a:solidFill>
              </a:rPr>
              <a:t>אנשי כספים ובקרה - רו"ח, כלכלנים, אנשי מחשבים, עו"ד</a:t>
            </a:r>
          </a:p>
          <a:p>
            <a:pPr algn="r" rtl="1">
              <a:spcBef>
                <a:spcPct val="50000"/>
              </a:spcBef>
              <a:buClr>
                <a:srgbClr val="FF0000"/>
              </a:buClr>
              <a:buFont typeface="Wingdings" pitchFamily="2" charset="2"/>
              <a:buChar char="v"/>
            </a:pPr>
            <a:r>
              <a:rPr lang="he-IL" sz="2200" b="1" dirty="0" smtClean="0">
                <a:solidFill>
                  <a:srgbClr val="0000FF"/>
                </a:solidFill>
              </a:rPr>
              <a:t>אנשי אחזקה - מהנדסים והנדסאים</a:t>
            </a:r>
          </a:p>
          <a:p>
            <a:pPr algn="r" rtl="1">
              <a:spcBef>
                <a:spcPct val="50000"/>
              </a:spcBef>
              <a:buClr>
                <a:srgbClr val="FF0000"/>
              </a:buClr>
              <a:buFont typeface="Wingdings" pitchFamily="2" charset="2"/>
              <a:buChar char="v"/>
            </a:pPr>
            <a:r>
              <a:rPr lang="he-IL" sz="2200" b="1" dirty="0" smtClean="0">
                <a:solidFill>
                  <a:srgbClr val="0000FF"/>
                </a:solidFill>
              </a:rPr>
              <a:t>עובדי  קבלה, הזמנות ושיווק</a:t>
            </a:r>
          </a:p>
          <a:p>
            <a:pPr algn="r" rtl="1">
              <a:spcBef>
                <a:spcPct val="50000"/>
              </a:spcBef>
              <a:buClr>
                <a:srgbClr val="FF0000"/>
              </a:buClr>
              <a:buFont typeface="Wingdings" pitchFamily="2" charset="2"/>
              <a:buChar char="v"/>
            </a:pPr>
            <a:r>
              <a:rPr lang="he-IL" sz="2200" b="1" dirty="0" smtClean="0">
                <a:solidFill>
                  <a:srgbClr val="0000FF"/>
                </a:solidFill>
              </a:rPr>
              <a:t>עובדי מטבח - שפים, טבחים, קונדיטורים</a:t>
            </a:r>
          </a:p>
          <a:p>
            <a:pPr algn="r" rtl="1">
              <a:spcBef>
                <a:spcPct val="50000"/>
              </a:spcBef>
              <a:buClr>
                <a:srgbClr val="FF0000"/>
              </a:buClr>
              <a:buFont typeface="Wingdings" pitchFamily="2" charset="2"/>
              <a:buChar char="v"/>
            </a:pPr>
            <a:r>
              <a:rPr lang="he-IL" sz="2200" b="1" dirty="0" smtClean="0">
                <a:solidFill>
                  <a:srgbClr val="0000FF"/>
                </a:solidFill>
              </a:rPr>
              <a:t>עובדי משק</a:t>
            </a:r>
          </a:p>
          <a:p>
            <a:pPr algn="r" rtl="1">
              <a:spcBef>
                <a:spcPct val="50000"/>
              </a:spcBef>
              <a:buClr>
                <a:srgbClr val="FF0000"/>
              </a:buClr>
              <a:buFont typeface="Wingdings" pitchFamily="2" charset="2"/>
              <a:buChar char="v"/>
            </a:pPr>
            <a:r>
              <a:rPr lang="he-IL" sz="2200" b="1" dirty="0" smtClean="0">
                <a:solidFill>
                  <a:srgbClr val="0000FF"/>
                </a:solidFill>
              </a:rPr>
              <a:t>משגיחי כשרות</a:t>
            </a:r>
          </a:p>
          <a:p>
            <a:pPr algn="r" rtl="1">
              <a:spcBef>
                <a:spcPct val="50000"/>
              </a:spcBef>
              <a:buClr>
                <a:srgbClr val="FF0000"/>
              </a:buClr>
              <a:buFont typeface="Wingdings" pitchFamily="2" charset="2"/>
              <a:buChar char="v"/>
            </a:pPr>
            <a:r>
              <a:rPr lang="he-IL" sz="2200" b="1" dirty="0" smtClean="0">
                <a:solidFill>
                  <a:srgbClr val="0000FF"/>
                </a:solidFill>
              </a:rPr>
              <a:t>אדמיניסטרציה ובטחון - קציני בטחון, מזכירות וכו'</a:t>
            </a:r>
          </a:p>
          <a:p>
            <a:pPr algn="r" rtl="1">
              <a:spcBef>
                <a:spcPct val="50000"/>
              </a:spcBef>
              <a:buClr>
                <a:srgbClr val="FF0000"/>
              </a:buClr>
              <a:buFont typeface="Wingdings" pitchFamily="2" charset="2"/>
              <a:buChar char="v"/>
            </a:pPr>
            <a:r>
              <a:rPr lang="he-IL" sz="2200" b="1" dirty="0" smtClean="0">
                <a:solidFill>
                  <a:srgbClr val="0000FF"/>
                </a:solidFill>
              </a:rPr>
              <a:t>בידור, בריאות ושונות</a:t>
            </a:r>
            <a:endParaRPr lang="en-US" sz="2200" b="1" dirty="0" smtClean="0">
              <a:solidFill>
                <a:srgbClr val="0000FF"/>
              </a:solidFill>
            </a:endParaRPr>
          </a:p>
        </p:txBody>
      </p:sp>
      <p:pic>
        <p:nvPicPr>
          <p:cNvPr id="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9938" name="Picture 2" descr="C:\Users\pnina\AppData\Local\Microsoft\Windows\Temporary Internet Files\Content.IE5\107V0LMI\MC90021210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563" y="2901629"/>
            <a:ext cx="1661178" cy="2346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2043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
                            </p:stCondLst>
                            <p:childTnLst>
                              <p:par>
                                <p:cTn id="10" presetID="2" presetClass="entr" presetSubtype="2"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25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2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25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2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50"/>
                            </p:stCondLst>
                            <p:childTnLst>
                              <p:par>
                                <p:cTn id="20" presetID="2" presetClass="entr" presetSubtype="2"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25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3" dur="2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25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25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3" dur="25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25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8" dur="25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750"/>
                            </p:stCondLst>
                            <p:childTnLst>
                              <p:par>
                                <p:cTn id="40" presetID="2" presetClass="entr" presetSubtype="2"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25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43" dur="25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2000"/>
                            </p:stCondLst>
                            <p:childTnLst>
                              <p:par>
                                <p:cTn id="45" presetID="2" presetClass="entr" presetSubtype="2" fill="hold" grpId="0" nodeType="after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25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48" dur="25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ChangeArrowheads="1"/>
          </p:cNvSpPr>
          <p:nvPr/>
        </p:nvSpPr>
        <p:spPr bwMode="auto">
          <a:xfrm>
            <a:off x="304800" y="990600"/>
            <a:ext cx="8534400" cy="1066800"/>
          </a:xfrm>
          <a:prstGeom prst="rect">
            <a:avLst/>
          </a:prstGeom>
          <a:noFill/>
          <a:ln w="9525">
            <a:noFill/>
            <a:miter lim="800000"/>
            <a:headEnd/>
            <a:tailEnd/>
          </a:ln>
          <a:effectLst>
            <a:outerShdw dist="35921" dir="2700000" algn="ctr" rotWithShape="0">
              <a:srgbClr val="58528E"/>
            </a:outerShdw>
          </a:effectLst>
        </p:spPr>
        <p:txBody>
          <a:bodyPr/>
          <a:lstStyle/>
          <a:p>
            <a:pPr marL="609600" indent="-609600">
              <a:spcBef>
                <a:spcPct val="50000"/>
              </a:spcBef>
              <a:buClr>
                <a:srgbClr val="FFCC00"/>
              </a:buClr>
              <a:buSzPct val="75000"/>
              <a:buFont typeface="Wingdings" pitchFamily="2" charset="2"/>
              <a:buNone/>
              <a:defRPr/>
            </a:pPr>
            <a:endParaRPr lang="he-IL" sz="3200">
              <a:solidFill>
                <a:srgbClr val="FFFFFF"/>
              </a:solidFill>
              <a:effectLst>
                <a:outerShdw blurRad="38100" dist="38100" dir="2700000" algn="tl">
                  <a:srgbClr val="000000"/>
                </a:outerShdw>
              </a:effectLst>
              <a:latin typeface="Times New Roman" pitchFamily="18" charset="0"/>
              <a:cs typeface="+mn-cs"/>
            </a:endParaRPr>
          </a:p>
        </p:txBody>
      </p:sp>
      <p:sp>
        <p:nvSpPr>
          <p:cNvPr id="555012" name="Rectangle 4"/>
          <p:cNvSpPr>
            <a:spLocks noChangeArrowheads="1"/>
          </p:cNvSpPr>
          <p:nvPr/>
        </p:nvSpPr>
        <p:spPr bwMode="auto">
          <a:xfrm>
            <a:off x="342900" y="1260475"/>
            <a:ext cx="84582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609600" indent="-609600" algn="r" rtl="1">
              <a:lnSpc>
                <a:spcPct val="90000"/>
              </a:lnSpc>
              <a:spcBef>
                <a:spcPct val="50000"/>
              </a:spcBef>
              <a:buClr>
                <a:srgbClr val="FFCC00"/>
              </a:buClr>
              <a:buSzPct val="90000"/>
              <a:buFont typeface="Wingdings" pitchFamily="2" charset="2"/>
              <a:buNone/>
            </a:pPr>
            <a:r>
              <a:rPr lang="he-IL" sz="2800">
                <a:solidFill>
                  <a:srgbClr val="00337F"/>
                </a:solidFill>
              </a:rPr>
              <a:t>כ-60% מעובדי המלונות עוסקים במקצועות שתקופת  הכשרתם קצרה</a:t>
            </a:r>
            <a:endParaRPr lang="he-IL" sz="2600">
              <a:solidFill>
                <a:srgbClr val="00337F"/>
              </a:solidFill>
            </a:endParaRPr>
          </a:p>
          <a:p>
            <a:pPr marL="609600" indent="-609600" algn="r" rtl="1">
              <a:lnSpc>
                <a:spcPct val="90000"/>
              </a:lnSpc>
              <a:spcBef>
                <a:spcPct val="50000"/>
              </a:spcBef>
              <a:buClr>
                <a:srgbClr val="FFCC00"/>
              </a:buClr>
              <a:buSzPct val="90000"/>
              <a:buFont typeface="Wingdings" pitchFamily="2" charset="2"/>
              <a:buNone/>
            </a:pPr>
            <a:endParaRPr lang="he-IL" sz="2600">
              <a:solidFill>
                <a:srgbClr val="FFFF00"/>
              </a:solidFill>
            </a:endParaRPr>
          </a:p>
          <a:p>
            <a:pPr marL="609600" indent="-609600" algn="r" rtl="1">
              <a:lnSpc>
                <a:spcPct val="90000"/>
              </a:lnSpc>
              <a:spcBef>
                <a:spcPct val="50000"/>
              </a:spcBef>
              <a:buClr>
                <a:srgbClr val="990000"/>
              </a:buClr>
              <a:buSzPct val="90000"/>
              <a:buFont typeface="Wingdings" pitchFamily="2" charset="2"/>
              <a:buChar char="ü"/>
            </a:pPr>
            <a:r>
              <a:rPr lang="he-IL" sz="2400">
                <a:solidFill>
                  <a:srgbClr val="000000"/>
                </a:solidFill>
              </a:rPr>
              <a:t>נשים (מעל 50% מכלל עובדי המלונות)</a:t>
            </a:r>
          </a:p>
          <a:p>
            <a:pPr marL="609600" indent="-609600" algn="r" rtl="1">
              <a:lnSpc>
                <a:spcPct val="90000"/>
              </a:lnSpc>
              <a:spcBef>
                <a:spcPct val="50000"/>
              </a:spcBef>
              <a:buClr>
                <a:srgbClr val="990000"/>
              </a:buClr>
              <a:buSzPct val="90000"/>
              <a:buFont typeface="Wingdings" pitchFamily="2" charset="2"/>
              <a:buChar char="ü"/>
            </a:pPr>
            <a:r>
              <a:rPr lang="he-IL" sz="2400">
                <a:solidFill>
                  <a:srgbClr val="000000"/>
                </a:solidFill>
              </a:rPr>
              <a:t>עולים חדשים (כ-15% מהעובדים)</a:t>
            </a:r>
          </a:p>
          <a:p>
            <a:pPr marL="609600" indent="-609600" algn="r" rtl="1">
              <a:lnSpc>
                <a:spcPct val="90000"/>
              </a:lnSpc>
              <a:spcBef>
                <a:spcPct val="50000"/>
              </a:spcBef>
              <a:buClr>
                <a:srgbClr val="990000"/>
              </a:buClr>
              <a:buSzPct val="90000"/>
              <a:buFont typeface="Wingdings" pitchFamily="2" charset="2"/>
              <a:buChar char="ü"/>
            </a:pPr>
            <a:r>
              <a:rPr lang="he-IL" sz="2400">
                <a:solidFill>
                  <a:srgbClr val="000000"/>
                </a:solidFill>
              </a:rPr>
              <a:t>בני מיעוטים (כ-30% מהעובדים)</a:t>
            </a:r>
          </a:p>
          <a:p>
            <a:pPr marL="609600" indent="-609600" algn="r" rtl="1">
              <a:lnSpc>
                <a:spcPct val="90000"/>
              </a:lnSpc>
              <a:spcBef>
                <a:spcPct val="50000"/>
              </a:spcBef>
              <a:buClr>
                <a:srgbClr val="990000"/>
              </a:buClr>
              <a:buSzPct val="90000"/>
              <a:buFont typeface="Wingdings" pitchFamily="2" charset="2"/>
              <a:buChar char="ü"/>
            </a:pPr>
            <a:r>
              <a:rPr lang="he-IL" sz="2400">
                <a:solidFill>
                  <a:srgbClr val="000000"/>
                </a:solidFill>
              </a:rPr>
              <a:t>חיילים משוחררים (כ-20% מהעובדים)</a:t>
            </a:r>
          </a:p>
          <a:p>
            <a:pPr marL="609600" indent="-609600" algn="r" rtl="1">
              <a:lnSpc>
                <a:spcPct val="90000"/>
              </a:lnSpc>
              <a:spcBef>
                <a:spcPct val="50000"/>
              </a:spcBef>
              <a:buClr>
                <a:srgbClr val="FFCC00"/>
              </a:buClr>
              <a:buSzPct val="90000"/>
              <a:buFont typeface="Wingdings" pitchFamily="2" charset="2"/>
              <a:buNone/>
            </a:pPr>
            <a:r>
              <a:rPr lang="he-IL" sz="2400">
                <a:solidFill>
                  <a:srgbClr val="000000"/>
                </a:solidFill>
              </a:rPr>
              <a:t> </a:t>
            </a:r>
          </a:p>
        </p:txBody>
      </p:sp>
      <p:pic>
        <p:nvPicPr>
          <p:cNvPr id="17412" name="Picture 10"/>
          <p:cNvPicPr>
            <a:picLocks noChangeAspect="1" noChangeArrowheads="1"/>
          </p:cNvPicPr>
          <p:nvPr/>
        </p:nvPicPr>
        <p:blipFill>
          <a:blip r:embed="rId3"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555014" name="Text Box 6"/>
          <p:cNvSpPr txBox="1">
            <a:spLocks noChangeArrowheads="1"/>
          </p:cNvSpPr>
          <p:nvPr/>
        </p:nvSpPr>
        <p:spPr bwMode="auto">
          <a:xfrm>
            <a:off x="0" y="5562600"/>
            <a:ext cx="891540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0000" tIns="46800" rIns="90000" bIns="4680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kumimoji="1" lang="he-IL" sz="3000">
                <a:solidFill>
                  <a:srgbClr val="C00000"/>
                </a:solidFill>
                <a:cs typeface="Tahoma" pitchFamily="34" charset="0"/>
              </a:rPr>
              <a:t>המלונאות מספקת מענה תעסוקתי מהיר לאוכלוסיות אלה</a:t>
            </a:r>
            <a:endParaRPr kumimoji="1" lang="en-US" sz="3000">
              <a:solidFill>
                <a:srgbClr val="C00000"/>
              </a:solidFill>
              <a:cs typeface="Tahoma" pitchFamily="34" charset="0"/>
            </a:endParaRPr>
          </a:p>
        </p:txBody>
      </p:sp>
      <p:pic>
        <p:nvPicPr>
          <p:cNvPr id="17414" name="Picture 9" descr="2218474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4313" y="1989138"/>
            <a:ext cx="1785937" cy="3379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txBox="1">
            <a:spLocks noChangeArrowheads="1"/>
          </p:cNvSpPr>
          <p:nvPr/>
        </p:nvSpPr>
        <p:spPr>
          <a:xfrm>
            <a:off x="304800" y="101601"/>
            <a:ext cx="8718550" cy="1071562"/>
          </a:xfrm>
          <a:prstGeom prst="rect">
            <a:avLst/>
          </a:prstGeom>
        </p:spPr>
        <p:txBody>
          <a:bodyPr/>
          <a:lstStyle/>
          <a:p>
            <a:pPr algn="ctr">
              <a:defRPr/>
            </a:pPr>
            <a:r>
              <a:rPr lang="he-IL" sz="3200" u="sng" kern="0" dirty="0">
                <a:solidFill>
                  <a:srgbClr val="000099"/>
                </a:solidFill>
                <a:latin typeface="+mj-lt"/>
                <a:ea typeface="+mj-ea"/>
                <a:cs typeface="+mn-cs"/>
              </a:rPr>
              <a:t>תעסוקה למגזרים בעלי שיעור אבטלה </a:t>
            </a:r>
            <a:r>
              <a:rPr lang="he-IL" sz="3200" u="sng" kern="0" dirty="0" smtClean="0">
                <a:solidFill>
                  <a:srgbClr val="000099"/>
                </a:solidFill>
                <a:latin typeface="+mj-lt"/>
                <a:ea typeface="+mj-ea"/>
                <a:cs typeface="+mn-cs"/>
              </a:rPr>
              <a:t>גבוה </a:t>
            </a:r>
          </a:p>
          <a:p>
            <a:pPr algn="ctr">
              <a:defRPr/>
            </a:pPr>
            <a:r>
              <a:rPr lang="he-IL" sz="3200" u="sng" kern="0" dirty="0" smtClean="0">
                <a:solidFill>
                  <a:srgbClr val="000099"/>
                </a:solidFill>
                <a:latin typeface="+mj-lt"/>
                <a:ea typeface="+mj-ea"/>
                <a:cs typeface="+mn-cs"/>
              </a:rPr>
              <a:t>ו/או שיעור השתתפות נמוך בכוח העבודה</a:t>
            </a:r>
            <a:r>
              <a:rPr lang="he-IL" sz="3200" u="sng" kern="0" dirty="0">
                <a:solidFill>
                  <a:srgbClr val="000099"/>
                </a:solidFill>
                <a:latin typeface="+mj-lt"/>
                <a:ea typeface="+mj-ea"/>
                <a:cs typeface="+mn-cs"/>
              </a:rPr>
              <a:t/>
            </a:r>
            <a:br>
              <a:rPr lang="he-IL" sz="3200" u="sng" kern="0" dirty="0">
                <a:solidFill>
                  <a:srgbClr val="000099"/>
                </a:solidFill>
                <a:latin typeface="+mj-lt"/>
                <a:ea typeface="+mj-ea"/>
                <a:cs typeface="+mn-cs"/>
              </a:rPr>
            </a:br>
            <a:r>
              <a:rPr lang="he-IL" sz="3200" u="sng" kern="0" dirty="0">
                <a:solidFill>
                  <a:srgbClr val="000099"/>
                </a:solidFill>
                <a:latin typeface="+mj-lt"/>
                <a:ea typeface="+mj-ea"/>
                <a:cs typeface="+mn-cs"/>
              </a:rPr>
              <a:t/>
            </a:r>
            <a:br>
              <a:rPr lang="he-IL" sz="3200" u="sng" kern="0" dirty="0">
                <a:solidFill>
                  <a:srgbClr val="000099"/>
                </a:solidFill>
                <a:latin typeface="+mj-lt"/>
                <a:ea typeface="+mj-ea"/>
                <a:cs typeface="+mn-cs"/>
              </a:rPr>
            </a:br>
            <a:endParaRPr lang="he-IL" sz="3200" u="sng" kern="0" dirty="0">
              <a:solidFill>
                <a:srgbClr val="000099"/>
              </a:solidFill>
              <a:latin typeface="+mj-lt"/>
              <a:ea typeface="+mj-ea"/>
              <a:cs typeface="+mn-cs"/>
            </a:endParaRPr>
          </a:p>
        </p:txBody>
      </p:sp>
      <p:sp>
        <p:nvSpPr>
          <p:cNvPr id="17416" name="מציין מיקום של מספר שקופית 8"/>
          <p:cNvSpPr txBox="1">
            <a:spLocks/>
          </p:cNvSpPr>
          <p:nvPr/>
        </p:nvSpPr>
        <p:spPr bwMode="auto">
          <a:xfrm>
            <a:off x="8358188" y="6478588"/>
            <a:ext cx="785812"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22EC234-9CB0-4504-B267-5ADFE80F602D}" type="slidenum">
              <a:rPr lang="en-US" sz="1600">
                <a:solidFill>
                  <a:srgbClr val="F2F2F2"/>
                </a:solidFill>
                <a:latin typeface="Tahoma" pitchFamily="34" charset="0"/>
                <a:ea typeface="Gulim" pitchFamily="34" charset="-127"/>
                <a:cs typeface="Tahoma" pitchFamily="34" charset="0"/>
              </a:rPr>
              <a:pPr eaLnBrk="1" hangingPunct="1"/>
              <a:t>24</a:t>
            </a:fld>
            <a:endParaRPr lang="he-IL" sz="1600">
              <a:solidFill>
                <a:srgbClr val="F2F2F2"/>
              </a:solidFill>
              <a:latin typeface="Tahoma" pitchFamily="34" charset="0"/>
              <a:ea typeface="Gulim" pitchFamily="34" charset="-127"/>
              <a:cs typeface="Tahoma" pitchFamily="34" charset="0"/>
            </a:endParaRPr>
          </a:p>
        </p:txBody>
      </p:sp>
    </p:spTree>
    <p:extLst>
      <p:ext uri="{BB962C8B-B14F-4D97-AF65-F5344CB8AC3E}">
        <p14:creationId xmlns:p14="http://schemas.microsoft.com/office/powerpoint/2010/main" xmlns="" val="20070118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555010">
                                            <p:txEl>
                                              <p:pRg st="0" end="0"/>
                                            </p:txEl>
                                          </p:spTgt>
                                        </p:tgtEl>
                                        <p:attrNameLst>
                                          <p:attrName>style.visibility</p:attrName>
                                        </p:attrNameLst>
                                      </p:cBhvr>
                                      <p:to>
                                        <p:strVal val="visible"/>
                                      </p:to>
                                    </p:set>
                                    <p:anim calcmode="lin" valueType="num">
                                      <p:cBhvr additive="base">
                                        <p:cTn id="7" dur="500" fill="hold"/>
                                        <p:tgtEl>
                                          <p:spTgt spid="555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5010">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55012">
                                            <p:txEl>
                                              <p:pRg st="0" end="0"/>
                                            </p:txEl>
                                          </p:spTgt>
                                        </p:tgtEl>
                                        <p:attrNameLst>
                                          <p:attrName>style.visibility</p:attrName>
                                        </p:attrNameLst>
                                      </p:cBhvr>
                                      <p:to>
                                        <p:strVal val="visible"/>
                                      </p:to>
                                    </p:set>
                                    <p:anim calcmode="lin" valueType="num">
                                      <p:cBhvr additive="base">
                                        <p:cTn id="12" dur="500" fill="hold"/>
                                        <p:tgtEl>
                                          <p:spTgt spid="5550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55012">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555012">
                                            <p:txEl>
                                              <p:pRg st="2" end="2"/>
                                            </p:txEl>
                                          </p:spTgt>
                                        </p:tgtEl>
                                        <p:attrNameLst>
                                          <p:attrName>style.visibility</p:attrName>
                                        </p:attrNameLst>
                                      </p:cBhvr>
                                      <p:to>
                                        <p:strVal val="visible"/>
                                      </p:to>
                                    </p:set>
                                    <p:anim calcmode="lin" valueType="num">
                                      <p:cBhvr additive="base">
                                        <p:cTn id="17" dur="500" fill="hold"/>
                                        <p:tgtEl>
                                          <p:spTgt spid="5550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5012">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555012">
                                            <p:txEl>
                                              <p:pRg st="3" end="3"/>
                                            </p:txEl>
                                          </p:spTgt>
                                        </p:tgtEl>
                                        <p:attrNameLst>
                                          <p:attrName>style.visibility</p:attrName>
                                        </p:attrNameLst>
                                      </p:cBhvr>
                                      <p:to>
                                        <p:strVal val="visible"/>
                                      </p:to>
                                    </p:set>
                                    <p:anim calcmode="lin" valueType="num">
                                      <p:cBhvr additive="base">
                                        <p:cTn id="22" dur="500" fill="hold"/>
                                        <p:tgtEl>
                                          <p:spTgt spid="55501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55012">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555012">
                                            <p:txEl>
                                              <p:pRg st="4" end="4"/>
                                            </p:txEl>
                                          </p:spTgt>
                                        </p:tgtEl>
                                        <p:attrNameLst>
                                          <p:attrName>style.visibility</p:attrName>
                                        </p:attrNameLst>
                                      </p:cBhvr>
                                      <p:to>
                                        <p:strVal val="visible"/>
                                      </p:to>
                                    </p:set>
                                    <p:anim calcmode="lin" valueType="num">
                                      <p:cBhvr additive="base">
                                        <p:cTn id="27" dur="500" fill="hold"/>
                                        <p:tgtEl>
                                          <p:spTgt spid="55501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5012">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555012">
                                            <p:txEl>
                                              <p:pRg st="5" end="5"/>
                                            </p:txEl>
                                          </p:spTgt>
                                        </p:tgtEl>
                                        <p:attrNameLst>
                                          <p:attrName>style.visibility</p:attrName>
                                        </p:attrNameLst>
                                      </p:cBhvr>
                                      <p:to>
                                        <p:strVal val="visible"/>
                                      </p:to>
                                    </p:set>
                                    <p:anim calcmode="lin" valueType="num">
                                      <p:cBhvr additive="base">
                                        <p:cTn id="32" dur="500" fill="hold"/>
                                        <p:tgtEl>
                                          <p:spTgt spid="55501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55012">
                                            <p:txEl>
                                              <p:pRg st="5" end="5"/>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555012">
                                            <p:txEl>
                                              <p:pRg st="6" end="6"/>
                                            </p:txEl>
                                          </p:spTgt>
                                        </p:tgtEl>
                                        <p:attrNameLst>
                                          <p:attrName>style.visibility</p:attrName>
                                        </p:attrNameLst>
                                      </p:cBhvr>
                                      <p:to>
                                        <p:strVal val="visible"/>
                                      </p:to>
                                    </p:set>
                                    <p:anim calcmode="lin" valueType="num">
                                      <p:cBhvr additive="base">
                                        <p:cTn id="37" dur="500" fill="hold"/>
                                        <p:tgtEl>
                                          <p:spTgt spid="5550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5012">
                                            <p:txEl>
                                              <p:pRg st="6" end="6"/>
                                            </p:txEl>
                                          </p:spTgt>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555014"/>
                                        </p:tgtEl>
                                        <p:attrNameLst>
                                          <p:attrName>style.visibility</p:attrName>
                                        </p:attrNameLst>
                                      </p:cBhvr>
                                      <p:to>
                                        <p:strVal val="visible"/>
                                      </p:to>
                                    </p:set>
                                    <p:anim calcmode="lin" valueType="num">
                                      <p:cBhvr>
                                        <p:cTn id="42" dur="500" fill="hold"/>
                                        <p:tgtEl>
                                          <p:spTgt spid="555014"/>
                                        </p:tgtEl>
                                        <p:attrNameLst>
                                          <p:attrName>ppt_w</p:attrName>
                                        </p:attrNameLst>
                                      </p:cBhvr>
                                      <p:tavLst>
                                        <p:tav tm="0">
                                          <p:val>
                                            <p:fltVal val="0"/>
                                          </p:val>
                                        </p:tav>
                                        <p:tav tm="100000">
                                          <p:val>
                                            <p:strVal val="#ppt_w"/>
                                          </p:val>
                                        </p:tav>
                                      </p:tavLst>
                                    </p:anim>
                                    <p:anim calcmode="lin" valueType="num">
                                      <p:cBhvr>
                                        <p:cTn id="43" dur="500" fill="hold"/>
                                        <p:tgtEl>
                                          <p:spTgt spid="5550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0" grpId="0" build="p" autoUpdateAnimBg="0" advAuto="0"/>
      <p:bldP spid="555012" grpId="0" build="p" autoUpdateAnimBg="0" advAuto="0"/>
      <p:bldP spid="55501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904875"/>
          </a:xfrm>
        </p:spPr>
        <p:txBody>
          <a:bodyPr/>
          <a:lstStyle/>
          <a:p>
            <a:pPr>
              <a:defRPr/>
            </a:pPr>
            <a:r>
              <a:rPr lang="he-IL" b="1" u="sng" dirty="0" smtClean="0">
                <a:solidFill>
                  <a:srgbClr val="000099"/>
                </a:solidFill>
                <a:effectLst>
                  <a:outerShdw blurRad="38100" dist="38100" dir="2700000" algn="tl">
                    <a:srgbClr val="000000">
                      <a:alpha val="43137"/>
                    </a:srgbClr>
                  </a:outerShdw>
                </a:effectLst>
              </a:rPr>
              <a:t>תעסוקה בתיירות – מאפיינים נוספים</a:t>
            </a:r>
            <a:endParaRPr lang="he-IL" dirty="0" smtClean="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7763"/>
            <a:ext cx="8388350" cy="4572000"/>
          </a:xfrm>
        </p:spPr>
        <p:txBody>
          <a:bodyPr/>
          <a:lstStyle/>
          <a:p>
            <a:pPr marL="609600" indent="-609600">
              <a:lnSpc>
                <a:spcPct val="90000"/>
              </a:lnSpc>
              <a:spcBef>
                <a:spcPct val="50000"/>
              </a:spcBef>
              <a:buClr>
                <a:srgbClr val="FF0000"/>
              </a:buClr>
              <a:buSzPct val="120000"/>
              <a:defRPr/>
            </a:pPr>
            <a:r>
              <a:rPr lang="he-IL" sz="2300" b="1" u="sng" dirty="0" smtClean="0">
                <a:solidFill>
                  <a:srgbClr val="0000FF"/>
                </a:solidFill>
              </a:rPr>
              <a:t>תעסוקה בפריפריה</a:t>
            </a:r>
            <a:r>
              <a:rPr lang="he-IL" sz="2300" b="1" dirty="0" smtClean="0">
                <a:solidFill>
                  <a:srgbClr val="0000FF"/>
                </a:solidFill>
              </a:rPr>
              <a:t>: </a:t>
            </a:r>
            <a:r>
              <a:rPr lang="he-IL" sz="2300" b="1" dirty="0" smtClean="0">
                <a:solidFill>
                  <a:schemeClr val="tx1"/>
                </a:solidFill>
              </a:rPr>
              <a:t>התיירות מספקת תעסוקה מצפונה של הארץ ועד לדרומה.</a:t>
            </a:r>
            <a:endParaRPr lang="he-IL" sz="2300" b="1" dirty="0" smtClean="0">
              <a:solidFill>
                <a:schemeClr val="tx1"/>
              </a:solidFill>
              <a:effectLst>
                <a:outerShdw blurRad="38100" dist="38100" dir="2700000" algn="tl">
                  <a:srgbClr val="000000"/>
                </a:outerShdw>
              </a:effectLst>
            </a:endParaRPr>
          </a:p>
          <a:p>
            <a:pPr marL="609600" indent="-609600">
              <a:lnSpc>
                <a:spcPct val="90000"/>
              </a:lnSpc>
              <a:spcBef>
                <a:spcPct val="50000"/>
              </a:spcBef>
              <a:buClr>
                <a:srgbClr val="FF0000"/>
              </a:buClr>
              <a:buSzPct val="120000"/>
              <a:defRPr/>
            </a:pPr>
            <a:r>
              <a:rPr lang="he-IL" sz="2300" b="1" u="sng" dirty="0" smtClean="0">
                <a:solidFill>
                  <a:srgbClr val="0000FF"/>
                </a:solidFill>
              </a:rPr>
              <a:t>משאב לאומי = בטחון לעובדים</a:t>
            </a:r>
            <a:r>
              <a:rPr lang="he-IL" sz="2300" b="1" dirty="0" smtClean="0">
                <a:solidFill>
                  <a:srgbClr val="0000FF"/>
                </a:solidFill>
              </a:rPr>
              <a:t>: </a:t>
            </a:r>
            <a:r>
              <a:rPr lang="he-IL" sz="2300" b="1" dirty="0" smtClean="0">
                <a:solidFill>
                  <a:schemeClr val="tx1"/>
                </a:solidFill>
              </a:rPr>
              <a:t>תמיד, גם בתקופות קשות, תעשיית התיירות לא תעזוב את הארץ (כמו רבים מענפי המשק האחרים).</a:t>
            </a:r>
            <a:endParaRPr lang="he-IL" sz="2300" b="1" dirty="0" smtClean="0">
              <a:solidFill>
                <a:schemeClr val="tx1"/>
              </a:solidFill>
              <a:effectLst>
                <a:outerShdw blurRad="38100" dist="38100" dir="2700000" algn="tl">
                  <a:srgbClr val="000000"/>
                </a:outerShdw>
              </a:effectLst>
            </a:endParaRPr>
          </a:p>
          <a:p>
            <a:pPr marL="609600" indent="-609600">
              <a:lnSpc>
                <a:spcPct val="90000"/>
              </a:lnSpc>
              <a:spcBef>
                <a:spcPct val="50000"/>
              </a:spcBef>
              <a:buClr>
                <a:srgbClr val="FF0000"/>
              </a:buClr>
              <a:buSzPct val="120000"/>
              <a:defRPr/>
            </a:pPr>
            <a:r>
              <a:rPr lang="he-IL" sz="2300" b="1" u="sng" dirty="0" smtClean="0">
                <a:solidFill>
                  <a:srgbClr val="0000FF"/>
                </a:solidFill>
              </a:rPr>
              <a:t>מגוון מסלולי קידום תעסוקתי</a:t>
            </a:r>
            <a:r>
              <a:rPr lang="he-IL" sz="2300" b="1" dirty="0" smtClean="0">
                <a:solidFill>
                  <a:srgbClr val="0000FF"/>
                </a:solidFill>
              </a:rPr>
              <a:t>: </a:t>
            </a:r>
            <a:r>
              <a:rPr lang="he-IL" sz="2300" b="1" dirty="0" smtClean="0">
                <a:solidFill>
                  <a:schemeClr val="tx1"/>
                </a:solidFill>
              </a:rPr>
              <a:t>הזדמנות שווה לקידום. סף כניסה נמוך בדרישותיו. הזדמנות טובה לאופק תעסוקתי.</a:t>
            </a:r>
            <a:endParaRPr lang="he-IL" sz="2300" b="1" dirty="0" smtClean="0">
              <a:solidFill>
                <a:schemeClr val="tx1"/>
              </a:solidFill>
              <a:effectLst>
                <a:outerShdw blurRad="38100" dist="38100" dir="2700000" algn="tl">
                  <a:srgbClr val="000000"/>
                </a:outerShdw>
              </a:effectLst>
            </a:endParaRPr>
          </a:p>
          <a:p>
            <a:pPr marL="609600" indent="-609600">
              <a:lnSpc>
                <a:spcPct val="90000"/>
              </a:lnSpc>
              <a:spcBef>
                <a:spcPct val="50000"/>
              </a:spcBef>
              <a:buClr>
                <a:srgbClr val="FF0000"/>
              </a:buClr>
              <a:buSzPct val="120000"/>
              <a:defRPr/>
            </a:pPr>
            <a:r>
              <a:rPr lang="he-IL" sz="2300" b="1" u="sng" dirty="0" smtClean="0">
                <a:solidFill>
                  <a:srgbClr val="0000FF"/>
                </a:solidFill>
              </a:rPr>
              <a:t>סף תגובה מהיר לתעסוקה</a:t>
            </a:r>
            <a:r>
              <a:rPr lang="he-IL" sz="2300" b="1" dirty="0" smtClean="0">
                <a:solidFill>
                  <a:srgbClr val="0000FF"/>
                </a:solidFill>
              </a:rPr>
              <a:t>: </a:t>
            </a:r>
            <a:r>
              <a:rPr lang="he-IL" sz="2300" b="1" dirty="0" smtClean="0">
                <a:solidFill>
                  <a:schemeClr val="tx1"/>
                </a:solidFill>
              </a:rPr>
              <a:t>יכולת תגובה מהירה בגין תמורות שוק לגיוס כוח אדם והכשרתו.</a:t>
            </a:r>
            <a:endParaRPr lang="he-IL" sz="2300" b="1" dirty="0" smtClean="0">
              <a:solidFill>
                <a:schemeClr val="tx1"/>
              </a:solidFill>
              <a:effectLst>
                <a:outerShdw blurRad="38100" dist="38100" dir="2700000" algn="tl">
                  <a:srgbClr val="000000"/>
                </a:outerShdw>
              </a:effectLst>
            </a:endParaRPr>
          </a:p>
          <a:p>
            <a:pPr marL="609600" indent="-609600">
              <a:lnSpc>
                <a:spcPct val="90000"/>
              </a:lnSpc>
              <a:spcBef>
                <a:spcPct val="50000"/>
              </a:spcBef>
              <a:buClr>
                <a:srgbClr val="FF0000"/>
              </a:buClr>
              <a:buSzPct val="120000"/>
              <a:defRPr/>
            </a:pPr>
            <a:r>
              <a:rPr lang="he-IL" sz="2300" b="1" u="sng" dirty="0" smtClean="0">
                <a:solidFill>
                  <a:srgbClr val="0000FF"/>
                </a:solidFill>
              </a:rPr>
              <a:t>עידוד השכלה מקצועית</a:t>
            </a:r>
            <a:r>
              <a:rPr lang="he-IL" sz="2300" b="1" dirty="0" smtClean="0">
                <a:solidFill>
                  <a:srgbClr val="0000FF"/>
                </a:solidFill>
              </a:rPr>
              <a:t>: </a:t>
            </a:r>
            <a:r>
              <a:rPr lang="he-IL" sz="2300" b="1" dirty="0" smtClean="0">
                <a:solidFill>
                  <a:schemeClr val="tx1"/>
                </a:solidFill>
              </a:rPr>
              <a:t>תמריץ להתפתחות מכללות ומסלולים אקדמיים ומקצועיים בפריפריה.</a:t>
            </a:r>
          </a:p>
          <a:p>
            <a:pPr>
              <a:defRPr/>
            </a:pPr>
            <a:endParaRPr lang="he-IL" dirty="0">
              <a:solidFill>
                <a:srgbClr val="0000FF"/>
              </a:solidFill>
            </a:endParaRPr>
          </a:p>
        </p:txBody>
      </p:sp>
      <p:sp>
        <p:nvSpPr>
          <p:cNvPr id="5" name="Rectangle 5"/>
          <p:cNvSpPr>
            <a:spLocks noChangeArrowheads="1"/>
          </p:cNvSpPr>
          <p:nvPr/>
        </p:nvSpPr>
        <p:spPr bwMode="auto">
          <a:xfrm>
            <a:off x="663575" y="5719763"/>
            <a:ext cx="8177213" cy="319087"/>
          </a:xfrm>
          <a:prstGeom prst="rect">
            <a:avLst/>
          </a:prstGeom>
          <a:noFill/>
          <a:ln>
            <a:noFill/>
          </a:ln>
          <a:effectLst>
            <a:outerShdw dist="17961" dir="2700000" algn="ctr" rotWithShape="0">
              <a:srgbClr val="99997A"/>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342000"/>
          <a:lstStyle/>
          <a:p>
            <a:pPr algn="ctr"/>
            <a:r>
              <a:rPr lang="he-IL" sz="2200" u="sng">
                <a:solidFill>
                  <a:srgbClr val="C00000"/>
                </a:solidFill>
                <a:latin typeface="Times New Roman (Hebrew)"/>
              </a:rPr>
              <a:t>המציאות בשטח: מחסור באלפי עובדים במלונות, בעיקר באילת!</a:t>
            </a:r>
          </a:p>
        </p:txBody>
      </p:sp>
      <p:pic>
        <p:nvPicPr>
          <p:cNvPr id="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1794835"/>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8"/>
          <p:cNvGrpSpPr>
            <a:grpSpLocks/>
          </p:cNvGrpSpPr>
          <p:nvPr/>
        </p:nvGrpSpPr>
        <p:grpSpPr bwMode="auto">
          <a:xfrm>
            <a:off x="40341" y="6415346"/>
            <a:ext cx="3039035" cy="448687"/>
            <a:chOff x="0" y="6396335"/>
            <a:chExt cx="4929190" cy="461665"/>
          </a:xfrm>
        </p:grpSpPr>
        <p:sp>
          <p:nvSpPr>
            <p:cNvPr id="5" name="Text Box 44"/>
            <p:cNvSpPr txBox="1">
              <a:spLocks noChangeArrowheads="1"/>
            </p:cNvSpPr>
            <p:nvPr/>
          </p:nvSpPr>
          <p:spPr bwMode="auto">
            <a:xfrm>
              <a:off x="571472" y="6396335"/>
              <a:ext cx="4357718" cy="31058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50000"/>
                </a:spcBef>
              </a:pPr>
              <a:r>
                <a:rPr kumimoji="1" lang="he-IL" sz="1400" dirty="0">
                  <a:solidFill>
                    <a:srgbClr val="000099"/>
                  </a:solidFill>
                  <a:latin typeface="Tahoma" pitchFamily="34" charset="0"/>
                  <a:cs typeface="Tahoma" pitchFamily="34" charset="0"/>
                </a:rPr>
                <a:t>התאחדות המלונות בישראל</a:t>
              </a:r>
              <a:endParaRPr kumimoji="1" lang="en-US" sz="1400" dirty="0">
                <a:solidFill>
                  <a:srgbClr val="000099"/>
                </a:solidFill>
                <a:latin typeface="Tahoma" pitchFamily="34" charset="0"/>
                <a:cs typeface="Tahoma" pitchFamily="34" charset="0"/>
              </a:endParaRPr>
            </a:p>
          </p:txBody>
        </p:sp>
        <p:pic>
          <p:nvPicPr>
            <p:cNvPr id="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8" name="מלבן 7"/>
          <p:cNvSpPr/>
          <p:nvPr/>
        </p:nvSpPr>
        <p:spPr>
          <a:xfrm>
            <a:off x="866773" y="2382113"/>
            <a:ext cx="7553325" cy="1200329"/>
          </a:xfrm>
          <a:prstGeom prst="rect">
            <a:avLst/>
          </a:prstGeom>
          <a:noFill/>
        </p:spPr>
        <p:txBody>
          <a:bodyPr wrap="square" lIns="91440" tIns="45720" rIns="91440" bIns="45720">
            <a:spAutoFit/>
          </a:bodyPr>
          <a:lstStyle/>
          <a:p>
            <a:pPr algn="ctr"/>
            <a:r>
              <a:rPr lang="he-IL" sz="7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המשבר הנוכחי</a:t>
            </a:r>
            <a:endParaRPr lang="he-IL" sz="7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2928195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00050" y="511175"/>
            <a:ext cx="8229600" cy="1143000"/>
          </a:xfrm>
        </p:spPr>
        <p:txBody>
          <a:bodyPr/>
          <a:lstStyle/>
          <a:p>
            <a:pPr>
              <a:defRPr/>
            </a:pPr>
            <a:r>
              <a:rPr lang="he-IL" sz="2800" b="1" dirty="0" smtClean="0">
                <a:solidFill>
                  <a:srgbClr val="C00000"/>
                </a:solidFill>
              </a:rPr>
              <a:t>ולמציאות . </a:t>
            </a:r>
            <a:r>
              <a:rPr lang="he-IL" sz="2800" b="1" dirty="0" smtClean="0">
                <a:solidFill>
                  <a:srgbClr val="FF0000"/>
                </a:solidFill>
              </a:rPr>
              <a:t>. </a:t>
            </a:r>
            <a:br>
              <a:rPr lang="he-IL" sz="2800" b="1" dirty="0" smtClean="0">
                <a:solidFill>
                  <a:srgbClr val="FF0000"/>
                </a:solidFill>
              </a:rPr>
            </a:br>
            <a:r>
              <a:rPr lang="he-IL" sz="3200" b="1" u="sng" dirty="0" smtClean="0">
                <a:solidFill>
                  <a:schemeClr val="tx1"/>
                </a:solidFill>
              </a:rPr>
              <a:t/>
            </a:r>
            <a:br>
              <a:rPr lang="he-IL" sz="3200" b="1" u="sng" dirty="0" smtClean="0">
                <a:solidFill>
                  <a:schemeClr val="tx1"/>
                </a:solidFill>
              </a:rPr>
            </a:br>
            <a:r>
              <a:rPr lang="he-IL" sz="3200" b="1" u="sng" dirty="0" smtClean="0">
                <a:solidFill>
                  <a:schemeClr val="tx1"/>
                </a:solidFill>
              </a:rPr>
              <a:t>מיולי 2014: משבר בתיירות הנכנסת</a:t>
            </a:r>
            <a:endParaRPr lang="he-IL" sz="3200" dirty="0" smtClean="0">
              <a:solidFill>
                <a:schemeClr val="tx1"/>
              </a:solidFill>
            </a:endParaRPr>
          </a:p>
        </p:txBody>
      </p:sp>
      <p:sp>
        <p:nvSpPr>
          <p:cNvPr id="5" name="Text Box 4"/>
          <p:cNvSpPr>
            <a:spLocks noGrp="1" noChangeArrowheads="1"/>
          </p:cNvSpPr>
          <p:nvPr>
            <p:ph idx="1"/>
          </p:nvPr>
        </p:nvSpPr>
        <p:spPr>
          <a:xfrm>
            <a:off x="457200" y="2151302"/>
            <a:ext cx="8229600" cy="4249498"/>
          </a:xfrm>
        </p:spPr>
        <p:txBody>
          <a:bodyPr wrap="square" lIns="90000" tIns="46800" rIns="90000" bIns="46800">
            <a:spAutoFit/>
          </a:bodyPr>
          <a:lstStyle/>
          <a:p>
            <a:pPr algn="r" rtl="1">
              <a:spcBef>
                <a:spcPct val="50000"/>
              </a:spcBef>
              <a:buClr>
                <a:srgbClr val="FF0000"/>
              </a:buClr>
              <a:buFont typeface="Wingdings" pitchFamily="2" charset="2"/>
              <a:buChar char="v"/>
            </a:pPr>
            <a:r>
              <a:rPr lang="he-IL" sz="2200" b="1" dirty="0" smtClean="0">
                <a:solidFill>
                  <a:srgbClr val="000099"/>
                </a:solidFill>
              </a:rPr>
              <a:t>מאז 'צוק איתן' ועל רקע אירועי הטרור </a:t>
            </a:r>
            <a:r>
              <a:rPr lang="he-IL" sz="2200" dirty="0" smtClean="0">
                <a:solidFill>
                  <a:srgbClr val="000099"/>
                </a:solidFill>
              </a:rPr>
              <a:t>– ירידה של יותר מ-20% במספר התיירים, בלינות במלונות ובהכנסות מתיירות </a:t>
            </a:r>
          </a:p>
          <a:p>
            <a:pPr rtl="1">
              <a:spcBef>
                <a:spcPct val="50000"/>
              </a:spcBef>
              <a:buClr>
                <a:srgbClr val="FF0000"/>
              </a:buClr>
              <a:buFont typeface="Wingdings" pitchFamily="2" charset="2"/>
              <a:buChar char="v"/>
            </a:pPr>
            <a:endParaRPr lang="he-IL" sz="2200" dirty="0" smtClean="0">
              <a:solidFill>
                <a:srgbClr val="000099"/>
              </a:solidFill>
            </a:endParaRPr>
          </a:p>
          <a:p>
            <a:pPr>
              <a:spcBef>
                <a:spcPct val="50000"/>
              </a:spcBef>
              <a:buClr>
                <a:srgbClr val="FF0000"/>
              </a:buClr>
              <a:buFont typeface="Wingdings" pitchFamily="2" charset="2"/>
              <a:buChar char="v"/>
            </a:pPr>
            <a:r>
              <a:rPr lang="he-IL" sz="2200" b="1" u="sng" dirty="0" smtClean="0">
                <a:solidFill>
                  <a:srgbClr val="000099"/>
                </a:solidFill>
              </a:rPr>
              <a:t>דו"ח בנק ישראל </a:t>
            </a:r>
            <a:r>
              <a:rPr lang="he-IL" sz="2200" dirty="0" smtClean="0">
                <a:solidFill>
                  <a:srgbClr val="000099"/>
                </a:solidFill>
              </a:rPr>
              <a:t>: "</a:t>
            </a:r>
            <a:r>
              <a:rPr lang="he-IL" sz="2000" dirty="0" smtClean="0">
                <a:solidFill>
                  <a:srgbClr val="000099"/>
                </a:solidFill>
              </a:rPr>
              <a:t>מבין </a:t>
            </a:r>
            <a:r>
              <a:rPr lang="he-IL" sz="2000" dirty="0">
                <a:solidFill>
                  <a:srgbClr val="000099"/>
                </a:solidFill>
              </a:rPr>
              <a:t>ענפיה השונים של הכלכלה</a:t>
            </a:r>
            <a:r>
              <a:rPr lang="he-IL" sz="2000" b="1" dirty="0">
                <a:solidFill>
                  <a:srgbClr val="000099"/>
                </a:solidFill>
              </a:rPr>
              <a:t> ענף התיירות הוא זה שניזוק באופן החמור ביותר מעימותים צבאיים. </a:t>
            </a:r>
            <a:r>
              <a:rPr lang="he-IL" sz="2000" dirty="0">
                <a:solidFill>
                  <a:srgbClr val="000099"/>
                </a:solidFill>
              </a:rPr>
              <a:t>כל העימותים פגעו בו באופן </a:t>
            </a:r>
            <a:r>
              <a:rPr lang="he-IL" sz="2000" dirty="0" smtClean="0">
                <a:solidFill>
                  <a:srgbClr val="000099"/>
                </a:solidFill>
              </a:rPr>
              <a:t>ברור, </a:t>
            </a:r>
            <a:r>
              <a:rPr lang="he-IL" sz="2000" dirty="0">
                <a:solidFill>
                  <a:srgbClr val="000099"/>
                </a:solidFill>
              </a:rPr>
              <a:t>והפגיעה התבטאה בירידה בשלל </a:t>
            </a:r>
            <a:r>
              <a:rPr lang="he-IL" sz="2000" dirty="0" smtClean="0">
                <a:solidFill>
                  <a:srgbClr val="000099"/>
                </a:solidFill>
              </a:rPr>
              <a:t>מדדים.</a:t>
            </a:r>
            <a:r>
              <a:rPr lang="he-IL" sz="2000" dirty="0" smtClean="0"/>
              <a:t> </a:t>
            </a:r>
            <a:r>
              <a:rPr lang="he-IL" sz="2000" dirty="0">
                <a:solidFill>
                  <a:srgbClr val="000099"/>
                </a:solidFill>
              </a:rPr>
              <a:t>הפעילות אינה מתאוששת באופן </a:t>
            </a:r>
            <a:r>
              <a:rPr lang="he-IL" sz="2000" dirty="0" err="1">
                <a:solidFill>
                  <a:srgbClr val="000099"/>
                </a:solidFill>
              </a:rPr>
              <a:t>מיידי</a:t>
            </a:r>
            <a:r>
              <a:rPr lang="he-IL" sz="2000" dirty="0">
                <a:solidFill>
                  <a:srgbClr val="000099"/>
                </a:solidFill>
              </a:rPr>
              <a:t>, והיא שבה לרמתה בתקופה שקדמה ללחימה רק לאחר </a:t>
            </a:r>
            <a:r>
              <a:rPr lang="he-IL" sz="2000" dirty="0" smtClean="0">
                <a:solidFill>
                  <a:srgbClr val="000099"/>
                </a:solidFill>
              </a:rPr>
              <a:t>כשנה.</a:t>
            </a:r>
            <a:r>
              <a:rPr lang="he-IL" sz="2000" dirty="0"/>
              <a:t> </a:t>
            </a:r>
            <a:r>
              <a:rPr lang="he-IL" sz="2000" dirty="0" smtClean="0">
                <a:solidFill>
                  <a:srgbClr val="000099"/>
                </a:solidFill>
              </a:rPr>
              <a:t>לפי </a:t>
            </a:r>
            <a:r>
              <a:rPr lang="he-IL" sz="2000" dirty="0">
                <a:solidFill>
                  <a:srgbClr val="000099"/>
                </a:solidFill>
              </a:rPr>
              <a:t>אומדנים, ההפסד שספג יצוא שירותי התיירות בשל "צוק איתן" הגיע ב-2014</a:t>
            </a:r>
            <a:r>
              <a:rPr lang="he-IL" sz="2000" b="1" dirty="0">
                <a:solidFill>
                  <a:srgbClr val="000099"/>
                </a:solidFill>
              </a:rPr>
              <a:t> לכ-2 מיליארדי ש"ח</a:t>
            </a:r>
            <a:r>
              <a:rPr lang="he-IL" sz="2000" dirty="0">
                <a:solidFill>
                  <a:srgbClr val="000099"/>
                </a:solidFill>
              </a:rPr>
              <a:t>, שהם כ-0.2% מהתוצר השנתי</a:t>
            </a:r>
            <a:r>
              <a:rPr lang="he-IL" sz="2000" b="1" dirty="0">
                <a:solidFill>
                  <a:srgbClr val="000099"/>
                </a:solidFill>
              </a:rPr>
              <a:t>. </a:t>
            </a:r>
            <a:r>
              <a:rPr lang="he-IL" sz="2000" dirty="0">
                <a:solidFill>
                  <a:srgbClr val="000099"/>
                </a:solidFill>
              </a:rPr>
              <a:t>אולם, יש לציין כי </a:t>
            </a:r>
            <a:r>
              <a:rPr lang="he-IL" sz="2000" b="1" dirty="0">
                <a:solidFill>
                  <a:srgbClr val="000099"/>
                </a:solidFill>
              </a:rPr>
              <a:t>לענף התיירות </a:t>
            </a:r>
            <a:r>
              <a:rPr lang="he-IL" sz="2000" dirty="0">
                <a:solidFill>
                  <a:srgbClr val="000099"/>
                </a:solidFill>
              </a:rPr>
              <a:t>בישראל חשיבות גדולה מחלקו בתוצר, </a:t>
            </a:r>
            <a:r>
              <a:rPr lang="he-IL" sz="2000" b="1" dirty="0">
                <a:solidFill>
                  <a:srgbClr val="000099"/>
                </a:solidFill>
              </a:rPr>
              <a:t>שכן משקלו בסך המשרות במשק גדול </a:t>
            </a:r>
            <a:r>
              <a:rPr lang="he-IL" sz="2000" dirty="0">
                <a:solidFill>
                  <a:srgbClr val="000099"/>
                </a:solidFill>
              </a:rPr>
              <a:t>יותר,</a:t>
            </a:r>
            <a:r>
              <a:rPr lang="he-IL" sz="2000" b="1" dirty="0">
                <a:solidFill>
                  <a:srgbClr val="000099"/>
                </a:solidFill>
              </a:rPr>
              <a:t> </a:t>
            </a:r>
            <a:r>
              <a:rPr lang="he-IL" sz="2000" dirty="0">
                <a:solidFill>
                  <a:srgbClr val="000099"/>
                </a:solidFill>
              </a:rPr>
              <a:t>והוא מעסיק בעיקר עובדים שמשתכרים שכר נמוך </a:t>
            </a:r>
            <a:r>
              <a:rPr lang="he-IL" sz="2000" b="1" dirty="0">
                <a:solidFill>
                  <a:srgbClr val="000099"/>
                </a:solidFill>
              </a:rPr>
              <a:t>ואין להם חלופות תעסוקה </a:t>
            </a:r>
            <a:r>
              <a:rPr lang="he-IL" sz="2000" b="1" dirty="0" smtClean="0">
                <a:solidFill>
                  <a:srgbClr val="000099"/>
                </a:solidFill>
              </a:rPr>
              <a:t>רבות"</a:t>
            </a:r>
          </a:p>
        </p:txBody>
      </p:sp>
      <p:pic>
        <p:nvPicPr>
          <p:cNvPr id="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7946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תוכן 2"/>
          <p:cNvSpPr txBox="1">
            <a:spLocks/>
          </p:cNvSpPr>
          <p:nvPr/>
        </p:nvSpPr>
        <p:spPr bwMode="auto">
          <a:xfrm>
            <a:off x="104775" y="5849938"/>
            <a:ext cx="8912225" cy="873125"/>
          </a:xfrm>
          <a:prstGeom prst="rect">
            <a:avLst/>
          </a:prstGeom>
          <a:noFill/>
          <a:ln>
            <a:noFill/>
          </a:ln>
          <a:extLst/>
        </p:spPr>
        <p:txBody>
          <a:bodyPr/>
          <a:lstStyle>
            <a:lvl1pPr marL="342900" indent="-342900" eaLnBrk="0" hangingPunct="0">
              <a:defRPr b="1">
                <a:solidFill>
                  <a:schemeClr val="tx1"/>
                </a:solidFill>
                <a:latin typeface="Arial" pitchFamily="34" charset="0"/>
                <a:cs typeface="Arial" pitchFamily="34" charset="0"/>
              </a:defRPr>
            </a:lvl1pPr>
            <a:lvl2pPr marL="1085850" indent="-3429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r" rtl="1" eaLnBrk="1" hangingPunct="1">
              <a:spcBef>
                <a:spcPct val="20000"/>
              </a:spcBef>
              <a:buClr>
                <a:srgbClr val="660033"/>
              </a:buClr>
              <a:buFont typeface="Arial" pitchFamily="34" charset="0"/>
              <a:buNone/>
              <a:defRPr/>
            </a:pPr>
            <a:r>
              <a:rPr lang="he-IL" sz="2000" dirty="0" smtClean="0">
                <a:latin typeface="Calibri" pitchFamily="34" charset="0"/>
              </a:rPr>
              <a:t> </a:t>
            </a:r>
            <a:r>
              <a:rPr lang="he-IL" sz="2000" u="sng" dirty="0" smtClean="0">
                <a:solidFill>
                  <a:srgbClr val="000099"/>
                </a:solidFill>
                <a:latin typeface="Calibri" pitchFamily="34" charset="0"/>
              </a:rPr>
              <a:t>סה"כ חדרי מלון (דצמבר 2014)</a:t>
            </a:r>
            <a:r>
              <a:rPr lang="he-IL" sz="2000" dirty="0" smtClean="0">
                <a:solidFill>
                  <a:srgbClr val="000099"/>
                </a:solidFill>
                <a:latin typeface="Calibri" pitchFamily="34" charset="0"/>
              </a:rPr>
              <a:t>: </a:t>
            </a:r>
            <a:r>
              <a:rPr lang="he-IL" sz="2000" dirty="0" smtClean="0">
                <a:latin typeface="Calibri" pitchFamily="34" charset="0"/>
              </a:rPr>
              <a:t>50.2 אלף (גידול של 1000 חדר לעומת סוף 2013)</a:t>
            </a:r>
          </a:p>
          <a:p>
            <a:pPr marL="0" indent="0" algn="r" rtl="1" eaLnBrk="1" hangingPunct="1">
              <a:spcBef>
                <a:spcPct val="20000"/>
              </a:spcBef>
              <a:buClr>
                <a:srgbClr val="660033"/>
              </a:buClr>
              <a:defRPr/>
            </a:pPr>
            <a:r>
              <a:rPr lang="he-IL" sz="2000" dirty="0" smtClean="0">
                <a:latin typeface="Calibri" pitchFamily="34" charset="0"/>
              </a:rPr>
              <a:t> </a:t>
            </a:r>
            <a:r>
              <a:rPr lang="he-IL" sz="2000" u="sng" dirty="0" smtClean="0">
                <a:solidFill>
                  <a:srgbClr val="000099"/>
                </a:solidFill>
                <a:latin typeface="Calibri" pitchFamily="34" charset="0"/>
              </a:rPr>
              <a:t>מועסקים ישירות במלונות</a:t>
            </a:r>
            <a:r>
              <a:rPr lang="he-IL" sz="2000" dirty="0" smtClean="0">
                <a:latin typeface="Calibri" pitchFamily="34" charset="0"/>
              </a:rPr>
              <a:t>: 36 אלף </a:t>
            </a:r>
          </a:p>
          <a:p>
            <a:pPr algn="r" rtl="1" eaLnBrk="1" hangingPunct="1">
              <a:spcBef>
                <a:spcPct val="20000"/>
              </a:spcBef>
              <a:buFont typeface="Arial" pitchFamily="34" charset="0"/>
              <a:buNone/>
              <a:defRPr/>
            </a:pPr>
            <a:endParaRPr lang="he-IL" sz="2000" dirty="0" smtClean="0">
              <a:latin typeface="Calibri" pitchFamily="34" charset="0"/>
            </a:endParaRPr>
          </a:p>
        </p:txBody>
      </p:sp>
      <p:sp>
        <p:nvSpPr>
          <p:cNvPr id="4099" name="TextBox 4"/>
          <p:cNvSpPr txBox="1">
            <a:spLocks noChangeArrowheads="1"/>
          </p:cNvSpPr>
          <p:nvPr/>
        </p:nvSpPr>
        <p:spPr bwMode="auto">
          <a:xfrm>
            <a:off x="104775" y="249238"/>
            <a:ext cx="8785225" cy="646112"/>
          </a:xfrm>
          <a:prstGeom prst="rect">
            <a:avLst/>
          </a:prstGeom>
          <a:noFill/>
          <a:ln>
            <a:noFill/>
          </a:ln>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rtl="1" eaLnBrk="1" hangingPunct="1">
              <a:defRPr/>
            </a:pPr>
            <a:r>
              <a:rPr lang="he-IL" sz="3600" u="sng" dirty="0" smtClean="0">
                <a:latin typeface="David" pitchFamily="2" charset="-79"/>
                <a:cs typeface="+mn-cs"/>
              </a:rPr>
              <a:t>המלונאות בישראל- תמונת מצב</a:t>
            </a:r>
          </a:p>
        </p:txBody>
      </p:sp>
      <p:pic>
        <p:nvPicPr>
          <p:cNvPr id="4100" name="Picture 10"/>
          <p:cNvPicPr>
            <a:picLocks noChangeAspect="1" noChangeArrowheads="1"/>
          </p:cNvPicPr>
          <p:nvPr/>
        </p:nvPicPr>
        <p:blipFill>
          <a:blip r:embed="rId3" cstate="print">
            <a:grayscl/>
            <a:extLst>
              <a:ext uri="{28A0092B-C50C-407E-A947-70E740481C1C}">
                <a14:useLocalDpi xmlns:a14="http://schemas.microsoft.com/office/drawing/2010/main" xmlns="" val="0"/>
              </a:ext>
            </a:extLst>
          </a:blip>
          <a:srcRect l="84146" t="-9875" r="305"/>
          <a:stretch>
            <a:fillRect/>
          </a:stretch>
        </p:blipFill>
        <p:spPr bwMode="auto">
          <a:xfrm>
            <a:off x="-15875" y="638175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4101" name="אובייקט 2"/>
          <p:cNvGraphicFramePr>
            <a:graphicFrameLocks noChangeAspect="1"/>
          </p:cNvGraphicFramePr>
          <p:nvPr>
            <p:extLst>
              <p:ext uri="{D42A27DB-BD31-4B8C-83A1-F6EECF244321}">
                <p14:modId xmlns:p14="http://schemas.microsoft.com/office/powerpoint/2010/main" xmlns="" val="3803628103"/>
              </p:ext>
            </p:extLst>
          </p:nvPr>
        </p:nvGraphicFramePr>
        <p:xfrm>
          <a:off x="231775" y="2017713"/>
          <a:ext cx="8785225" cy="3186112"/>
        </p:xfrm>
        <a:graphic>
          <a:graphicData uri="http://schemas.openxmlformats.org/presentationml/2006/ole">
            <p:oleObj spid="_x0000_s6237" name="גליון עבודה" r:id="rId4" imgW="6141747" imgH="1584960" progId="Excel.Sheet.12">
              <p:embed/>
            </p:oleObj>
          </a:graphicData>
        </a:graphic>
      </p:graphicFrame>
      <p:sp>
        <p:nvSpPr>
          <p:cNvPr id="4102" name="TextBox 3"/>
          <p:cNvSpPr txBox="1">
            <a:spLocks noChangeArrowheads="1"/>
          </p:cNvSpPr>
          <p:nvPr/>
        </p:nvSpPr>
        <p:spPr bwMode="auto">
          <a:xfrm>
            <a:off x="104775" y="927100"/>
            <a:ext cx="90392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a:r>
              <a:rPr lang="he-IL" sz="2800" u="sng">
                <a:solidFill>
                  <a:srgbClr val="A50021"/>
                </a:solidFill>
              </a:rPr>
              <a:t>שנת 2014</a:t>
            </a:r>
            <a:endParaRPr lang="en-US" sz="2800">
              <a:solidFill>
                <a:srgbClr val="A50021"/>
              </a:solidFill>
            </a:endParaRPr>
          </a:p>
          <a:p>
            <a:pPr algn="ctr"/>
            <a:r>
              <a:rPr lang="he-IL" sz="2800">
                <a:solidFill>
                  <a:srgbClr val="A50021"/>
                </a:solidFill>
              </a:rPr>
              <a:t>   </a:t>
            </a:r>
            <a:r>
              <a:rPr lang="he-IL" sz="2400">
                <a:solidFill>
                  <a:srgbClr val="A50021"/>
                </a:solidFill>
              </a:rPr>
              <a:t>חצי שנה מצוינת של צמיחה בתיירות הנכנסת/ חצי שנה -משבר</a:t>
            </a:r>
            <a:r>
              <a:rPr lang="en-US" sz="2800">
                <a:solidFill>
                  <a:srgbClr val="A50021"/>
                </a:solidFill>
              </a:rPr>
              <a:t/>
            </a:r>
            <a:br>
              <a:rPr lang="en-US" sz="2800">
                <a:solidFill>
                  <a:srgbClr val="A50021"/>
                </a:solidFill>
              </a:rPr>
            </a:br>
            <a:endParaRPr lang="he-IL" sz="1000">
              <a:solidFill>
                <a:srgbClr val="A50021"/>
              </a:solidFill>
            </a:endParaRPr>
          </a:p>
          <a:p>
            <a:pPr algn="ctr" eaLnBrk="1" hangingPunct="1"/>
            <a:endParaRPr lang="he-IL" sz="2400"/>
          </a:p>
        </p:txBody>
      </p:sp>
    </p:spTree>
    <p:extLst>
      <p:ext uri="{BB962C8B-B14F-4D97-AF65-F5344CB8AC3E}">
        <p14:creationId xmlns:p14="http://schemas.microsoft.com/office/powerpoint/2010/main" xmlns="" val="3107282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504" y="23923"/>
            <a:ext cx="9144000" cy="461665"/>
          </a:xfrm>
          <a:prstGeom prst="rect">
            <a:avLst/>
          </a:prstGeom>
          <a:noFill/>
        </p:spPr>
        <p:txBody>
          <a:bodyPr wrap="square" rtlCol="1">
            <a:spAutoFit/>
          </a:bodyPr>
          <a:lstStyle/>
          <a:p>
            <a:pPr algn="ctr"/>
            <a:r>
              <a:rPr lang="he-IL" sz="2400" b="1" u="sng" dirty="0" smtClean="0"/>
              <a:t>הירידה בלינות התיירים במלונות מאז "</a:t>
            </a:r>
            <a:r>
              <a:rPr lang="he-IL" sz="2400" b="1" u="sng" dirty="0"/>
              <a:t>צוק איתן</a:t>
            </a:r>
            <a:r>
              <a:rPr lang="he-IL" sz="2400" b="1" u="sng" dirty="0" smtClean="0"/>
              <a:t>" </a:t>
            </a:r>
          </a:p>
        </p:txBody>
      </p:sp>
      <p:grpSp>
        <p:nvGrpSpPr>
          <p:cNvPr id="17" name="קבוצה 16"/>
          <p:cNvGrpSpPr/>
          <p:nvPr/>
        </p:nvGrpSpPr>
        <p:grpSpPr>
          <a:xfrm>
            <a:off x="107504" y="1427025"/>
            <a:ext cx="8901860" cy="4738279"/>
            <a:chOff x="323528" y="1206140"/>
            <a:chExt cx="8496944" cy="5247196"/>
          </a:xfrm>
        </p:grpSpPr>
        <p:graphicFrame>
          <p:nvGraphicFramePr>
            <p:cNvPr id="4" name="תרשים 3"/>
            <p:cNvGraphicFramePr/>
            <p:nvPr>
              <p:extLst>
                <p:ext uri="{D42A27DB-BD31-4B8C-83A1-F6EECF244321}">
                  <p14:modId xmlns:p14="http://schemas.microsoft.com/office/powerpoint/2010/main" xmlns="" val="1257549477"/>
                </p:ext>
              </p:extLst>
            </p:nvPr>
          </p:nvGraphicFramePr>
          <p:xfrm>
            <a:off x="323528" y="1397000"/>
            <a:ext cx="8496944" cy="5056336"/>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1698180" y="1206140"/>
              <a:ext cx="756059" cy="311073"/>
            </a:xfrm>
            <a:prstGeom prst="rect">
              <a:avLst/>
            </a:prstGeom>
            <a:noFill/>
            <a:ln w="12700">
              <a:solidFill>
                <a:srgbClr val="C00000"/>
              </a:solidFill>
            </a:ln>
          </p:spPr>
          <p:txBody>
            <a:bodyPr wrap="square" rtlCol="1">
              <a:spAutoFit/>
            </a:bodyPr>
            <a:lstStyle/>
            <a:p>
              <a:r>
                <a:rPr lang="he-IL" sz="1400" b="1" dirty="0" smtClean="0">
                  <a:solidFill>
                    <a:srgbClr val="C00000"/>
                  </a:solidFill>
                </a:rPr>
                <a:t>16%+</a:t>
              </a:r>
              <a:endParaRPr lang="he-IL" sz="1400" b="1" dirty="0">
                <a:solidFill>
                  <a:srgbClr val="C00000"/>
                </a:solidFill>
              </a:endParaRPr>
            </a:p>
          </p:txBody>
        </p:sp>
      </p:grpSp>
      <p:sp>
        <p:nvSpPr>
          <p:cNvPr id="22" name="TextBox 21"/>
          <p:cNvSpPr txBox="1"/>
          <p:nvPr/>
        </p:nvSpPr>
        <p:spPr>
          <a:xfrm>
            <a:off x="4217222" y="1427025"/>
            <a:ext cx="664548" cy="307777"/>
          </a:xfrm>
          <a:prstGeom prst="rect">
            <a:avLst/>
          </a:prstGeom>
          <a:noFill/>
          <a:ln w="12700">
            <a:solidFill>
              <a:srgbClr val="C00000"/>
            </a:solidFill>
          </a:ln>
        </p:spPr>
        <p:txBody>
          <a:bodyPr wrap="square" rtlCol="1">
            <a:spAutoFit/>
          </a:bodyPr>
          <a:lstStyle/>
          <a:p>
            <a:r>
              <a:rPr lang="he-IL" sz="1400" b="1" dirty="0" smtClean="0">
                <a:solidFill>
                  <a:srgbClr val="C00000"/>
                </a:solidFill>
              </a:rPr>
              <a:t>26%-</a:t>
            </a:r>
            <a:endParaRPr lang="he-IL" sz="1400" b="1" dirty="0">
              <a:solidFill>
                <a:srgbClr val="C00000"/>
              </a:solidFill>
            </a:endParaRPr>
          </a:p>
        </p:txBody>
      </p:sp>
      <p:sp>
        <p:nvSpPr>
          <p:cNvPr id="2" name="TextBox 1"/>
          <p:cNvSpPr txBox="1"/>
          <p:nvPr/>
        </p:nvSpPr>
        <p:spPr>
          <a:xfrm>
            <a:off x="148863" y="871845"/>
            <a:ext cx="1456639" cy="369332"/>
          </a:xfrm>
          <a:prstGeom prst="rect">
            <a:avLst/>
          </a:prstGeom>
          <a:noFill/>
          <a:ln w="3175">
            <a:solidFill>
              <a:schemeClr val="tx1"/>
            </a:solidFill>
          </a:ln>
        </p:spPr>
        <p:txBody>
          <a:bodyPr wrap="square" rtlCol="1">
            <a:spAutoFit/>
          </a:bodyPr>
          <a:lstStyle/>
          <a:p>
            <a:pPr algn="ctr"/>
            <a:r>
              <a:rPr lang="he-IL" b="1" dirty="0" smtClean="0"/>
              <a:t>מיליוני לינות</a:t>
            </a:r>
            <a:endParaRPr lang="he-IL" b="1" dirty="0"/>
          </a:p>
        </p:txBody>
      </p:sp>
      <p:sp>
        <p:nvSpPr>
          <p:cNvPr id="24" name="TextBox 23"/>
          <p:cNvSpPr txBox="1"/>
          <p:nvPr/>
        </p:nvSpPr>
        <p:spPr>
          <a:xfrm>
            <a:off x="7480310" y="1444797"/>
            <a:ext cx="664548" cy="307777"/>
          </a:xfrm>
          <a:prstGeom prst="rect">
            <a:avLst/>
          </a:prstGeom>
          <a:noFill/>
          <a:ln w="12700">
            <a:solidFill>
              <a:srgbClr val="C00000"/>
            </a:solidFill>
          </a:ln>
        </p:spPr>
        <p:txBody>
          <a:bodyPr wrap="square" rtlCol="1">
            <a:spAutoFit/>
          </a:bodyPr>
          <a:lstStyle/>
          <a:p>
            <a:r>
              <a:rPr lang="he-IL" sz="1400" b="1" dirty="0" smtClean="0">
                <a:solidFill>
                  <a:srgbClr val="C00000"/>
                </a:solidFill>
              </a:rPr>
              <a:t>26%-</a:t>
            </a:r>
            <a:endParaRPr lang="he-IL" sz="1400" b="1" dirty="0">
              <a:solidFill>
                <a:srgbClr val="C00000"/>
              </a:solidFill>
            </a:endParaRPr>
          </a:p>
        </p:txBody>
      </p:sp>
      <p:sp>
        <p:nvSpPr>
          <p:cNvPr id="3" name="TextBox 2"/>
          <p:cNvSpPr txBox="1"/>
          <p:nvPr/>
        </p:nvSpPr>
        <p:spPr>
          <a:xfrm>
            <a:off x="148864" y="6021288"/>
            <a:ext cx="8801265" cy="646331"/>
          </a:xfrm>
          <a:prstGeom prst="rect">
            <a:avLst/>
          </a:prstGeom>
          <a:noFill/>
        </p:spPr>
        <p:txBody>
          <a:bodyPr wrap="square" rtlCol="1">
            <a:spAutoFit/>
          </a:bodyPr>
          <a:lstStyle/>
          <a:p>
            <a:pPr algn="ctr"/>
            <a:r>
              <a:rPr lang="he-IL" dirty="0" smtClean="0"/>
              <a:t>הירידה הממוצעת בתקופה : יולי 2014- אפריל 2015 בהשוואה ליולי 2013-אפריל 2014 </a:t>
            </a:r>
          </a:p>
          <a:p>
            <a:pPr algn="ctr"/>
            <a:r>
              <a:rPr lang="he-IL" dirty="0" smtClean="0"/>
              <a:t>מסתכמת ב-26% = אובדן של 2.2 מיליון לינות תיירים </a:t>
            </a:r>
            <a:endParaRPr lang="he-IL" dirty="0"/>
          </a:p>
        </p:txBody>
      </p:sp>
      <p:sp>
        <p:nvSpPr>
          <p:cNvPr id="6" name="TextBox 5"/>
          <p:cNvSpPr txBox="1"/>
          <p:nvPr/>
        </p:nvSpPr>
        <p:spPr>
          <a:xfrm>
            <a:off x="1943708" y="548680"/>
            <a:ext cx="6012668" cy="646331"/>
          </a:xfrm>
          <a:prstGeom prst="rect">
            <a:avLst/>
          </a:prstGeom>
          <a:noFill/>
        </p:spPr>
        <p:txBody>
          <a:bodyPr wrap="square" rtlCol="1">
            <a:spAutoFit/>
          </a:bodyPr>
          <a:lstStyle/>
          <a:p>
            <a:r>
              <a:rPr lang="he-IL" dirty="0" smtClean="0"/>
              <a:t>במחצית הראשונה של 2014 : גידול של 16% בלינות התיירים.</a:t>
            </a:r>
          </a:p>
          <a:p>
            <a:r>
              <a:rPr lang="he-IL" dirty="0" smtClean="0"/>
              <a:t>מאז צוק איתן ( יולי 2014 )ירידה של 26% בלינות התיירים</a:t>
            </a:r>
            <a:endParaRPr lang="he-IL" dirty="0"/>
          </a:p>
        </p:txBody>
      </p:sp>
      <p:pic>
        <p:nvPicPr>
          <p:cNvPr id="11" name="Picture 10"/>
          <p:cNvPicPr>
            <a:picLocks noChangeAspect="1" noChangeArrowheads="1"/>
          </p:cNvPicPr>
          <p:nvPr/>
        </p:nvPicPr>
        <p:blipFill>
          <a:blip r:embed="rId3" cstate="print">
            <a:grayscl/>
            <a:extLst>
              <a:ext uri="{28A0092B-C50C-407E-A947-70E740481C1C}">
                <a14:useLocalDpi xmlns:a14="http://schemas.microsoft.com/office/drawing/2010/main" xmlns="" val="0"/>
              </a:ext>
            </a:extLst>
          </a:blip>
          <a:srcRect l="84146" t="-9875" r="305"/>
          <a:stretch>
            <a:fillRect/>
          </a:stretch>
        </p:blipFill>
        <p:spPr bwMode="auto">
          <a:xfrm>
            <a:off x="-15875" y="638175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5727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2"/>
          </p:nvPr>
        </p:nvSpPr>
        <p:spPr>
          <a:xfrm>
            <a:off x="8674100" y="6492875"/>
            <a:ext cx="4699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fld id="{D5C37843-8874-4449-85F4-358FA5117573}" type="slidenum">
              <a:rPr lang="he-IL" smtClean="0">
                <a:solidFill>
                  <a:srgbClr val="7E6A54"/>
                </a:solidFill>
              </a:rPr>
              <a:pPr>
                <a:defRPr/>
              </a:pPr>
              <a:t>3</a:t>
            </a:fld>
            <a:r>
              <a:rPr lang="he-IL" dirty="0" smtClean="0">
                <a:solidFill>
                  <a:srgbClr val="7E6A54"/>
                </a:solidFill>
              </a:rPr>
              <a:t> |</a:t>
            </a:r>
            <a:endParaRPr lang="en-US" b="1" dirty="0" smtClean="0">
              <a:solidFill>
                <a:srgbClr val="7E6A54"/>
              </a:solidFill>
            </a:endParaRPr>
          </a:p>
        </p:txBody>
      </p:sp>
      <p:sp>
        <p:nvSpPr>
          <p:cNvPr id="4099" name="מציין מיקום תוכן 2"/>
          <p:cNvSpPr>
            <a:spLocks noGrp="1"/>
          </p:cNvSpPr>
          <p:nvPr>
            <p:ph idx="1"/>
          </p:nvPr>
        </p:nvSpPr>
        <p:spPr>
          <a:xfrm>
            <a:off x="425450" y="1639888"/>
            <a:ext cx="8450263" cy="4073525"/>
          </a:xfrm>
        </p:spPr>
        <p:txBody>
          <a:bodyPr/>
          <a:lstStyle/>
          <a:p>
            <a:pPr>
              <a:buClr>
                <a:srgbClr val="C00000"/>
              </a:buClr>
              <a:buFont typeface="Wingdings" pitchFamily="2" charset="2"/>
              <a:buChar char="v"/>
            </a:pPr>
            <a:r>
              <a:rPr lang="he-IL" sz="2600" b="1" dirty="0" smtClean="0">
                <a:solidFill>
                  <a:schemeClr val="tx1"/>
                </a:solidFill>
                <a:cs typeface="Arial" pitchFamily="34" charset="0"/>
              </a:rPr>
              <a:t>כ-1.1 מיליארד תיירים בשנת 2014 </a:t>
            </a:r>
          </a:p>
          <a:p>
            <a:pPr>
              <a:buClr>
                <a:srgbClr val="C00000"/>
              </a:buClr>
              <a:buFont typeface="Wingdings" pitchFamily="2" charset="2"/>
              <a:buChar char="v"/>
            </a:pPr>
            <a:r>
              <a:rPr lang="he-IL" sz="2600" b="1" dirty="0" smtClean="0">
                <a:solidFill>
                  <a:schemeClr val="tx1"/>
                </a:solidFill>
                <a:cs typeface="Arial" pitchFamily="34" charset="0"/>
              </a:rPr>
              <a:t>גידול עקבי של מעל 4% לשנה</a:t>
            </a:r>
          </a:p>
          <a:p>
            <a:pPr>
              <a:buClr>
                <a:srgbClr val="C00000"/>
              </a:buClr>
              <a:buFont typeface="Wingdings" pitchFamily="2" charset="2"/>
              <a:buChar char="v"/>
            </a:pPr>
            <a:r>
              <a:rPr lang="he-IL" sz="2600" b="1" smtClean="0">
                <a:solidFill>
                  <a:schemeClr val="tx1"/>
                </a:solidFill>
                <a:cs typeface="Arial" pitchFamily="34" charset="0"/>
              </a:rPr>
              <a:t>כ- 1.5 </a:t>
            </a:r>
            <a:r>
              <a:rPr lang="he-IL" sz="2600" b="1" dirty="0" smtClean="0">
                <a:solidFill>
                  <a:schemeClr val="tx1"/>
                </a:solidFill>
                <a:cs typeface="Arial" pitchFamily="34" charset="0"/>
              </a:rPr>
              <a:t>טריליון דולר הכנסות ישירות</a:t>
            </a:r>
          </a:p>
          <a:p>
            <a:pPr>
              <a:buClr>
                <a:srgbClr val="C00000"/>
              </a:buClr>
              <a:buFont typeface="Wingdings" pitchFamily="2" charset="2"/>
              <a:buChar char="v"/>
            </a:pPr>
            <a:r>
              <a:rPr lang="he-IL" sz="2600" b="1" dirty="0" smtClean="0">
                <a:solidFill>
                  <a:schemeClr val="tx1"/>
                </a:solidFill>
                <a:cs typeface="Arial" pitchFamily="34" charset="0"/>
              </a:rPr>
              <a:t>ספקית גדולה של מקומות עבודה: 1 מכל 11 עובדים מועסק בתיירות ובענפים המשרתים אותה</a:t>
            </a:r>
          </a:p>
          <a:p>
            <a:pPr>
              <a:buClr>
                <a:srgbClr val="C00000"/>
              </a:buClr>
              <a:buFont typeface="Wingdings" pitchFamily="2" charset="2"/>
              <a:buChar char="v"/>
            </a:pPr>
            <a:r>
              <a:rPr lang="he-IL" sz="2600" b="1" dirty="0" smtClean="0">
                <a:solidFill>
                  <a:schemeClr val="tx1"/>
                </a:solidFill>
                <a:cs typeface="Arial" pitchFamily="34" charset="0"/>
              </a:rPr>
              <a:t>ספקית של צרכים הכרחיים של האוכלוסייה והחברה המודרנית</a:t>
            </a:r>
          </a:p>
          <a:p>
            <a:pPr>
              <a:buClr>
                <a:srgbClr val="C00000"/>
              </a:buClr>
              <a:buFont typeface="Wingdings" pitchFamily="2" charset="2"/>
              <a:buChar char="v"/>
            </a:pPr>
            <a:endParaRPr lang="he-IL" b="1" dirty="0" smtClean="0">
              <a:solidFill>
                <a:schemeClr val="tx1"/>
              </a:solidFill>
              <a:cs typeface="Arial" pitchFamily="34" charset="0"/>
            </a:endParaRPr>
          </a:p>
        </p:txBody>
      </p:sp>
      <p:sp>
        <p:nvSpPr>
          <p:cNvPr id="4100" name="TextBox 2"/>
          <p:cNvSpPr txBox="1">
            <a:spLocks noChangeArrowheads="1"/>
          </p:cNvSpPr>
          <p:nvPr/>
        </p:nvSpPr>
        <p:spPr bwMode="auto">
          <a:xfrm>
            <a:off x="1582738" y="5129213"/>
            <a:ext cx="57467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he-IL" sz="3200">
                <a:solidFill>
                  <a:srgbClr val="C00000"/>
                </a:solidFill>
              </a:rPr>
              <a:t>העולם מאמין בתיירות !</a:t>
            </a:r>
          </a:p>
        </p:txBody>
      </p:sp>
      <p:sp>
        <p:nvSpPr>
          <p:cNvPr id="8" name="כותרת 1"/>
          <p:cNvSpPr txBox="1">
            <a:spLocks/>
          </p:cNvSpPr>
          <p:nvPr/>
        </p:nvSpPr>
        <p:spPr bwMode="auto">
          <a:xfrm>
            <a:off x="266700" y="227013"/>
            <a:ext cx="8769350" cy="100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rtl="1">
              <a:defRPr/>
            </a:pPr>
            <a:r>
              <a:rPr lang="he-IL" sz="3600" u="sng" dirty="0" smtClean="0">
                <a:solidFill>
                  <a:srgbClr val="000099"/>
                </a:solidFill>
                <a:latin typeface="David" pitchFamily="2" charset="-79"/>
                <a:cs typeface="+mn-cs"/>
              </a:rPr>
              <a:t>התיירות בעולם: התעשייה המתפתחת ביותר</a:t>
            </a:r>
          </a:p>
        </p:txBody>
      </p:sp>
      <p:pic>
        <p:nvPicPr>
          <p:cNvPr id="4103"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362700"/>
            <a:ext cx="577850" cy="4953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9" name="Picture 11" descr="imagesCAW1DW1T.jpg"/>
          <p:cNvPicPr>
            <a:picLocks noChangeAspect="1"/>
          </p:cNvPicPr>
          <p:nvPr/>
        </p:nvPicPr>
        <p:blipFill>
          <a:blip r:embed="rId3" cstate="print"/>
          <a:srcRect/>
          <a:stretch>
            <a:fillRect/>
          </a:stretch>
        </p:blipFill>
        <p:spPr bwMode="auto">
          <a:xfrm>
            <a:off x="288925" y="1145988"/>
            <a:ext cx="1806575" cy="1751013"/>
          </a:xfrm>
          <a:prstGeom prst="rect">
            <a:avLst/>
          </a:prstGeom>
          <a:ln>
            <a:noFill/>
          </a:ln>
          <a:effectLst>
            <a:softEdge rad="112500"/>
          </a:effectLst>
        </p:spPr>
      </p:pic>
    </p:spTree>
    <p:extLst>
      <p:ext uri="{BB962C8B-B14F-4D97-AF65-F5344CB8AC3E}">
        <p14:creationId xmlns:p14="http://schemas.microsoft.com/office/powerpoint/2010/main" xmlns="" val="1993533807"/>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25425"/>
            <a:ext cx="8229600" cy="1143000"/>
          </a:xfrm>
        </p:spPr>
        <p:txBody>
          <a:bodyPr/>
          <a:lstStyle/>
          <a:p>
            <a:pPr>
              <a:defRPr/>
            </a:pPr>
            <a:r>
              <a:rPr lang="he-IL" sz="3200" b="1" u="sng" dirty="0" smtClean="0">
                <a:solidFill>
                  <a:srgbClr val="C00000"/>
                </a:solidFill>
              </a:rPr>
              <a:t>האיומים על תעשיית התיירות והמלונאות :</a:t>
            </a:r>
            <a:r>
              <a:rPr lang="he-IL" sz="3200" b="1" u="sng" dirty="0" smtClean="0">
                <a:solidFill>
                  <a:schemeClr val="tx1"/>
                </a:solidFill>
              </a:rPr>
              <a:t/>
            </a:r>
            <a:br>
              <a:rPr lang="he-IL" sz="3200" b="1" u="sng" dirty="0" smtClean="0">
                <a:solidFill>
                  <a:schemeClr val="tx1"/>
                </a:solidFill>
              </a:rPr>
            </a:br>
            <a:endParaRPr lang="he-IL" sz="3200" dirty="0" smtClean="0">
              <a:solidFill>
                <a:schemeClr val="tx1"/>
              </a:solidFill>
            </a:endParaRPr>
          </a:p>
        </p:txBody>
      </p:sp>
      <p:sp>
        <p:nvSpPr>
          <p:cNvPr id="5" name="Text Box 4"/>
          <p:cNvSpPr>
            <a:spLocks noGrp="1" noChangeArrowheads="1"/>
          </p:cNvSpPr>
          <p:nvPr>
            <p:ph idx="1"/>
          </p:nvPr>
        </p:nvSpPr>
        <p:spPr>
          <a:xfrm>
            <a:off x="457200" y="1428750"/>
            <a:ext cx="8229600" cy="5071261"/>
          </a:xfrm>
        </p:spPr>
        <p:txBody>
          <a:bodyPr wrap="square" lIns="90000" tIns="46800" rIns="90000" bIns="46800">
            <a:spAutoFit/>
          </a:bodyPr>
          <a:lstStyle/>
          <a:p>
            <a:pPr algn="r" rtl="1">
              <a:spcBef>
                <a:spcPct val="50000"/>
              </a:spcBef>
              <a:buClr>
                <a:srgbClr val="FF0000"/>
              </a:buClr>
              <a:buFont typeface="Wingdings" pitchFamily="2" charset="2"/>
              <a:buChar char="v"/>
            </a:pPr>
            <a:r>
              <a:rPr lang="he-IL" sz="2200" dirty="0" smtClean="0">
                <a:solidFill>
                  <a:srgbClr val="000099"/>
                </a:solidFill>
              </a:rPr>
              <a:t>רשימת </a:t>
            </a:r>
            <a:r>
              <a:rPr lang="he-IL" sz="2200" b="1" u="sng" dirty="0" smtClean="0">
                <a:solidFill>
                  <a:srgbClr val="000099"/>
                </a:solidFill>
              </a:rPr>
              <a:t>איומים</a:t>
            </a:r>
            <a:r>
              <a:rPr lang="he-IL" sz="2200" b="1" dirty="0" smtClean="0">
                <a:solidFill>
                  <a:srgbClr val="000099"/>
                </a:solidFill>
              </a:rPr>
              <a:t> </a:t>
            </a:r>
            <a:r>
              <a:rPr lang="he-IL" sz="2200" dirty="0" smtClean="0">
                <a:solidFill>
                  <a:srgbClr val="000099"/>
                </a:solidFill>
              </a:rPr>
              <a:t>גדולה מאי פעם על בתי המלון:</a:t>
            </a:r>
          </a:p>
          <a:p>
            <a:pPr algn="r" rtl="1">
              <a:spcBef>
                <a:spcPct val="50000"/>
              </a:spcBef>
              <a:buClr>
                <a:srgbClr val="FF0000"/>
              </a:buClr>
              <a:buFont typeface="Wingdings" pitchFamily="2" charset="2"/>
              <a:buChar char="ü"/>
            </a:pPr>
            <a:r>
              <a:rPr lang="he-IL" sz="2200" dirty="0" smtClean="0">
                <a:solidFill>
                  <a:srgbClr val="0000FF"/>
                </a:solidFill>
              </a:rPr>
              <a:t>    </a:t>
            </a:r>
            <a:r>
              <a:rPr lang="he-IL" sz="2200" u="sng" dirty="0" smtClean="0">
                <a:solidFill>
                  <a:srgbClr val="000099"/>
                </a:solidFill>
              </a:rPr>
              <a:t>גם</a:t>
            </a:r>
            <a:r>
              <a:rPr lang="he-IL" sz="2200" dirty="0" smtClean="0">
                <a:solidFill>
                  <a:srgbClr val="000099"/>
                </a:solidFill>
              </a:rPr>
              <a:t> </a:t>
            </a:r>
            <a:r>
              <a:rPr lang="he-IL" sz="2200" b="1" dirty="0" smtClean="0">
                <a:solidFill>
                  <a:srgbClr val="000099"/>
                </a:solidFill>
              </a:rPr>
              <a:t>טיפול לא מוצלח של המדינה בהשבת הביקושים</a:t>
            </a:r>
            <a:r>
              <a:rPr lang="he-IL" sz="2200" dirty="0" smtClean="0">
                <a:solidFill>
                  <a:srgbClr val="000099"/>
                </a:solidFill>
              </a:rPr>
              <a:t>.                             אין חבל הצלה באופק ( תקציב השיווק של משרד התיירות במחצית הראשונה של 2015 עמד על 63 מיליון ₪ בלבד) </a:t>
            </a:r>
          </a:p>
          <a:p>
            <a:pPr algn="r" rtl="1">
              <a:spcBef>
                <a:spcPct val="50000"/>
              </a:spcBef>
              <a:buClr>
                <a:srgbClr val="FF0000"/>
              </a:buClr>
              <a:buFont typeface="Wingdings" pitchFamily="2" charset="2"/>
              <a:buChar char="ü"/>
            </a:pPr>
            <a:r>
              <a:rPr lang="he-IL" sz="2200" dirty="0" smtClean="0">
                <a:solidFill>
                  <a:srgbClr val="000099"/>
                </a:solidFill>
              </a:rPr>
              <a:t>    </a:t>
            </a:r>
            <a:r>
              <a:rPr lang="he-IL" sz="2200" u="sng" dirty="0" smtClean="0">
                <a:solidFill>
                  <a:srgbClr val="000099"/>
                </a:solidFill>
              </a:rPr>
              <a:t>גם</a:t>
            </a:r>
            <a:r>
              <a:rPr lang="he-IL" sz="2200" dirty="0" smtClean="0">
                <a:solidFill>
                  <a:srgbClr val="000099"/>
                </a:solidFill>
              </a:rPr>
              <a:t> </a:t>
            </a:r>
            <a:r>
              <a:rPr lang="he-IL" sz="2200" b="1" dirty="0" smtClean="0">
                <a:solidFill>
                  <a:srgbClr val="000099"/>
                </a:solidFill>
              </a:rPr>
              <a:t>יוזמות חקיקה פופוליסטיות בהיקף מאות מיליוני שקלים</a:t>
            </a:r>
            <a:r>
              <a:rPr lang="he-IL" sz="2200" dirty="0" smtClean="0">
                <a:solidFill>
                  <a:srgbClr val="000099"/>
                </a:solidFill>
              </a:rPr>
              <a:t>, בעיקר בתחום התעסוקה, אשר יביאו לפגיעה קשה בפעילות בתי המלון בארץ</a:t>
            </a:r>
          </a:p>
          <a:p>
            <a:pPr algn="r" rtl="1">
              <a:spcBef>
                <a:spcPct val="50000"/>
              </a:spcBef>
              <a:buClr>
                <a:srgbClr val="FF0000"/>
              </a:buClr>
              <a:buFont typeface="Wingdings" pitchFamily="2" charset="2"/>
              <a:buChar char="ü"/>
            </a:pPr>
            <a:r>
              <a:rPr lang="he-IL" sz="2200" dirty="0" smtClean="0">
                <a:solidFill>
                  <a:srgbClr val="000099"/>
                </a:solidFill>
              </a:rPr>
              <a:t>    </a:t>
            </a:r>
            <a:r>
              <a:rPr lang="he-IL" sz="2200" u="sng" dirty="0" smtClean="0">
                <a:solidFill>
                  <a:srgbClr val="000099"/>
                </a:solidFill>
              </a:rPr>
              <a:t>גם</a:t>
            </a:r>
            <a:r>
              <a:rPr lang="he-IL" sz="2200" dirty="0" smtClean="0">
                <a:solidFill>
                  <a:srgbClr val="000099"/>
                </a:solidFill>
              </a:rPr>
              <a:t>, יישום מזערי של מסקנות הוועדה הציבורית להוזלת עלויות הנופש בישראל, למרות שהתקבלה החלטת ממשלה בנושא.</a:t>
            </a:r>
          </a:p>
          <a:p>
            <a:pPr marL="0" indent="0">
              <a:buNone/>
            </a:pPr>
            <a:r>
              <a:rPr lang="he-IL" sz="2200" dirty="0" smtClean="0">
                <a:solidFill>
                  <a:srgbClr val="000099"/>
                </a:solidFill>
              </a:rPr>
              <a:t>    </a:t>
            </a:r>
            <a:r>
              <a:rPr lang="he-IL" sz="2200" u="sng" dirty="0" smtClean="0">
                <a:solidFill>
                  <a:srgbClr val="000099"/>
                </a:solidFill>
              </a:rPr>
              <a:t>וגם</a:t>
            </a:r>
            <a:r>
              <a:rPr lang="he-IL" sz="2200" dirty="0" smtClean="0">
                <a:solidFill>
                  <a:srgbClr val="000099"/>
                </a:solidFill>
              </a:rPr>
              <a:t> במקביל, מתפתחת תחרות עזה ולא הוגנת בערים באמצעות             </a:t>
            </a:r>
            <a:r>
              <a:rPr lang="he-IL" sz="2200" b="1" dirty="0" smtClean="0">
                <a:solidFill>
                  <a:srgbClr val="000099"/>
                </a:solidFill>
              </a:rPr>
              <a:t>כלכלה שחורה של דירות להשכרה </a:t>
            </a:r>
            <a:r>
              <a:rPr lang="he-IL" sz="2200" dirty="0" smtClean="0">
                <a:solidFill>
                  <a:srgbClr val="000099"/>
                </a:solidFill>
              </a:rPr>
              <a:t>(עריות : ניו יורק, מיאמי, סן פרנסיסקו, ברלין, לונדון, פריס, פרנקפורט, מדריד ברצלונה, אמסטרדם, סינגפור ועוד חוקקו תקנות </a:t>
            </a:r>
            <a:r>
              <a:rPr lang="he-IL" sz="2200" dirty="0">
                <a:solidFill>
                  <a:srgbClr val="000099"/>
                </a:solidFill>
              </a:rPr>
              <a:t>האוסרות השכרת דירות לטווח קצר (כולל העמדה לדין ואמצעי אכיפה קפדניים</a:t>
            </a:r>
            <a:r>
              <a:rPr lang="he-IL" sz="2200" dirty="0" smtClean="0">
                <a:solidFill>
                  <a:srgbClr val="000099"/>
                </a:solidFill>
              </a:rPr>
              <a:t>).  </a:t>
            </a:r>
            <a:endParaRPr lang="he-IL" sz="2200" dirty="0">
              <a:solidFill>
                <a:srgbClr val="000099"/>
              </a:solidFill>
            </a:endParaRPr>
          </a:p>
        </p:txBody>
      </p:sp>
      <p:pic>
        <p:nvPicPr>
          <p:cNvPr id="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חץ שמאלה 2">
            <a:hlinkClick r:id="rId3" action="ppaction://hlinksldjump"/>
          </p:cNvPr>
          <p:cNvSpPr/>
          <p:nvPr/>
        </p:nvSpPr>
        <p:spPr>
          <a:xfrm>
            <a:off x="5457825" y="6119811"/>
            <a:ext cx="742950" cy="4476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3608156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76250" y="130175"/>
            <a:ext cx="8229600" cy="1143000"/>
          </a:xfrm>
        </p:spPr>
        <p:txBody>
          <a:bodyPr/>
          <a:lstStyle/>
          <a:p>
            <a:pPr>
              <a:defRPr/>
            </a:pPr>
            <a:r>
              <a:rPr lang="he-IL" sz="3200" b="1" u="sng" dirty="0" smtClean="0">
                <a:solidFill>
                  <a:srgbClr val="A50021"/>
                </a:solidFill>
              </a:rPr>
              <a:t>האיומים על תעשיית התיירות והמלונאות</a:t>
            </a:r>
            <a:endParaRPr lang="he-IL" sz="3200" u="sng" dirty="0" smtClean="0">
              <a:solidFill>
                <a:schemeClr val="tx1"/>
              </a:solidFill>
            </a:endParaRPr>
          </a:p>
        </p:txBody>
      </p:sp>
      <p:sp>
        <p:nvSpPr>
          <p:cNvPr id="5" name="Text Box 4"/>
          <p:cNvSpPr>
            <a:spLocks noGrp="1" noChangeArrowheads="1"/>
          </p:cNvSpPr>
          <p:nvPr>
            <p:ph idx="1"/>
          </p:nvPr>
        </p:nvSpPr>
        <p:spPr>
          <a:xfrm>
            <a:off x="457200" y="1428750"/>
            <a:ext cx="8229600" cy="5380577"/>
          </a:xfrm>
        </p:spPr>
        <p:txBody>
          <a:bodyPr wrap="square" lIns="90000" tIns="46800" rIns="90000" bIns="46800">
            <a:spAutoFit/>
          </a:bodyPr>
          <a:lstStyle/>
          <a:p>
            <a:pPr>
              <a:spcBef>
                <a:spcPct val="50000"/>
              </a:spcBef>
              <a:buClr>
                <a:srgbClr val="FF0000"/>
              </a:buClr>
              <a:buNone/>
            </a:pPr>
            <a:r>
              <a:rPr lang="he-IL" sz="2600" b="1" u="sng" dirty="0" smtClean="0">
                <a:solidFill>
                  <a:srgbClr val="000099"/>
                </a:solidFill>
              </a:rPr>
              <a:t>בין יוזמות החקיקה הפופוליסטיות והבעייתיות לבתי המלון בקדנציה הקודמת</a:t>
            </a:r>
            <a:r>
              <a:rPr lang="he-IL" sz="2600" b="1" dirty="0" smtClean="0">
                <a:solidFill>
                  <a:srgbClr val="000099"/>
                </a:solidFill>
              </a:rPr>
              <a:t>: </a:t>
            </a:r>
          </a:p>
          <a:p>
            <a:pPr>
              <a:spcBef>
                <a:spcPct val="50000"/>
              </a:spcBef>
              <a:buClr>
                <a:srgbClr val="FF0000"/>
              </a:buClr>
              <a:buNone/>
            </a:pPr>
            <a:r>
              <a:rPr lang="he-IL" sz="2200" b="1" dirty="0" smtClean="0">
                <a:solidFill>
                  <a:srgbClr val="000099"/>
                </a:solidFill>
              </a:rPr>
              <a:t>  </a:t>
            </a:r>
          </a:p>
          <a:p>
            <a:pPr>
              <a:spcBef>
                <a:spcPct val="50000"/>
              </a:spcBef>
              <a:buClr>
                <a:srgbClr val="FF0000"/>
              </a:buClr>
              <a:buFont typeface="Wingdings" pitchFamily="2" charset="2"/>
              <a:buChar char="v"/>
            </a:pPr>
            <a:r>
              <a:rPr lang="he-IL" sz="2300" b="1" dirty="0" smtClean="0">
                <a:solidFill>
                  <a:srgbClr val="000099"/>
                </a:solidFill>
              </a:rPr>
              <a:t>דרישת פיקדון על עובדים מבקשי מקלט </a:t>
            </a:r>
            <a:r>
              <a:rPr lang="he-IL" sz="2200" dirty="0" smtClean="0">
                <a:solidFill>
                  <a:srgbClr val="000099"/>
                </a:solidFill>
              </a:rPr>
              <a:t>(החוק של ח"כ מירי רגב). </a:t>
            </a:r>
            <a:r>
              <a:rPr lang="he-IL" sz="2200" u="sng" dirty="0" smtClean="0">
                <a:solidFill>
                  <a:srgbClr val="000099"/>
                </a:solidFill>
              </a:rPr>
              <a:t>משמעות</a:t>
            </a:r>
            <a:r>
              <a:rPr lang="he-IL" sz="2200" dirty="0" smtClean="0">
                <a:solidFill>
                  <a:srgbClr val="000099"/>
                </a:solidFill>
              </a:rPr>
              <a:t>: הוצאה חדשה של 50 מיליון </a:t>
            </a:r>
            <a:r>
              <a:rPr lang="he-IL" sz="2200" dirty="0" err="1" smtClean="0">
                <a:solidFill>
                  <a:srgbClr val="000099"/>
                </a:solidFill>
              </a:rPr>
              <a:t>₪ ב</a:t>
            </a:r>
            <a:r>
              <a:rPr lang="he-IL" sz="2200" dirty="0" smtClean="0">
                <a:solidFill>
                  <a:srgbClr val="000099"/>
                </a:solidFill>
              </a:rPr>
              <a:t>קירוב במלונות אילת וים המלח</a:t>
            </a:r>
          </a:p>
          <a:p>
            <a:pPr>
              <a:spcBef>
                <a:spcPct val="50000"/>
              </a:spcBef>
              <a:buClr>
                <a:srgbClr val="FF0000"/>
              </a:buClr>
              <a:buFont typeface="Wingdings" pitchFamily="2" charset="2"/>
              <a:buChar char="v"/>
            </a:pPr>
            <a:r>
              <a:rPr lang="he-IL" sz="2300" b="1" dirty="0" smtClean="0">
                <a:solidFill>
                  <a:srgbClr val="000099"/>
                </a:solidFill>
              </a:rPr>
              <a:t>הטלת מס גבוה על מעסיקי עובדים אלו </a:t>
            </a:r>
            <a:r>
              <a:rPr lang="he-IL" sz="2300" dirty="0" smtClean="0">
                <a:solidFill>
                  <a:srgbClr val="000099"/>
                </a:solidFill>
              </a:rPr>
              <a:t>(חוק ההסדרים)     </a:t>
            </a:r>
            <a:r>
              <a:rPr lang="he-IL" sz="2300" u="sng" dirty="0" smtClean="0">
                <a:solidFill>
                  <a:srgbClr val="000099"/>
                </a:solidFill>
              </a:rPr>
              <a:t>משמעות</a:t>
            </a:r>
            <a:r>
              <a:rPr lang="he-IL" sz="2300" dirty="0" smtClean="0">
                <a:solidFill>
                  <a:srgbClr val="000099"/>
                </a:solidFill>
              </a:rPr>
              <a:t>: קרוב ל-100 מיליון ש"ח הוצאה למלונות אילת וים המלח </a:t>
            </a:r>
          </a:p>
          <a:p>
            <a:pPr>
              <a:spcBef>
                <a:spcPct val="50000"/>
              </a:spcBef>
              <a:buClr>
                <a:srgbClr val="FF0000"/>
              </a:buClr>
              <a:buFont typeface="Wingdings" pitchFamily="2" charset="2"/>
              <a:buChar char="v"/>
            </a:pPr>
            <a:r>
              <a:rPr lang="he-IL" sz="2300" b="1" dirty="0" smtClean="0">
                <a:solidFill>
                  <a:srgbClr val="000099"/>
                </a:solidFill>
              </a:rPr>
              <a:t>ים המלח: הטלת אחריות על המלונות להשתתף בהגנות ים המלח </a:t>
            </a:r>
            <a:r>
              <a:rPr lang="he-IL" sz="2200" dirty="0" smtClean="0">
                <a:solidFill>
                  <a:srgbClr val="000099"/>
                </a:solidFill>
              </a:rPr>
              <a:t>(חוק ההסדרים) . </a:t>
            </a:r>
            <a:r>
              <a:rPr lang="he-IL" sz="2200" u="sng" dirty="0" smtClean="0">
                <a:solidFill>
                  <a:srgbClr val="000099"/>
                </a:solidFill>
              </a:rPr>
              <a:t>משמעות</a:t>
            </a:r>
            <a:r>
              <a:rPr lang="he-IL" sz="2200" dirty="0">
                <a:solidFill>
                  <a:srgbClr val="000099"/>
                </a:solidFill>
              </a:rPr>
              <a:t>: 5 מיליון ₪ לשנה ממלונות ים המלח </a:t>
            </a:r>
            <a:r>
              <a:rPr lang="en-US" sz="2200" dirty="0" smtClean="0">
                <a:solidFill>
                  <a:srgbClr val="000099"/>
                </a:solidFill>
              </a:rPr>
              <a:t/>
            </a:r>
            <a:br>
              <a:rPr lang="en-US" sz="2200" dirty="0" smtClean="0">
                <a:solidFill>
                  <a:srgbClr val="000099"/>
                </a:solidFill>
              </a:rPr>
            </a:br>
            <a:r>
              <a:rPr lang="he-IL" sz="2200" dirty="0" smtClean="0">
                <a:solidFill>
                  <a:srgbClr val="000099"/>
                </a:solidFill>
              </a:rPr>
              <a:t> </a:t>
            </a:r>
          </a:p>
          <a:p>
            <a:pPr>
              <a:spcBef>
                <a:spcPct val="50000"/>
              </a:spcBef>
              <a:buClr>
                <a:srgbClr val="FF0000"/>
              </a:buClr>
              <a:buFont typeface="Wingdings" pitchFamily="2" charset="2"/>
              <a:buChar char="v"/>
            </a:pPr>
            <a:r>
              <a:rPr lang="he-IL" sz="2200" b="1" dirty="0" smtClean="0">
                <a:solidFill>
                  <a:srgbClr val="000099"/>
                </a:solidFill>
              </a:rPr>
              <a:t>צמצום היקף תיירות המרפא    </a:t>
            </a:r>
          </a:p>
          <a:p>
            <a:pPr>
              <a:spcBef>
                <a:spcPct val="50000"/>
              </a:spcBef>
              <a:buClr>
                <a:srgbClr val="FF0000"/>
              </a:buClr>
              <a:buNone/>
            </a:pPr>
            <a:r>
              <a:rPr lang="he-IL" sz="2200" dirty="0" smtClean="0">
                <a:solidFill>
                  <a:srgbClr val="000099"/>
                </a:solidFill>
              </a:rPr>
              <a:t>    </a:t>
            </a:r>
            <a:endParaRPr lang="he-IL" sz="2200" b="1" dirty="0" smtClean="0">
              <a:solidFill>
                <a:srgbClr val="000099"/>
              </a:solidFill>
            </a:endParaRPr>
          </a:p>
        </p:txBody>
      </p:sp>
      <p:pic>
        <p:nvPicPr>
          <p:cNvPr id="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79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מציין מיקום של מספר שקופית 2"/>
          <p:cNvSpPr>
            <a:spLocks noGrp="1"/>
          </p:cNvSpPr>
          <p:nvPr>
            <p:ph type="sldNum" sz="quarter" idx="12"/>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3495DDB2-1849-474D-800C-8DEB728BAE27}" type="slidenum">
              <a:rPr lang="he-IL" smtClean="0"/>
              <a:pPr eaLnBrk="1" hangingPunct="1">
                <a:defRPr/>
              </a:pPr>
              <a:t>32</a:t>
            </a:fld>
            <a:endParaRPr lang="en-US" smtClean="0"/>
          </a:p>
        </p:txBody>
      </p:sp>
      <p:sp>
        <p:nvSpPr>
          <p:cNvPr id="34819" name="TextBox 1"/>
          <p:cNvSpPr txBox="1">
            <a:spLocks noChangeArrowheads="1"/>
          </p:cNvSpPr>
          <p:nvPr/>
        </p:nvSpPr>
        <p:spPr bwMode="auto">
          <a:xfrm>
            <a:off x="95250" y="450850"/>
            <a:ext cx="888682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lnSpc>
                <a:spcPts val="3600"/>
              </a:lnSpc>
            </a:pPr>
            <a:r>
              <a:rPr lang="he-IL" sz="2800" dirty="0" smtClean="0">
                <a:solidFill>
                  <a:srgbClr val="C00000"/>
                </a:solidFill>
              </a:rPr>
              <a:t>תזכורת, </a:t>
            </a:r>
            <a:r>
              <a:rPr lang="he-IL" sz="2800" u="sng" dirty="0" smtClean="0"/>
              <a:t>רק לפני כשנתיים החליטה הממשלה הקודמת ליישם את המלצות הוועדה הציבורית להוזלת עלויות הנופש בישראל </a:t>
            </a:r>
            <a:endParaRPr lang="he-IL" sz="2800" dirty="0"/>
          </a:p>
        </p:txBody>
      </p:sp>
      <p:sp>
        <p:nvSpPr>
          <p:cNvPr id="34820" name="Rectangle 3"/>
          <p:cNvSpPr>
            <a:spLocks noGrp="1" noChangeArrowheads="1"/>
          </p:cNvSpPr>
          <p:nvPr/>
        </p:nvSpPr>
        <p:spPr bwMode="auto">
          <a:xfrm>
            <a:off x="95250" y="1169988"/>
            <a:ext cx="8788400" cy="517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rtl="1" eaLnBrk="0" hangingPunct="0">
              <a:spcBef>
                <a:spcPct val="20000"/>
              </a:spcBef>
              <a:buClr>
                <a:srgbClr val="A50021"/>
              </a:buClr>
              <a:buFont typeface="Wingdings" pitchFamily="2" charset="2"/>
              <a:buChar char="§"/>
            </a:pPr>
            <a:endParaRPr lang="he-IL" sz="1900" dirty="0" smtClean="0">
              <a:solidFill>
                <a:srgbClr val="1C1C1C"/>
              </a:solidFill>
              <a:latin typeface="Calibri" pitchFamily="34" charset="0"/>
            </a:endParaRPr>
          </a:p>
          <a:p>
            <a:pPr marL="342900" indent="-342900" algn="r" rtl="1" eaLnBrk="0" hangingPunct="0">
              <a:spcBef>
                <a:spcPct val="20000"/>
              </a:spcBef>
              <a:buClr>
                <a:srgbClr val="A50021"/>
              </a:buClr>
              <a:buFont typeface="Wingdings" pitchFamily="2" charset="2"/>
              <a:buChar char="§"/>
            </a:pPr>
            <a:endParaRPr lang="en-US" sz="1900" dirty="0">
              <a:solidFill>
                <a:srgbClr val="1C1C1C"/>
              </a:solidFill>
              <a:latin typeface="Calibri" pitchFamily="34" charset="0"/>
            </a:endParaRPr>
          </a:p>
          <a:p>
            <a:pPr marL="342900" indent="-342900" algn="r" rtl="1" eaLnBrk="0" hangingPunct="0">
              <a:spcBef>
                <a:spcPct val="20000"/>
              </a:spcBef>
              <a:buClr>
                <a:srgbClr val="A50021"/>
              </a:buClr>
              <a:buFont typeface="Wingdings" pitchFamily="2" charset="2"/>
              <a:buChar char="§"/>
            </a:pPr>
            <a:r>
              <a:rPr lang="he-IL" sz="2200" dirty="0" smtClean="0">
                <a:solidFill>
                  <a:srgbClr val="000099"/>
                </a:solidFill>
                <a:latin typeface="Calibri" pitchFamily="34" charset="0"/>
              </a:rPr>
              <a:t>מחירי בתי המלון בארץ </a:t>
            </a:r>
            <a:r>
              <a:rPr lang="he-IL" sz="2200" u="sng" dirty="0" smtClean="0">
                <a:solidFill>
                  <a:srgbClr val="000099"/>
                </a:solidFill>
                <a:latin typeface="Calibri" pitchFamily="34" charset="0"/>
              </a:rPr>
              <a:t>גבוהים</a:t>
            </a:r>
            <a:r>
              <a:rPr lang="he-IL" sz="2200" b="0" dirty="0" smtClean="0">
                <a:solidFill>
                  <a:srgbClr val="000099"/>
                </a:solidFill>
                <a:latin typeface="Calibri" pitchFamily="34" charset="0"/>
              </a:rPr>
              <a:t>, אבל </a:t>
            </a:r>
            <a:r>
              <a:rPr lang="he-IL" sz="2200" u="sng" dirty="0" smtClean="0">
                <a:solidFill>
                  <a:srgbClr val="000099"/>
                </a:solidFill>
                <a:latin typeface="Calibri" pitchFamily="34" charset="0"/>
              </a:rPr>
              <a:t>הרווחיות בארץ לאורך זמן נמוכה</a:t>
            </a:r>
            <a:r>
              <a:rPr lang="he-IL" sz="2200" b="0" u="sng" dirty="0" smtClean="0">
                <a:solidFill>
                  <a:srgbClr val="000099"/>
                </a:solidFill>
                <a:latin typeface="Calibri" pitchFamily="34" charset="0"/>
              </a:rPr>
              <a:t> </a:t>
            </a:r>
            <a:r>
              <a:rPr lang="he-IL" sz="2200" b="0" dirty="0" smtClean="0">
                <a:solidFill>
                  <a:srgbClr val="000099"/>
                </a:solidFill>
                <a:latin typeface="Calibri" pitchFamily="34" charset="0"/>
              </a:rPr>
              <a:t>ביחס לענפי משק אחרים וביחס למדינות ה- </a:t>
            </a:r>
            <a:r>
              <a:rPr lang="en-US" sz="2200" b="0" dirty="0" smtClean="0">
                <a:solidFill>
                  <a:srgbClr val="000099"/>
                </a:solidFill>
                <a:latin typeface="Calibri" pitchFamily="34" charset="0"/>
              </a:rPr>
              <a:t>OECD</a:t>
            </a:r>
            <a:r>
              <a:rPr lang="he-IL" sz="2200" b="0" dirty="0" smtClean="0">
                <a:solidFill>
                  <a:srgbClr val="000099"/>
                </a:solidFill>
                <a:latin typeface="Calibri" pitchFamily="34" charset="0"/>
              </a:rPr>
              <a:t> ורוב חלקי העולם.</a:t>
            </a:r>
          </a:p>
          <a:p>
            <a:pPr marL="342900" indent="-342900" algn="r" rtl="1" eaLnBrk="0" hangingPunct="0">
              <a:spcBef>
                <a:spcPct val="20000"/>
              </a:spcBef>
              <a:buClr>
                <a:srgbClr val="A50021"/>
              </a:buClr>
            </a:pPr>
            <a:r>
              <a:rPr lang="he-IL" sz="2200" dirty="0" smtClean="0">
                <a:solidFill>
                  <a:srgbClr val="000099"/>
                </a:solidFill>
                <a:latin typeface="Calibri" pitchFamily="34" charset="0"/>
              </a:rPr>
              <a:t>	        </a:t>
            </a:r>
            <a:r>
              <a:rPr lang="he-IL" sz="2200" u="sng" dirty="0" smtClean="0">
                <a:solidFill>
                  <a:srgbClr val="000099"/>
                </a:solidFill>
                <a:latin typeface="Calibri" pitchFamily="34" charset="0"/>
              </a:rPr>
              <a:t>רווחיות נמוכה = חסם עיקרי </a:t>
            </a:r>
            <a:r>
              <a:rPr lang="he-IL" sz="2200" u="sng" dirty="0">
                <a:solidFill>
                  <a:srgbClr val="000099"/>
                </a:solidFill>
                <a:latin typeface="Calibri" pitchFamily="34" charset="0"/>
              </a:rPr>
              <a:t>להקמת בתי מלון </a:t>
            </a:r>
            <a:r>
              <a:rPr lang="he-IL" sz="2200" u="sng" dirty="0" smtClean="0">
                <a:solidFill>
                  <a:srgbClr val="000099"/>
                </a:solidFill>
                <a:latin typeface="Calibri" pitchFamily="34" charset="0"/>
              </a:rPr>
              <a:t>חדשים</a:t>
            </a:r>
          </a:p>
          <a:p>
            <a:pPr marL="342900" indent="-342900" algn="r" rtl="1" eaLnBrk="0" hangingPunct="0">
              <a:spcBef>
                <a:spcPct val="20000"/>
              </a:spcBef>
              <a:buClr>
                <a:srgbClr val="A50021"/>
              </a:buClr>
              <a:buFont typeface="Wingdings" pitchFamily="2" charset="2"/>
              <a:buChar char="§"/>
            </a:pPr>
            <a:endParaRPr lang="he-IL" sz="2200" b="0" u="sng" dirty="0" smtClean="0">
              <a:solidFill>
                <a:srgbClr val="000099"/>
              </a:solidFill>
              <a:latin typeface="Calibri" pitchFamily="34" charset="0"/>
            </a:endParaRPr>
          </a:p>
          <a:p>
            <a:pPr marL="342900" indent="-342900" algn="r" rtl="1" eaLnBrk="0" hangingPunct="0">
              <a:spcBef>
                <a:spcPct val="20000"/>
              </a:spcBef>
              <a:buClr>
                <a:srgbClr val="A50021"/>
              </a:buClr>
              <a:buFont typeface="Wingdings" pitchFamily="2" charset="2"/>
              <a:buChar char="§"/>
            </a:pPr>
            <a:r>
              <a:rPr lang="he-IL" sz="2200" b="0" dirty="0" smtClean="0">
                <a:solidFill>
                  <a:srgbClr val="000099"/>
                </a:solidFill>
                <a:latin typeface="Calibri" pitchFamily="34" charset="0"/>
              </a:rPr>
              <a:t>ממה היא נובעת? </a:t>
            </a:r>
            <a:r>
              <a:rPr lang="he-IL" sz="2200" dirty="0" smtClean="0">
                <a:solidFill>
                  <a:srgbClr val="000099"/>
                </a:solidFill>
                <a:latin typeface="Calibri" pitchFamily="34" charset="0"/>
              </a:rPr>
              <a:t>עלויות </a:t>
            </a:r>
            <a:r>
              <a:rPr lang="he-IL" sz="2200" dirty="0">
                <a:solidFill>
                  <a:srgbClr val="000099"/>
                </a:solidFill>
                <a:latin typeface="Calibri" pitchFamily="34" charset="0"/>
              </a:rPr>
              <a:t>עודפות </a:t>
            </a:r>
            <a:r>
              <a:rPr lang="he-IL" sz="2200" dirty="0" smtClean="0">
                <a:solidFill>
                  <a:srgbClr val="000099"/>
                </a:solidFill>
                <a:latin typeface="Calibri" pitchFamily="34" charset="0"/>
              </a:rPr>
              <a:t>כתוצאה מיוקר המחייה ומעודף רגולציה,  </a:t>
            </a:r>
            <a:r>
              <a:rPr lang="he-IL" sz="2200" dirty="0">
                <a:solidFill>
                  <a:srgbClr val="000099"/>
                </a:solidFill>
                <a:latin typeface="Calibri" pitchFamily="34" charset="0"/>
              </a:rPr>
              <a:t>הן בהוצאה השוטפת והן </a:t>
            </a:r>
            <a:r>
              <a:rPr lang="he-IL" sz="2200" dirty="0" smtClean="0">
                <a:solidFill>
                  <a:srgbClr val="000099"/>
                </a:solidFill>
                <a:latin typeface="Calibri" pitchFamily="34" charset="0"/>
              </a:rPr>
              <a:t>בהוצאות </a:t>
            </a:r>
            <a:r>
              <a:rPr lang="he-IL" sz="2200" dirty="0">
                <a:solidFill>
                  <a:srgbClr val="000099"/>
                </a:solidFill>
                <a:latin typeface="Calibri" pitchFamily="34" charset="0"/>
              </a:rPr>
              <a:t>לבניית בית מלון חדש.</a:t>
            </a:r>
          </a:p>
          <a:p>
            <a:pPr marL="342900" indent="-342900" algn="r" rtl="1" eaLnBrk="0" hangingPunct="0">
              <a:spcBef>
                <a:spcPct val="20000"/>
              </a:spcBef>
              <a:buClr>
                <a:srgbClr val="A50021"/>
              </a:buClr>
              <a:buFont typeface="Wingdings" pitchFamily="2" charset="2"/>
              <a:buChar char="§"/>
            </a:pPr>
            <a:endParaRPr lang="en-US" sz="2200" b="0" dirty="0">
              <a:solidFill>
                <a:srgbClr val="000099"/>
              </a:solidFill>
              <a:latin typeface="Calibri" pitchFamily="34" charset="0"/>
            </a:endParaRPr>
          </a:p>
          <a:p>
            <a:pPr marL="342900" indent="-342900" algn="r" rtl="1" eaLnBrk="0" hangingPunct="0">
              <a:spcBef>
                <a:spcPct val="20000"/>
              </a:spcBef>
              <a:buClr>
                <a:srgbClr val="A50021"/>
              </a:buClr>
              <a:buFont typeface="Wingdings" pitchFamily="2" charset="2"/>
              <a:buChar char="§"/>
            </a:pPr>
            <a:r>
              <a:rPr lang="he-IL" sz="2200" dirty="0" smtClean="0">
                <a:solidFill>
                  <a:srgbClr val="000099"/>
                </a:solidFill>
                <a:latin typeface="Calibri" pitchFamily="34" charset="0"/>
              </a:rPr>
              <a:t>הוועדה הציבורית המליצה </a:t>
            </a:r>
            <a:r>
              <a:rPr lang="he-IL" sz="2200" dirty="0">
                <a:solidFill>
                  <a:srgbClr val="000099"/>
                </a:solidFill>
                <a:latin typeface="Calibri" pitchFamily="34" charset="0"/>
              </a:rPr>
              <a:t>על הפחתת עלויות </a:t>
            </a:r>
            <a:r>
              <a:rPr lang="he-IL" sz="2200" dirty="0" smtClean="0">
                <a:solidFill>
                  <a:srgbClr val="000099"/>
                </a:solidFill>
                <a:latin typeface="Calibri" pitchFamily="34" charset="0"/>
              </a:rPr>
              <a:t>התפעול וההקמה </a:t>
            </a:r>
            <a:r>
              <a:rPr lang="he-IL" sz="2200" b="0" dirty="0" smtClean="0">
                <a:solidFill>
                  <a:srgbClr val="000099"/>
                </a:solidFill>
                <a:latin typeface="Calibri" pitchFamily="34" charset="0"/>
              </a:rPr>
              <a:t>בדרכים </a:t>
            </a:r>
            <a:r>
              <a:rPr lang="he-IL" sz="2200" b="0" dirty="0">
                <a:solidFill>
                  <a:srgbClr val="000099"/>
                </a:solidFill>
                <a:latin typeface="Calibri" pitchFamily="34" charset="0"/>
              </a:rPr>
              <a:t>שונות, בין השאר ע"י צמצום או ביטול הרגולציה הקיימת כיום בתחומים רבים אשר אינה קיימת </a:t>
            </a:r>
            <a:r>
              <a:rPr lang="he-IL" sz="2200" b="0" dirty="0" smtClean="0">
                <a:solidFill>
                  <a:srgbClr val="000099"/>
                </a:solidFill>
                <a:latin typeface="Calibri" pitchFamily="34" charset="0"/>
              </a:rPr>
              <a:t>במדינות </a:t>
            </a:r>
            <a:r>
              <a:rPr lang="he-IL" sz="2200" b="0" dirty="0">
                <a:solidFill>
                  <a:srgbClr val="000099"/>
                </a:solidFill>
                <a:latin typeface="Calibri" pitchFamily="34" charset="0"/>
              </a:rPr>
              <a:t>ה-</a:t>
            </a:r>
            <a:r>
              <a:rPr lang="en-US" sz="2200" b="0" dirty="0">
                <a:solidFill>
                  <a:srgbClr val="000099"/>
                </a:solidFill>
                <a:latin typeface="Calibri" pitchFamily="34" charset="0"/>
              </a:rPr>
              <a:t>OECD</a:t>
            </a:r>
            <a:r>
              <a:rPr lang="he-IL" sz="2200" b="0" dirty="0">
                <a:solidFill>
                  <a:srgbClr val="000099"/>
                </a:solidFill>
                <a:latin typeface="Calibri" pitchFamily="34" charset="0"/>
              </a:rPr>
              <a:t> </a:t>
            </a:r>
            <a:r>
              <a:rPr lang="he-IL" sz="2200" b="0" dirty="0" smtClean="0">
                <a:solidFill>
                  <a:srgbClr val="000099"/>
                </a:solidFill>
                <a:latin typeface="Calibri" pitchFamily="34" charset="0"/>
              </a:rPr>
              <a:t>האירופאיות שההשוואה נעשתה אליהן</a:t>
            </a:r>
            <a:endParaRPr lang="en-US" sz="2200" b="0" dirty="0">
              <a:solidFill>
                <a:srgbClr val="000099"/>
              </a:solidFill>
              <a:latin typeface="Calibri" pitchFamily="34" charset="0"/>
            </a:endParaRPr>
          </a:p>
        </p:txBody>
      </p:sp>
      <p:pic>
        <p:nvPicPr>
          <p:cNvPr id="34821"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28575" y="638175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8879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מציין מיקום של מספר שקופית 2"/>
          <p:cNvSpPr>
            <a:spLocks noGrp="1"/>
          </p:cNvSpPr>
          <p:nvPr>
            <p:ph type="sldNum" sz="quarter" idx="12"/>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B786A07A-C72A-459B-AA38-C75A64937F8B}" type="slidenum">
              <a:rPr lang="he-IL" smtClean="0"/>
              <a:pPr eaLnBrk="1" hangingPunct="1">
                <a:defRPr/>
              </a:pPr>
              <a:t>33</a:t>
            </a:fld>
            <a:endParaRPr lang="en-US" smtClean="0"/>
          </a:p>
        </p:txBody>
      </p:sp>
      <p:sp>
        <p:nvSpPr>
          <p:cNvPr id="35844" name="TextBox 1"/>
          <p:cNvSpPr txBox="1">
            <a:spLocks noChangeArrowheads="1"/>
          </p:cNvSpPr>
          <p:nvPr/>
        </p:nvSpPr>
        <p:spPr bwMode="auto">
          <a:xfrm>
            <a:off x="180975" y="161925"/>
            <a:ext cx="872172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he-IL" sz="2800" u="sng" dirty="0" smtClean="0"/>
              <a:t>מה החליטה הממשלה הקודמת ליישם </a:t>
            </a:r>
          </a:p>
          <a:p>
            <a:pPr algn="ctr" eaLnBrk="1" hangingPunct="1"/>
            <a:r>
              <a:rPr lang="he-IL" sz="2800" u="sng" dirty="0" smtClean="0"/>
              <a:t>מהוועדה הציבורית להוזלת הנופש </a:t>
            </a:r>
            <a:r>
              <a:rPr lang="he-IL" sz="2800" dirty="0" smtClean="0"/>
              <a:t>?</a:t>
            </a:r>
            <a:endParaRPr lang="he-IL" sz="2200" dirty="0"/>
          </a:p>
        </p:txBody>
      </p:sp>
      <p:sp>
        <p:nvSpPr>
          <p:cNvPr id="35845" name="Rectangle 3"/>
          <p:cNvSpPr>
            <a:spLocks noGrp="1" noChangeArrowheads="1"/>
          </p:cNvSpPr>
          <p:nvPr/>
        </p:nvSpPr>
        <p:spPr bwMode="auto">
          <a:xfrm>
            <a:off x="114300" y="1329136"/>
            <a:ext cx="8788400" cy="476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rtl="1" eaLnBrk="0" hangingPunct="0">
              <a:lnSpc>
                <a:spcPts val="2500"/>
              </a:lnSpc>
              <a:spcBef>
                <a:spcPct val="20000"/>
              </a:spcBef>
              <a:buClr>
                <a:srgbClr val="660033"/>
              </a:buClr>
              <a:buFont typeface="Wingdings" pitchFamily="2" charset="2"/>
              <a:buChar char="§"/>
            </a:pPr>
            <a:r>
              <a:rPr lang="he-IL" sz="2000" dirty="0">
                <a:solidFill>
                  <a:srgbClr val="000099"/>
                </a:solidFill>
                <a:latin typeface="Calibri" pitchFamily="34" charset="0"/>
              </a:rPr>
              <a:t>מתן </a:t>
            </a:r>
            <a:r>
              <a:rPr lang="he-IL" sz="2000" dirty="0" smtClean="0">
                <a:solidFill>
                  <a:srgbClr val="000099"/>
                </a:solidFill>
                <a:latin typeface="Calibri" pitchFamily="34" charset="0"/>
              </a:rPr>
              <a:t>"</a:t>
            </a:r>
            <a:r>
              <a:rPr lang="he-IL" sz="2000" u="sng" dirty="0" smtClean="0">
                <a:solidFill>
                  <a:srgbClr val="000099"/>
                </a:solidFill>
                <a:latin typeface="Calibri" pitchFamily="34" charset="0"/>
              </a:rPr>
              <a:t>רשת ביטחון</a:t>
            </a:r>
            <a:r>
              <a:rPr lang="he-IL" sz="2000" dirty="0" smtClean="0">
                <a:solidFill>
                  <a:srgbClr val="000099"/>
                </a:solidFill>
                <a:latin typeface="Calibri" pitchFamily="34" charset="0"/>
              </a:rPr>
              <a:t>" לענף המלונאות בעת משברים גיאופוליטי</a:t>
            </a:r>
            <a:endParaRPr lang="en-US" sz="2000" dirty="0">
              <a:solidFill>
                <a:srgbClr val="000099"/>
              </a:solidFill>
              <a:latin typeface="Calibri" pitchFamily="34" charset="0"/>
            </a:endParaRPr>
          </a:p>
          <a:p>
            <a:pPr marL="342900" indent="-342900" algn="r" rtl="1" eaLnBrk="0" hangingPunct="0">
              <a:lnSpc>
                <a:spcPts val="2500"/>
              </a:lnSpc>
              <a:spcBef>
                <a:spcPct val="20000"/>
              </a:spcBef>
              <a:buClr>
                <a:srgbClr val="660033"/>
              </a:buClr>
              <a:buFont typeface="Wingdings" pitchFamily="2" charset="2"/>
              <a:buChar char="§"/>
            </a:pPr>
            <a:r>
              <a:rPr lang="he-IL" sz="2000" u="sng" dirty="0">
                <a:solidFill>
                  <a:srgbClr val="000099"/>
                </a:solidFill>
                <a:latin typeface="Calibri" pitchFamily="34" charset="0"/>
              </a:rPr>
              <a:t>הפחתת עלויות ההפעלה של בתי המלון</a:t>
            </a:r>
            <a:r>
              <a:rPr lang="he-IL" sz="2000" dirty="0">
                <a:solidFill>
                  <a:srgbClr val="000099"/>
                </a:solidFill>
                <a:latin typeface="Calibri" pitchFamily="34" charset="0"/>
              </a:rPr>
              <a:t>:</a:t>
            </a:r>
            <a:endParaRPr lang="en-US" sz="2000" dirty="0">
              <a:solidFill>
                <a:srgbClr val="000099"/>
              </a:solidFill>
              <a:latin typeface="Calibri" pitchFamily="34" charset="0"/>
            </a:endParaRPr>
          </a:p>
          <a:p>
            <a:pPr marL="342900" indent="-342900" algn="r" rtl="1" eaLnBrk="0" hangingPunct="0">
              <a:lnSpc>
                <a:spcPts val="2500"/>
              </a:lnSpc>
              <a:spcBef>
                <a:spcPct val="20000"/>
              </a:spcBef>
              <a:buClr>
                <a:srgbClr val="660033"/>
              </a:buClr>
              <a:buFont typeface="Wingdings" pitchFamily="2" charset="2"/>
              <a:buChar char="ü"/>
            </a:pPr>
            <a:r>
              <a:rPr lang="he-IL" sz="1900" b="0" dirty="0">
                <a:solidFill>
                  <a:srgbClr val="000099"/>
                </a:solidFill>
                <a:latin typeface="Calibri" pitchFamily="34" charset="0"/>
              </a:rPr>
              <a:t>ביטול הצורך במדריך בחדר כושר במלון הפתוח לאורחי המלון בלבד</a:t>
            </a:r>
          </a:p>
          <a:p>
            <a:pPr marL="342900" indent="-342900" algn="r" rtl="1" eaLnBrk="0" hangingPunct="0">
              <a:lnSpc>
                <a:spcPts val="2500"/>
              </a:lnSpc>
              <a:spcBef>
                <a:spcPct val="20000"/>
              </a:spcBef>
              <a:buClr>
                <a:srgbClr val="660033"/>
              </a:buClr>
              <a:buFont typeface="Wingdings" pitchFamily="2" charset="2"/>
              <a:buChar char="ü"/>
            </a:pPr>
            <a:r>
              <a:rPr lang="he-IL" sz="1900" b="0" dirty="0">
                <a:solidFill>
                  <a:srgbClr val="000099"/>
                </a:solidFill>
                <a:latin typeface="Calibri" pitchFamily="34" charset="0"/>
              </a:rPr>
              <a:t>ביטול הצורך בנוכחות מפעיל בריכה בברכה הפתוחה לאורחי המלון בלבד.</a:t>
            </a:r>
            <a:endParaRPr lang="en-US" sz="1900" b="0" dirty="0">
              <a:solidFill>
                <a:srgbClr val="000099"/>
              </a:solidFill>
              <a:latin typeface="Calibri" pitchFamily="34" charset="0"/>
            </a:endParaRPr>
          </a:p>
          <a:p>
            <a:pPr marL="342900" indent="-342900" algn="r" rtl="1" eaLnBrk="0" hangingPunct="0">
              <a:lnSpc>
                <a:spcPts val="2500"/>
              </a:lnSpc>
              <a:spcBef>
                <a:spcPct val="20000"/>
              </a:spcBef>
              <a:buClr>
                <a:srgbClr val="660033"/>
              </a:buClr>
              <a:buFont typeface="Wingdings" pitchFamily="2" charset="2"/>
              <a:buChar char="ü"/>
            </a:pPr>
            <a:r>
              <a:rPr lang="he-IL" sz="1900" b="0" dirty="0" smtClean="0">
                <a:solidFill>
                  <a:srgbClr val="000099"/>
                </a:solidFill>
                <a:latin typeface="Calibri" pitchFamily="34" charset="0"/>
              </a:rPr>
              <a:t>הטלת אחריות </a:t>
            </a:r>
            <a:r>
              <a:rPr lang="he-IL" sz="1900" b="0" dirty="0">
                <a:solidFill>
                  <a:srgbClr val="000099"/>
                </a:solidFill>
                <a:latin typeface="Calibri" pitchFamily="34" charset="0"/>
              </a:rPr>
              <a:t>על משטרת ישראל לצמצם את דרישת האבטחה לבתי מלון </a:t>
            </a:r>
            <a:r>
              <a:rPr lang="he-IL" sz="1900" b="0" dirty="0" smtClean="0">
                <a:solidFill>
                  <a:srgbClr val="000099"/>
                </a:solidFill>
                <a:latin typeface="Calibri" pitchFamily="34" charset="0"/>
              </a:rPr>
              <a:t>במקומות, </a:t>
            </a:r>
            <a:r>
              <a:rPr lang="he-IL" sz="1900" b="0" dirty="0">
                <a:solidFill>
                  <a:srgbClr val="000099"/>
                </a:solidFill>
                <a:latin typeface="Calibri" pitchFamily="34" charset="0"/>
              </a:rPr>
              <a:t>שיוגדרו כמתחמים סגורים ומפוקחים.</a:t>
            </a:r>
            <a:endParaRPr lang="en-US" sz="1900" b="0" dirty="0">
              <a:solidFill>
                <a:srgbClr val="000099"/>
              </a:solidFill>
              <a:latin typeface="Calibri" pitchFamily="34" charset="0"/>
            </a:endParaRPr>
          </a:p>
          <a:p>
            <a:pPr marL="342900" indent="-342900" algn="r" rtl="1" eaLnBrk="0" hangingPunct="0">
              <a:lnSpc>
                <a:spcPts val="2500"/>
              </a:lnSpc>
              <a:spcBef>
                <a:spcPct val="20000"/>
              </a:spcBef>
              <a:buClr>
                <a:srgbClr val="660033"/>
              </a:buClr>
              <a:buFont typeface="Wingdings" pitchFamily="2" charset="2"/>
              <a:buChar char="ü"/>
            </a:pPr>
            <a:r>
              <a:rPr lang="he-IL" sz="1900" b="0" dirty="0" smtClean="0">
                <a:solidFill>
                  <a:srgbClr val="000099"/>
                </a:solidFill>
                <a:latin typeface="Calibri" pitchFamily="34" charset="0"/>
              </a:rPr>
              <a:t>בחינת דרכים להוזלת עלויות הכשרות של בתי המלון (הוטל על משרד </a:t>
            </a:r>
            <a:r>
              <a:rPr lang="he-IL" sz="1900" b="0" dirty="0" err="1" smtClean="0">
                <a:solidFill>
                  <a:srgbClr val="000099"/>
                </a:solidFill>
                <a:latin typeface="Calibri" pitchFamily="34" charset="0"/>
              </a:rPr>
              <a:t>רוה"מ</a:t>
            </a:r>
            <a:r>
              <a:rPr lang="he-IL" sz="1900" b="0" dirty="0" smtClean="0">
                <a:solidFill>
                  <a:srgbClr val="000099"/>
                </a:solidFill>
                <a:latin typeface="Calibri" pitchFamily="34" charset="0"/>
              </a:rPr>
              <a:t>, </a:t>
            </a:r>
            <a:r>
              <a:rPr lang="he-IL" sz="1900" b="0" dirty="0">
                <a:solidFill>
                  <a:srgbClr val="000099"/>
                </a:solidFill>
                <a:latin typeface="Calibri" pitchFamily="34" charset="0"/>
              </a:rPr>
              <a:t>בשיתוף המשרד לשירותי דת, משרד התיירות והרבנות הראשית </a:t>
            </a:r>
            <a:r>
              <a:rPr lang="he-IL" sz="1900" b="0" dirty="0" smtClean="0">
                <a:solidFill>
                  <a:srgbClr val="000099"/>
                </a:solidFill>
                <a:latin typeface="Calibri" pitchFamily="34" charset="0"/>
              </a:rPr>
              <a:t>לישראל). </a:t>
            </a:r>
            <a:endParaRPr lang="en-US" sz="1900" b="0" dirty="0">
              <a:solidFill>
                <a:srgbClr val="000099"/>
              </a:solidFill>
              <a:latin typeface="Calibri" pitchFamily="34" charset="0"/>
            </a:endParaRPr>
          </a:p>
          <a:p>
            <a:pPr marL="342900" indent="-342900" algn="r" rtl="1" eaLnBrk="0" hangingPunct="0">
              <a:lnSpc>
                <a:spcPts val="2500"/>
              </a:lnSpc>
              <a:spcBef>
                <a:spcPct val="20000"/>
              </a:spcBef>
              <a:buClr>
                <a:srgbClr val="660033"/>
              </a:buClr>
              <a:buFont typeface="Wingdings" pitchFamily="2" charset="2"/>
              <a:buChar char="ü"/>
            </a:pPr>
            <a:r>
              <a:rPr lang="he-IL" sz="1900" b="0" dirty="0" smtClean="0">
                <a:solidFill>
                  <a:srgbClr val="000099"/>
                </a:solidFill>
                <a:latin typeface="Calibri" pitchFamily="34" charset="0"/>
              </a:rPr>
              <a:t>בחינת התאמת עלויות הארנונה לנהוג במדינות ה- </a:t>
            </a:r>
            <a:r>
              <a:rPr lang="en-US" sz="1900" b="0" dirty="0" smtClean="0">
                <a:solidFill>
                  <a:srgbClr val="000099"/>
                </a:solidFill>
                <a:latin typeface="Calibri" pitchFamily="34" charset="0"/>
              </a:rPr>
              <a:t>OECD</a:t>
            </a:r>
            <a:r>
              <a:rPr lang="he-IL" sz="1900" b="0" dirty="0" smtClean="0">
                <a:solidFill>
                  <a:srgbClr val="000099"/>
                </a:solidFill>
                <a:latin typeface="Calibri" pitchFamily="34" charset="0"/>
              </a:rPr>
              <a:t> (הוטל על </a:t>
            </a:r>
            <a:r>
              <a:rPr lang="he-IL" sz="1900" b="0" dirty="0">
                <a:solidFill>
                  <a:srgbClr val="000099"/>
                </a:solidFill>
                <a:latin typeface="Calibri" pitchFamily="34" charset="0"/>
              </a:rPr>
              <a:t>צוות משותף </a:t>
            </a:r>
            <a:r>
              <a:rPr lang="he-IL" sz="1900" b="0" dirty="0" smtClean="0">
                <a:solidFill>
                  <a:srgbClr val="000099"/>
                </a:solidFill>
                <a:latin typeface="Calibri" pitchFamily="34" charset="0"/>
              </a:rPr>
              <a:t>של נציגי </a:t>
            </a:r>
            <a:r>
              <a:rPr lang="he-IL" sz="1900" b="0" dirty="0">
                <a:solidFill>
                  <a:srgbClr val="000099"/>
                </a:solidFill>
                <a:latin typeface="Calibri" pitchFamily="34" charset="0"/>
              </a:rPr>
              <a:t>משרדי הפנים, התיירות, האוצר והמרכז לשלטון </a:t>
            </a:r>
            <a:r>
              <a:rPr lang="he-IL" sz="1900" b="0" dirty="0" smtClean="0">
                <a:solidFill>
                  <a:srgbClr val="000099"/>
                </a:solidFill>
                <a:latin typeface="Calibri" pitchFamily="34" charset="0"/>
              </a:rPr>
              <a:t>המקומי)</a:t>
            </a:r>
            <a:endParaRPr lang="en-US" sz="1900" b="0" dirty="0">
              <a:solidFill>
                <a:srgbClr val="000099"/>
              </a:solidFill>
              <a:latin typeface="Calibri" pitchFamily="34" charset="0"/>
            </a:endParaRPr>
          </a:p>
          <a:p>
            <a:pPr marL="342900" indent="-342900" algn="r" rtl="1" eaLnBrk="0" hangingPunct="0">
              <a:lnSpc>
                <a:spcPts val="2500"/>
              </a:lnSpc>
              <a:spcBef>
                <a:spcPct val="20000"/>
              </a:spcBef>
              <a:buClr>
                <a:srgbClr val="660033"/>
              </a:buClr>
              <a:buFont typeface="Wingdings" pitchFamily="2" charset="2"/>
              <a:buChar char="ü"/>
            </a:pPr>
            <a:r>
              <a:rPr lang="he-IL" sz="1900" b="0" dirty="0" smtClean="0">
                <a:solidFill>
                  <a:srgbClr val="000099"/>
                </a:solidFill>
                <a:latin typeface="Calibri" pitchFamily="34" charset="0"/>
              </a:rPr>
              <a:t>בחינת העסקת עובדים בענף לאור חוק שעות עבודה ומנוחה וכמקובל במדינות </a:t>
            </a:r>
            <a:r>
              <a:rPr lang="en-US" sz="1900" b="0" dirty="0" smtClean="0">
                <a:solidFill>
                  <a:srgbClr val="000099"/>
                </a:solidFill>
                <a:latin typeface="Calibri" pitchFamily="34" charset="0"/>
              </a:rPr>
              <a:t>OECD</a:t>
            </a:r>
            <a:endParaRPr lang="en-US" sz="1900" b="0" dirty="0">
              <a:solidFill>
                <a:srgbClr val="000099"/>
              </a:solidFill>
              <a:latin typeface="Calibri" pitchFamily="34" charset="0"/>
            </a:endParaRPr>
          </a:p>
          <a:p>
            <a:pPr marL="342900" indent="-342900" algn="r" rtl="1" eaLnBrk="0" hangingPunct="0">
              <a:lnSpc>
                <a:spcPts val="2500"/>
              </a:lnSpc>
              <a:spcBef>
                <a:spcPct val="20000"/>
              </a:spcBef>
              <a:buClr>
                <a:srgbClr val="660033"/>
              </a:buClr>
              <a:buFont typeface="Wingdings" pitchFamily="2" charset="2"/>
              <a:buChar char="§"/>
            </a:pPr>
            <a:r>
              <a:rPr lang="en-US" sz="2000" dirty="0">
                <a:solidFill>
                  <a:srgbClr val="000099"/>
                </a:solidFill>
                <a:latin typeface="Calibri" pitchFamily="34" charset="0"/>
              </a:rPr>
              <a:t> </a:t>
            </a:r>
            <a:r>
              <a:rPr lang="he-IL" sz="2000" u="sng" dirty="0" smtClean="0">
                <a:solidFill>
                  <a:srgbClr val="000099"/>
                </a:solidFill>
                <a:latin typeface="Calibri" pitchFamily="34" charset="0"/>
              </a:rPr>
              <a:t>הסרת </a:t>
            </a:r>
            <a:r>
              <a:rPr lang="he-IL" sz="2000" u="sng" dirty="0">
                <a:solidFill>
                  <a:srgbClr val="000099"/>
                </a:solidFill>
                <a:latin typeface="Calibri" pitchFamily="34" charset="0"/>
              </a:rPr>
              <a:t>חסמים </a:t>
            </a:r>
            <a:r>
              <a:rPr lang="he-IL" sz="2000" u="sng" dirty="0" smtClean="0">
                <a:solidFill>
                  <a:srgbClr val="000099"/>
                </a:solidFill>
                <a:latin typeface="Calibri" pitchFamily="34" charset="0"/>
              </a:rPr>
              <a:t>להקמת מלונות חדשים ופעולות </a:t>
            </a:r>
            <a:r>
              <a:rPr lang="he-IL" sz="2000" u="sng" dirty="0">
                <a:solidFill>
                  <a:srgbClr val="000099"/>
                </a:solidFill>
                <a:latin typeface="Calibri" pitchFamily="34" charset="0"/>
              </a:rPr>
              <a:t>להגדלת </a:t>
            </a:r>
            <a:r>
              <a:rPr lang="he-IL" sz="2000" u="sng" dirty="0" smtClean="0">
                <a:solidFill>
                  <a:srgbClr val="000099"/>
                </a:solidFill>
                <a:latin typeface="Calibri" pitchFamily="34" charset="0"/>
              </a:rPr>
              <a:t>כדאיות כלכלית </a:t>
            </a:r>
            <a:r>
              <a:rPr lang="he-IL" sz="2000" u="sng" dirty="0">
                <a:solidFill>
                  <a:srgbClr val="000099"/>
                </a:solidFill>
                <a:latin typeface="Calibri" pitchFamily="34" charset="0"/>
              </a:rPr>
              <a:t>להקמתם</a:t>
            </a:r>
            <a:endParaRPr lang="en-US" sz="2000" u="sng" dirty="0">
              <a:solidFill>
                <a:srgbClr val="000099"/>
              </a:solidFill>
              <a:latin typeface="Calibri" pitchFamily="34" charset="0"/>
            </a:endParaRPr>
          </a:p>
        </p:txBody>
      </p:sp>
      <p:pic>
        <p:nvPicPr>
          <p:cNvPr id="3584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28575" y="638175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5847" name="TextBox 2"/>
          <p:cNvSpPr txBox="1">
            <a:spLocks noChangeArrowheads="1"/>
          </p:cNvSpPr>
          <p:nvPr/>
        </p:nvSpPr>
        <p:spPr bwMode="auto">
          <a:xfrm>
            <a:off x="95250" y="5581651"/>
            <a:ext cx="90487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he-IL" sz="2400" u="sng" dirty="0" smtClean="0">
                <a:solidFill>
                  <a:srgbClr val="A50021"/>
                </a:solidFill>
              </a:rPr>
              <a:t> ההמלצות נשארו על הנייר, למעט ביטול חובת מדריכי חדר הכושר</a:t>
            </a:r>
          </a:p>
          <a:p>
            <a:pPr algn="ctr" eaLnBrk="1" hangingPunct="1"/>
            <a:r>
              <a:rPr lang="he-IL" sz="2400" u="sng" dirty="0" smtClean="0">
                <a:solidFill>
                  <a:srgbClr val="A50021"/>
                </a:solidFill>
              </a:rPr>
              <a:t>והפחתת שטחים ציבוריים במלונות חדשים</a:t>
            </a:r>
          </a:p>
        </p:txBody>
      </p:sp>
    </p:spTree>
    <p:extLst>
      <p:ext uri="{BB962C8B-B14F-4D97-AF65-F5344CB8AC3E}">
        <p14:creationId xmlns:p14="http://schemas.microsoft.com/office/powerpoint/2010/main" xmlns="" val="2202564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8"/>
          <p:cNvGrpSpPr>
            <a:grpSpLocks/>
          </p:cNvGrpSpPr>
          <p:nvPr/>
        </p:nvGrpSpPr>
        <p:grpSpPr bwMode="auto">
          <a:xfrm>
            <a:off x="40341" y="6415346"/>
            <a:ext cx="3039035" cy="448687"/>
            <a:chOff x="0" y="6396335"/>
            <a:chExt cx="4929190" cy="461665"/>
          </a:xfrm>
        </p:grpSpPr>
        <p:sp>
          <p:nvSpPr>
            <p:cNvPr id="5" name="Text Box 44"/>
            <p:cNvSpPr txBox="1">
              <a:spLocks noChangeArrowheads="1"/>
            </p:cNvSpPr>
            <p:nvPr/>
          </p:nvSpPr>
          <p:spPr bwMode="auto">
            <a:xfrm>
              <a:off x="571472" y="6396335"/>
              <a:ext cx="4357718" cy="31058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50000"/>
                </a:spcBef>
              </a:pPr>
              <a:r>
                <a:rPr kumimoji="1" lang="he-IL" sz="1400" dirty="0">
                  <a:solidFill>
                    <a:srgbClr val="000099"/>
                  </a:solidFill>
                  <a:latin typeface="Tahoma" pitchFamily="34" charset="0"/>
                  <a:cs typeface="Tahoma" pitchFamily="34" charset="0"/>
                </a:rPr>
                <a:t>התאחדות המלונות בישראל</a:t>
              </a:r>
              <a:endParaRPr kumimoji="1" lang="en-US" sz="1400" dirty="0">
                <a:solidFill>
                  <a:srgbClr val="000099"/>
                </a:solidFill>
                <a:latin typeface="Tahoma" pitchFamily="34" charset="0"/>
                <a:cs typeface="Tahoma" pitchFamily="34" charset="0"/>
              </a:endParaRPr>
            </a:p>
          </p:txBody>
        </p:sp>
        <p:pic>
          <p:nvPicPr>
            <p:cNvPr id="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8" name="מלבן 7"/>
          <p:cNvSpPr/>
          <p:nvPr/>
        </p:nvSpPr>
        <p:spPr>
          <a:xfrm>
            <a:off x="866773" y="2382113"/>
            <a:ext cx="7553325" cy="2308324"/>
          </a:xfrm>
          <a:prstGeom prst="rect">
            <a:avLst/>
          </a:prstGeom>
          <a:noFill/>
        </p:spPr>
        <p:txBody>
          <a:bodyPr wrap="square" lIns="91440" tIns="45720" rIns="91440" bIns="45720">
            <a:spAutoFit/>
          </a:bodyPr>
          <a:lstStyle/>
          <a:p>
            <a:pPr algn="ctr"/>
            <a:r>
              <a:rPr lang="he-IL" sz="7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לאן ניתן להגיע ?</a:t>
            </a:r>
          </a:p>
          <a:p>
            <a:pPr algn="ctr"/>
            <a:r>
              <a:rPr lang="he-IL" sz="72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הפוטנציאל</a:t>
            </a:r>
            <a:endParaRPr lang="he-IL" sz="7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4283024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2286809866"/>
              </p:ext>
            </p:extLst>
          </p:nvPr>
        </p:nvGraphicFramePr>
        <p:xfrm>
          <a:off x="288925" y="1086238"/>
          <a:ext cx="8746844" cy="5524112"/>
        </p:xfrm>
        <a:graphic>
          <a:graphicData uri="http://schemas.openxmlformats.org/drawingml/2006/table">
            <a:tbl>
              <a:tblPr rtl="1" firstRow="1" bandRow="1">
                <a:tableStyleId>{5C22544A-7EE6-4342-B048-85BDC9FD1C3A}</a:tableStyleId>
              </a:tblPr>
              <a:tblGrid>
                <a:gridCol w="2864223"/>
                <a:gridCol w="2003612"/>
                <a:gridCol w="1944372"/>
                <a:gridCol w="1934637"/>
              </a:tblGrid>
              <a:tr h="797057">
                <a:tc>
                  <a:txBody>
                    <a:bodyPr/>
                    <a:lstStyle/>
                    <a:p>
                      <a:pPr algn="r" rtl="1"/>
                      <a:endParaRPr lang="he-IL" sz="1800" b="1" dirty="0">
                        <a:solidFill>
                          <a:schemeClr val="tx1"/>
                        </a:solidFill>
                      </a:endParaRPr>
                    </a:p>
                  </a:txBody>
                  <a:tcPr marL="91435" marR="91435" marT="45717" marB="45717">
                    <a:solidFill>
                      <a:schemeClr val="accent5">
                        <a:lumMod val="40000"/>
                        <a:lumOff val="60000"/>
                      </a:schemeClr>
                    </a:solidFill>
                  </a:tcPr>
                </a:tc>
                <a:tc>
                  <a:txBody>
                    <a:bodyPr/>
                    <a:lstStyle/>
                    <a:p>
                      <a:pPr algn="ctr" rtl="1"/>
                      <a:r>
                        <a:rPr lang="he-IL" sz="1800" b="1" dirty="0" smtClean="0">
                          <a:solidFill>
                            <a:schemeClr val="tx1"/>
                          </a:solidFill>
                        </a:rPr>
                        <a:t>2013</a:t>
                      </a:r>
                    </a:p>
                    <a:p>
                      <a:pPr algn="ctr" rtl="1"/>
                      <a:r>
                        <a:rPr lang="he-IL" sz="1800" b="1" dirty="0" smtClean="0">
                          <a:solidFill>
                            <a:schemeClr val="tx1"/>
                          </a:solidFill>
                        </a:rPr>
                        <a:t>3 מיליון תיירים</a:t>
                      </a:r>
                      <a:endParaRPr lang="he-IL" sz="1800" b="1" dirty="0">
                        <a:solidFill>
                          <a:schemeClr val="tx1"/>
                        </a:solidFill>
                      </a:endParaRPr>
                    </a:p>
                  </a:txBody>
                  <a:tcPr marL="91435" marR="91435" marT="45717" marB="45717">
                    <a:solidFill>
                      <a:schemeClr val="accent5">
                        <a:lumMod val="40000"/>
                        <a:lumOff val="60000"/>
                      </a:schemeClr>
                    </a:solidFill>
                  </a:tcPr>
                </a:tc>
                <a:tc>
                  <a:txBody>
                    <a:bodyPr/>
                    <a:lstStyle/>
                    <a:p>
                      <a:pPr algn="ctr" rtl="1"/>
                      <a:r>
                        <a:rPr lang="he-IL" sz="1800" b="1" dirty="0" smtClean="0">
                          <a:solidFill>
                            <a:schemeClr val="tx1"/>
                          </a:solidFill>
                        </a:rPr>
                        <a:t>2020</a:t>
                      </a:r>
                    </a:p>
                    <a:p>
                      <a:pPr algn="ctr" rtl="1"/>
                      <a:r>
                        <a:rPr lang="he-IL" sz="1800" b="1" dirty="0" smtClean="0">
                          <a:solidFill>
                            <a:schemeClr val="tx1"/>
                          </a:solidFill>
                        </a:rPr>
                        <a:t>5 מיליון תיירים</a:t>
                      </a:r>
                      <a:endParaRPr lang="he-IL" sz="1800" b="1" dirty="0">
                        <a:solidFill>
                          <a:schemeClr val="tx1"/>
                        </a:solidFill>
                      </a:endParaRPr>
                    </a:p>
                  </a:txBody>
                  <a:tcPr marL="91435" marR="91435" marT="45717" marB="45717">
                    <a:solidFill>
                      <a:srgbClr val="66FF99"/>
                    </a:solidFill>
                  </a:tcPr>
                </a:tc>
                <a:tc>
                  <a:txBody>
                    <a:bodyPr/>
                    <a:lstStyle/>
                    <a:p>
                      <a:pPr algn="ctr" rtl="1"/>
                      <a:r>
                        <a:rPr lang="he-IL" sz="1800" b="1" dirty="0" smtClean="0">
                          <a:solidFill>
                            <a:schemeClr val="tx1"/>
                          </a:solidFill>
                        </a:rPr>
                        <a:t>2023</a:t>
                      </a:r>
                    </a:p>
                    <a:p>
                      <a:pPr algn="ctr" rtl="1"/>
                      <a:r>
                        <a:rPr lang="he-IL" sz="1800" b="1" dirty="0" smtClean="0">
                          <a:solidFill>
                            <a:schemeClr val="tx1"/>
                          </a:solidFill>
                        </a:rPr>
                        <a:t>6.5 מיליון תיירים</a:t>
                      </a:r>
                      <a:endParaRPr lang="he-IL" sz="1800" b="1" dirty="0">
                        <a:solidFill>
                          <a:schemeClr val="tx1"/>
                        </a:solidFill>
                      </a:endParaRPr>
                    </a:p>
                  </a:txBody>
                  <a:tcPr marL="91435" marR="91435" marT="45717" marB="45717">
                    <a:solidFill>
                      <a:schemeClr val="accent6">
                        <a:lumMod val="60000"/>
                        <a:lumOff val="40000"/>
                      </a:schemeClr>
                    </a:solidFill>
                  </a:tcPr>
                </a:tc>
              </a:tr>
              <a:tr h="797057">
                <a:tc>
                  <a:txBody>
                    <a:bodyPr/>
                    <a:lstStyle/>
                    <a:p>
                      <a:pPr algn="r" rtl="1"/>
                      <a:r>
                        <a:rPr lang="he-IL" sz="1800" b="1" dirty="0" smtClean="0">
                          <a:solidFill>
                            <a:schemeClr val="tx1"/>
                          </a:solidFill>
                        </a:rPr>
                        <a:t>כניסות תיירים</a:t>
                      </a:r>
                      <a:r>
                        <a:rPr lang="he-IL" sz="1800" b="1" baseline="0" dirty="0" smtClean="0">
                          <a:solidFill>
                            <a:schemeClr val="tx1"/>
                          </a:solidFill>
                        </a:rPr>
                        <a:t> (מיליונים)</a:t>
                      </a:r>
                      <a:endParaRPr lang="he-IL" sz="1800" b="1" dirty="0">
                        <a:solidFill>
                          <a:schemeClr val="tx1"/>
                        </a:solidFill>
                      </a:endParaRPr>
                    </a:p>
                  </a:txBody>
                  <a:tcPr marL="91435" marR="91435" marT="45717" marB="45717">
                    <a:solidFill>
                      <a:schemeClr val="accent5">
                        <a:lumMod val="40000"/>
                        <a:lumOff val="60000"/>
                      </a:schemeClr>
                    </a:solidFill>
                  </a:tcPr>
                </a:tc>
                <a:tc>
                  <a:txBody>
                    <a:bodyPr/>
                    <a:lstStyle/>
                    <a:p>
                      <a:pPr algn="ctr" rtl="1"/>
                      <a:r>
                        <a:rPr lang="he-IL" sz="1800" b="1" dirty="0" smtClean="0">
                          <a:solidFill>
                            <a:schemeClr val="tx1"/>
                          </a:solidFill>
                        </a:rPr>
                        <a:t>3.0</a:t>
                      </a:r>
                      <a:endParaRPr lang="he-IL" sz="1800" b="1" dirty="0">
                        <a:solidFill>
                          <a:schemeClr val="tx1"/>
                        </a:solidFill>
                      </a:endParaRPr>
                    </a:p>
                  </a:txBody>
                  <a:tcPr marL="91435" marR="91435" marT="45717" marB="45717">
                    <a:solidFill>
                      <a:schemeClr val="accent5">
                        <a:lumMod val="40000"/>
                        <a:lumOff val="60000"/>
                      </a:schemeClr>
                    </a:solidFill>
                  </a:tcPr>
                </a:tc>
                <a:tc>
                  <a:txBody>
                    <a:bodyPr/>
                    <a:lstStyle/>
                    <a:p>
                      <a:pPr algn="ctr" rtl="1"/>
                      <a:r>
                        <a:rPr lang="he-IL" sz="1800" b="1" dirty="0" smtClean="0">
                          <a:solidFill>
                            <a:schemeClr val="tx1"/>
                          </a:solidFill>
                        </a:rPr>
                        <a:t>5.0</a:t>
                      </a:r>
                      <a:endParaRPr lang="he-IL" sz="1800" b="1" dirty="0">
                        <a:solidFill>
                          <a:schemeClr val="tx1"/>
                        </a:solidFill>
                      </a:endParaRPr>
                    </a:p>
                  </a:txBody>
                  <a:tcPr marL="91435" marR="91435" marT="45717" marB="45717">
                    <a:solidFill>
                      <a:srgbClr val="66FF99"/>
                    </a:solidFill>
                  </a:tcPr>
                </a:tc>
                <a:tc>
                  <a:txBody>
                    <a:bodyPr/>
                    <a:lstStyle/>
                    <a:p>
                      <a:pPr algn="ctr" rtl="1"/>
                      <a:r>
                        <a:rPr lang="he-IL" sz="1800" b="1" dirty="0" smtClean="0">
                          <a:solidFill>
                            <a:schemeClr val="tx1"/>
                          </a:solidFill>
                        </a:rPr>
                        <a:t>6.5</a:t>
                      </a:r>
                      <a:endParaRPr lang="he-IL" sz="1800" b="1" dirty="0">
                        <a:solidFill>
                          <a:schemeClr val="tx1"/>
                        </a:solidFill>
                      </a:endParaRPr>
                    </a:p>
                  </a:txBody>
                  <a:tcPr marL="91435" marR="91435" marT="45717" marB="45717">
                    <a:solidFill>
                      <a:schemeClr val="accent6">
                        <a:lumMod val="60000"/>
                        <a:lumOff val="40000"/>
                      </a:schemeClr>
                    </a:solidFill>
                  </a:tcPr>
                </a:tc>
              </a:tr>
              <a:tr h="1003930">
                <a:tc>
                  <a:txBody>
                    <a:bodyPr/>
                    <a:lstStyle/>
                    <a:p>
                      <a:pPr algn="r" rtl="1"/>
                      <a:r>
                        <a:rPr lang="he-IL" sz="1800" b="1" dirty="0" smtClean="0">
                          <a:solidFill>
                            <a:schemeClr val="tx1"/>
                          </a:solidFill>
                        </a:rPr>
                        <a:t>הכנסות מתיירות נכנסת (מיליארדי $)</a:t>
                      </a:r>
                      <a:endParaRPr lang="he-IL" sz="1800" b="1" dirty="0">
                        <a:solidFill>
                          <a:schemeClr val="tx1"/>
                        </a:solidFill>
                      </a:endParaRPr>
                    </a:p>
                  </a:txBody>
                  <a:tcPr marL="91435" marR="91435" marT="45717" marB="45717">
                    <a:solidFill>
                      <a:schemeClr val="accent5">
                        <a:lumMod val="40000"/>
                        <a:lumOff val="60000"/>
                      </a:schemeClr>
                    </a:solidFill>
                  </a:tcPr>
                </a:tc>
                <a:tc>
                  <a:txBody>
                    <a:bodyPr/>
                    <a:lstStyle/>
                    <a:p>
                      <a:pPr algn="ctr" rtl="1"/>
                      <a:r>
                        <a:rPr lang="he-IL" sz="1800" b="1" dirty="0" smtClean="0">
                          <a:solidFill>
                            <a:schemeClr val="tx1"/>
                          </a:solidFill>
                        </a:rPr>
                        <a:t>5.3</a:t>
                      </a:r>
                    </a:p>
                    <a:p>
                      <a:pPr algn="ctr" rtl="1"/>
                      <a:endParaRPr lang="he-IL" sz="1800" b="1" dirty="0">
                        <a:solidFill>
                          <a:schemeClr val="tx1"/>
                        </a:solidFill>
                      </a:endParaRPr>
                    </a:p>
                  </a:txBody>
                  <a:tcPr marL="91435" marR="91435" marT="45717" marB="45717">
                    <a:solidFill>
                      <a:schemeClr val="accent5">
                        <a:lumMod val="40000"/>
                        <a:lumOff val="60000"/>
                      </a:schemeClr>
                    </a:solidFill>
                  </a:tcPr>
                </a:tc>
                <a:tc>
                  <a:txBody>
                    <a:bodyPr/>
                    <a:lstStyle/>
                    <a:p>
                      <a:pPr algn="ctr" rtl="1"/>
                      <a:r>
                        <a:rPr lang="he-IL" sz="1800" b="1" dirty="0" smtClean="0">
                          <a:solidFill>
                            <a:schemeClr val="tx1"/>
                          </a:solidFill>
                        </a:rPr>
                        <a:t>9.0</a:t>
                      </a:r>
                      <a:endParaRPr lang="he-IL" sz="1800" b="1" dirty="0">
                        <a:solidFill>
                          <a:schemeClr val="tx1"/>
                        </a:solidFill>
                      </a:endParaRPr>
                    </a:p>
                  </a:txBody>
                  <a:tcPr marL="91435" marR="91435" marT="45717" marB="45717">
                    <a:solidFill>
                      <a:srgbClr val="66FF99"/>
                    </a:solidFill>
                  </a:tcPr>
                </a:tc>
                <a:tc>
                  <a:txBody>
                    <a:bodyPr/>
                    <a:lstStyle/>
                    <a:p>
                      <a:pPr algn="ctr" rtl="1"/>
                      <a:r>
                        <a:rPr lang="he-IL" sz="1800" b="1" dirty="0" smtClean="0">
                          <a:solidFill>
                            <a:schemeClr val="tx1"/>
                          </a:solidFill>
                        </a:rPr>
                        <a:t>11.7</a:t>
                      </a:r>
                      <a:endParaRPr lang="he-IL" sz="1800" b="1" dirty="0">
                        <a:solidFill>
                          <a:schemeClr val="tx1"/>
                        </a:solidFill>
                      </a:endParaRPr>
                    </a:p>
                  </a:txBody>
                  <a:tcPr marL="91435" marR="91435" marT="45717" marB="45717">
                    <a:solidFill>
                      <a:schemeClr val="accent6">
                        <a:lumMod val="60000"/>
                        <a:lumOff val="40000"/>
                      </a:schemeClr>
                    </a:solidFill>
                  </a:tcPr>
                </a:tc>
              </a:tr>
              <a:tr h="648393">
                <a:tc>
                  <a:txBody>
                    <a:bodyPr/>
                    <a:lstStyle/>
                    <a:p>
                      <a:pPr algn="r" rtl="1"/>
                      <a:r>
                        <a:rPr lang="he-IL" sz="1800" b="1" dirty="0" smtClean="0">
                          <a:solidFill>
                            <a:schemeClr val="tx1"/>
                          </a:solidFill>
                        </a:rPr>
                        <a:t>תרומה לתמ"ג ישיר ועקיף</a:t>
                      </a:r>
                      <a:r>
                        <a:rPr lang="he-IL" sz="1800" b="1" baseline="0" dirty="0" smtClean="0">
                          <a:solidFill>
                            <a:schemeClr val="tx1"/>
                          </a:solidFill>
                        </a:rPr>
                        <a:t> </a:t>
                      </a:r>
                      <a:r>
                        <a:rPr lang="he-IL" sz="1800" b="1" dirty="0" smtClean="0">
                          <a:solidFill>
                            <a:schemeClr val="tx1"/>
                          </a:solidFill>
                        </a:rPr>
                        <a:t>(מיליארדי ₪)</a:t>
                      </a:r>
                    </a:p>
                    <a:p>
                      <a:pPr algn="r" rtl="1"/>
                      <a:endParaRPr lang="he-IL" sz="1800" b="1" dirty="0" smtClean="0">
                        <a:solidFill>
                          <a:schemeClr val="tx1"/>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800" b="1" dirty="0" smtClean="0">
                          <a:solidFill>
                            <a:schemeClr val="tx1"/>
                          </a:solidFill>
                        </a:rPr>
                        <a:t>מזה: מתיירות נכנסת</a:t>
                      </a:r>
                    </a:p>
                    <a:p>
                      <a:pPr marL="0" marR="0" indent="0" algn="r" defTabSz="914400" rtl="1" eaLnBrk="1" fontAlgn="auto" latinLnBrk="0" hangingPunct="1">
                        <a:lnSpc>
                          <a:spcPct val="100000"/>
                        </a:lnSpc>
                        <a:spcBef>
                          <a:spcPts val="0"/>
                        </a:spcBef>
                        <a:spcAft>
                          <a:spcPts val="0"/>
                        </a:spcAft>
                        <a:buClrTx/>
                        <a:buSzTx/>
                        <a:buFontTx/>
                        <a:buNone/>
                        <a:tabLst/>
                        <a:defRPr/>
                      </a:pPr>
                      <a:r>
                        <a:rPr lang="he-IL" sz="1800" b="1" dirty="0" smtClean="0">
                          <a:solidFill>
                            <a:schemeClr val="tx1"/>
                          </a:solidFill>
                        </a:rPr>
                        <a:t>(מיליארדי ₪)</a:t>
                      </a:r>
                    </a:p>
                    <a:p>
                      <a:pPr algn="r" rtl="1"/>
                      <a:endParaRPr lang="he-IL" sz="1800" b="1" dirty="0">
                        <a:solidFill>
                          <a:schemeClr val="tx1"/>
                        </a:solidFill>
                      </a:endParaRPr>
                    </a:p>
                  </a:txBody>
                  <a:tcPr marL="91435" marR="91435" marT="45717" marB="45717">
                    <a:solidFill>
                      <a:schemeClr val="accent5">
                        <a:lumMod val="40000"/>
                        <a:lumOff val="60000"/>
                      </a:schemeClr>
                    </a:solidFill>
                  </a:tcPr>
                </a:tc>
                <a:tc>
                  <a:txBody>
                    <a:bodyPr/>
                    <a:lstStyle/>
                    <a:p>
                      <a:pPr algn="ctr" rtl="1"/>
                      <a:r>
                        <a:rPr lang="he-IL" sz="1800" b="1" dirty="0" smtClean="0">
                          <a:solidFill>
                            <a:schemeClr val="tx1"/>
                          </a:solidFill>
                        </a:rPr>
                        <a:t>48.4</a:t>
                      </a:r>
                    </a:p>
                    <a:p>
                      <a:pPr algn="ctr" rtl="1"/>
                      <a:r>
                        <a:rPr lang="he-IL" sz="1800" b="1" dirty="0" smtClean="0">
                          <a:solidFill>
                            <a:schemeClr val="tx1"/>
                          </a:solidFill>
                        </a:rPr>
                        <a:t>(כ 5.1%</a:t>
                      </a:r>
                      <a:r>
                        <a:rPr lang="he-IL" sz="1800" b="1" baseline="0" dirty="0" smtClean="0">
                          <a:solidFill>
                            <a:schemeClr val="tx1"/>
                          </a:solidFill>
                        </a:rPr>
                        <a:t> </a:t>
                      </a:r>
                      <a:r>
                        <a:rPr lang="he-IL" sz="1800" b="1" dirty="0" err="1" smtClean="0">
                          <a:solidFill>
                            <a:schemeClr val="tx1"/>
                          </a:solidFill>
                        </a:rPr>
                        <a:t>מהתמ"ג</a:t>
                      </a:r>
                      <a:r>
                        <a:rPr lang="he-IL" sz="1800" b="1" dirty="0" smtClean="0">
                          <a:solidFill>
                            <a:schemeClr val="tx1"/>
                          </a:solidFill>
                        </a:rPr>
                        <a:t>)</a:t>
                      </a:r>
                    </a:p>
                    <a:p>
                      <a:pPr algn="ctr" rtl="1"/>
                      <a:endParaRPr lang="he-IL" sz="1800" b="1" dirty="0" smtClean="0">
                        <a:solidFill>
                          <a:schemeClr val="tx1"/>
                        </a:solidFill>
                      </a:endParaRPr>
                    </a:p>
                    <a:p>
                      <a:pPr algn="ctr" rtl="1"/>
                      <a:r>
                        <a:rPr lang="he-IL" sz="1800" b="1" dirty="0" smtClean="0">
                          <a:solidFill>
                            <a:schemeClr val="tx1"/>
                          </a:solidFill>
                        </a:rPr>
                        <a:t>22.4</a:t>
                      </a:r>
                      <a:endParaRPr lang="he-IL" sz="1800" b="1" dirty="0">
                        <a:solidFill>
                          <a:schemeClr val="tx1"/>
                        </a:solidFill>
                      </a:endParaRPr>
                    </a:p>
                  </a:txBody>
                  <a:tcPr marL="91435" marR="91435" marT="45717" marB="45717">
                    <a:solidFill>
                      <a:schemeClr val="accent5">
                        <a:lumMod val="40000"/>
                        <a:lumOff val="6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dirty="0" smtClean="0">
                          <a:solidFill>
                            <a:schemeClr val="tx1"/>
                          </a:solidFill>
                        </a:rPr>
                        <a:t>68.7</a:t>
                      </a:r>
                    </a:p>
                    <a:p>
                      <a:pPr marL="0" marR="0" indent="0" algn="ctr" defTabSz="914400" rtl="1" eaLnBrk="1" fontAlgn="auto" latinLnBrk="0" hangingPunct="1">
                        <a:lnSpc>
                          <a:spcPct val="100000"/>
                        </a:lnSpc>
                        <a:spcBef>
                          <a:spcPts val="0"/>
                        </a:spcBef>
                        <a:spcAft>
                          <a:spcPts val="0"/>
                        </a:spcAft>
                        <a:buClrTx/>
                        <a:buSzTx/>
                        <a:buFontTx/>
                        <a:buNone/>
                        <a:tabLst/>
                        <a:defRPr/>
                      </a:pPr>
                      <a:r>
                        <a:rPr lang="he-IL" sz="1800" b="1" dirty="0" smtClean="0">
                          <a:solidFill>
                            <a:schemeClr val="tx1"/>
                          </a:solidFill>
                        </a:rPr>
                        <a:t>(כ 5.7%</a:t>
                      </a:r>
                      <a:r>
                        <a:rPr lang="he-IL" sz="1800" b="1" baseline="0" dirty="0" smtClean="0">
                          <a:solidFill>
                            <a:schemeClr val="tx1"/>
                          </a:solidFill>
                        </a:rPr>
                        <a:t> </a:t>
                      </a:r>
                      <a:r>
                        <a:rPr lang="he-IL" sz="1800" b="1" dirty="0" err="1" smtClean="0">
                          <a:solidFill>
                            <a:schemeClr val="tx1"/>
                          </a:solidFill>
                        </a:rPr>
                        <a:t>מהתמ"ג</a:t>
                      </a:r>
                      <a:r>
                        <a:rPr lang="he-IL" sz="1800" b="1" dirty="0" smtClean="0">
                          <a:solidFill>
                            <a:schemeClr val="tx1"/>
                          </a:solidFill>
                        </a:rPr>
                        <a:t>)</a:t>
                      </a:r>
                    </a:p>
                    <a:p>
                      <a:pPr algn="ctr" rtl="1"/>
                      <a:endParaRPr lang="he-IL" sz="1800" b="1" dirty="0" smtClean="0">
                        <a:solidFill>
                          <a:schemeClr val="tx1"/>
                        </a:solidFill>
                      </a:endParaRPr>
                    </a:p>
                    <a:p>
                      <a:pPr algn="ctr" rtl="1"/>
                      <a:r>
                        <a:rPr lang="he-IL" sz="1800" b="1" dirty="0" smtClean="0">
                          <a:solidFill>
                            <a:schemeClr val="tx1"/>
                          </a:solidFill>
                        </a:rPr>
                        <a:t>37.8</a:t>
                      </a:r>
                      <a:endParaRPr lang="he-IL" sz="1800" b="1" dirty="0">
                        <a:solidFill>
                          <a:schemeClr val="tx1"/>
                        </a:solidFill>
                      </a:endParaRPr>
                    </a:p>
                  </a:txBody>
                  <a:tcPr marL="91435" marR="91435" marT="45717" marB="45717">
                    <a:solidFill>
                      <a:srgbClr val="66FF99"/>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dirty="0" smtClean="0">
                          <a:solidFill>
                            <a:schemeClr val="tx1"/>
                          </a:solidFill>
                        </a:rPr>
                        <a:t>82.4</a:t>
                      </a:r>
                    </a:p>
                    <a:p>
                      <a:pPr marL="0" marR="0" indent="0" algn="ctr" defTabSz="914400" rtl="1" eaLnBrk="1" fontAlgn="auto" latinLnBrk="0" hangingPunct="1">
                        <a:lnSpc>
                          <a:spcPct val="100000"/>
                        </a:lnSpc>
                        <a:spcBef>
                          <a:spcPts val="0"/>
                        </a:spcBef>
                        <a:spcAft>
                          <a:spcPts val="0"/>
                        </a:spcAft>
                        <a:buClrTx/>
                        <a:buSzTx/>
                        <a:buFontTx/>
                        <a:buNone/>
                        <a:tabLst/>
                        <a:defRPr/>
                      </a:pPr>
                      <a:r>
                        <a:rPr lang="he-IL" sz="1800" b="1" dirty="0" smtClean="0">
                          <a:solidFill>
                            <a:schemeClr val="tx1"/>
                          </a:solidFill>
                        </a:rPr>
                        <a:t>(כ 6.1%</a:t>
                      </a:r>
                      <a:r>
                        <a:rPr lang="he-IL" sz="1800" b="1" baseline="0" dirty="0" smtClean="0">
                          <a:solidFill>
                            <a:schemeClr val="tx1"/>
                          </a:solidFill>
                        </a:rPr>
                        <a:t> </a:t>
                      </a:r>
                      <a:r>
                        <a:rPr lang="he-IL" sz="1800" b="1" dirty="0" err="1" smtClean="0">
                          <a:solidFill>
                            <a:schemeClr val="tx1"/>
                          </a:solidFill>
                        </a:rPr>
                        <a:t>מהתמ"ג</a:t>
                      </a:r>
                      <a:r>
                        <a:rPr lang="he-IL" sz="1800" b="1" dirty="0" smtClean="0">
                          <a:solidFill>
                            <a:schemeClr val="tx1"/>
                          </a:solidFill>
                        </a:rPr>
                        <a:t>)</a:t>
                      </a:r>
                    </a:p>
                    <a:p>
                      <a:pPr algn="ctr" rtl="1"/>
                      <a:endParaRPr lang="he-IL" sz="1800" b="1" dirty="0" smtClean="0">
                        <a:solidFill>
                          <a:schemeClr val="tx1"/>
                        </a:solidFill>
                      </a:endParaRPr>
                    </a:p>
                    <a:p>
                      <a:pPr algn="ctr" rtl="1"/>
                      <a:r>
                        <a:rPr lang="he-IL" sz="1800" b="1" dirty="0" smtClean="0">
                          <a:solidFill>
                            <a:schemeClr val="tx1"/>
                          </a:solidFill>
                        </a:rPr>
                        <a:t>49.2</a:t>
                      </a:r>
                      <a:endParaRPr lang="he-IL" sz="1800" b="1" dirty="0">
                        <a:solidFill>
                          <a:schemeClr val="tx1"/>
                        </a:solidFill>
                      </a:endParaRPr>
                    </a:p>
                  </a:txBody>
                  <a:tcPr marL="91435" marR="91435" marT="45717" marB="45717">
                    <a:solidFill>
                      <a:schemeClr val="accent6">
                        <a:lumMod val="60000"/>
                        <a:lumOff val="40000"/>
                      </a:schemeClr>
                    </a:solidFill>
                  </a:tcPr>
                </a:tc>
              </a:tr>
              <a:tr h="98614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b="1" dirty="0" smtClean="0">
                          <a:solidFill>
                            <a:schemeClr val="tx1"/>
                          </a:solidFill>
                        </a:rPr>
                        <a:t>מועסקים ישיר ועקיף(אלפים)</a:t>
                      </a:r>
                    </a:p>
                    <a:p>
                      <a:pPr algn="r" rtl="1"/>
                      <a:endParaRPr lang="he-IL" sz="1800" b="1" dirty="0" smtClean="0">
                        <a:solidFill>
                          <a:schemeClr val="tx1"/>
                        </a:solidFill>
                      </a:endParaRPr>
                    </a:p>
                    <a:p>
                      <a:pPr algn="r" rtl="1"/>
                      <a:r>
                        <a:rPr lang="he-IL" sz="1800" b="1" dirty="0" smtClean="0">
                          <a:solidFill>
                            <a:schemeClr val="tx1"/>
                          </a:solidFill>
                        </a:rPr>
                        <a:t>מזה מתיירות נכנסת (אלפים)</a:t>
                      </a:r>
                    </a:p>
                  </a:txBody>
                  <a:tcPr marL="91435" marR="91435" marT="45717" marB="45717">
                    <a:solidFill>
                      <a:schemeClr val="accent5">
                        <a:lumMod val="40000"/>
                        <a:lumOff val="60000"/>
                      </a:schemeClr>
                    </a:solidFill>
                  </a:tcPr>
                </a:tc>
                <a:tc>
                  <a:txBody>
                    <a:bodyPr/>
                    <a:lstStyle/>
                    <a:p>
                      <a:pPr algn="ctr" rtl="1"/>
                      <a:r>
                        <a:rPr lang="he-IL" sz="1800" b="1" dirty="0" smtClean="0">
                          <a:solidFill>
                            <a:schemeClr val="tx1"/>
                          </a:solidFill>
                        </a:rPr>
                        <a:t>218  </a:t>
                      </a:r>
                      <a:endParaRPr lang="en-US" sz="1800" b="1" dirty="0" smtClean="0">
                        <a:solidFill>
                          <a:schemeClr val="tx1"/>
                        </a:solidFill>
                      </a:endParaRPr>
                    </a:p>
                    <a:p>
                      <a:pPr algn="ctr" rtl="1"/>
                      <a:endParaRPr lang="he-IL" sz="1800" b="1" dirty="0" smtClean="0">
                        <a:solidFill>
                          <a:schemeClr val="tx1"/>
                        </a:solidFill>
                      </a:endParaRPr>
                    </a:p>
                    <a:p>
                      <a:pPr algn="ctr" rtl="1"/>
                      <a:r>
                        <a:rPr lang="he-IL" sz="1800" b="1" dirty="0" smtClean="0">
                          <a:solidFill>
                            <a:schemeClr val="tx1"/>
                          </a:solidFill>
                        </a:rPr>
                        <a:t> 99.2</a:t>
                      </a:r>
                    </a:p>
                    <a:p>
                      <a:pPr algn="ctr" rtl="1"/>
                      <a:endParaRPr lang="he-IL" sz="1800" b="1" dirty="0">
                        <a:solidFill>
                          <a:schemeClr val="tx1"/>
                        </a:solidFill>
                      </a:endParaRPr>
                    </a:p>
                  </a:txBody>
                  <a:tcPr marL="91435" marR="91435" marT="45717" marB="45717">
                    <a:solidFill>
                      <a:schemeClr val="accent5">
                        <a:lumMod val="40000"/>
                        <a:lumOff val="60000"/>
                      </a:schemeClr>
                    </a:solidFill>
                  </a:tcPr>
                </a:tc>
                <a:tc>
                  <a:txBody>
                    <a:bodyPr/>
                    <a:lstStyle/>
                    <a:p>
                      <a:pPr algn="ctr" rtl="1"/>
                      <a:r>
                        <a:rPr lang="he-IL" sz="1800" b="1" dirty="0" smtClean="0">
                          <a:solidFill>
                            <a:schemeClr val="tx1"/>
                          </a:solidFill>
                        </a:rPr>
                        <a:t>298.5</a:t>
                      </a:r>
                      <a:endParaRPr lang="en-US" sz="1800" b="1" dirty="0" smtClean="0">
                        <a:solidFill>
                          <a:schemeClr val="tx1"/>
                        </a:solidFill>
                      </a:endParaRPr>
                    </a:p>
                    <a:p>
                      <a:pPr algn="ctr" rtl="1"/>
                      <a:endParaRPr lang="he-IL" sz="1800" b="1" dirty="0" smtClean="0">
                        <a:solidFill>
                          <a:schemeClr val="tx1"/>
                        </a:solidFill>
                      </a:endParaRPr>
                    </a:p>
                    <a:p>
                      <a:pPr algn="ctr" rtl="1"/>
                      <a:r>
                        <a:rPr lang="he-IL" sz="1800" b="1" dirty="0" smtClean="0">
                          <a:solidFill>
                            <a:schemeClr val="tx1"/>
                          </a:solidFill>
                        </a:rPr>
                        <a:t>157.8</a:t>
                      </a:r>
                      <a:endParaRPr lang="he-IL" sz="1800" b="1" dirty="0">
                        <a:solidFill>
                          <a:schemeClr val="tx1"/>
                        </a:solidFill>
                      </a:endParaRPr>
                    </a:p>
                  </a:txBody>
                  <a:tcPr marL="91435" marR="91435" marT="45717" marB="45717">
                    <a:solidFill>
                      <a:srgbClr val="66FF99"/>
                    </a:solidFill>
                  </a:tcPr>
                </a:tc>
                <a:tc>
                  <a:txBody>
                    <a:bodyPr/>
                    <a:lstStyle/>
                    <a:p>
                      <a:pPr algn="ctr" rtl="1"/>
                      <a:r>
                        <a:rPr lang="he-IL" sz="1800" b="1" dirty="0" smtClean="0">
                          <a:solidFill>
                            <a:schemeClr val="tx1"/>
                          </a:solidFill>
                        </a:rPr>
                        <a:t>355.2</a:t>
                      </a:r>
                      <a:endParaRPr lang="en-US" sz="1800" b="1" dirty="0" smtClean="0">
                        <a:solidFill>
                          <a:schemeClr val="tx1"/>
                        </a:solidFill>
                      </a:endParaRPr>
                    </a:p>
                    <a:p>
                      <a:pPr algn="ctr" rtl="1"/>
                      <a:endParaRPr lang="he-IL" sz="1800" b="1" dirty="0" smtClean="0">
                        <a:solidFill>
                          <a:schemeClr val="tx1"/>
                        </a:solidFill>
                      </a:endParaRPr>
                    </a:p>
                    <a:p>
                      <a:pPr algn="ctr" rtl="1"/>
                      <a:r>
                        <a:rPr lang="he-IL" sz="1800" b="1" dirty="0" smtClean="0">
                          <a:solidFill>
                            <a:schemeClr val="tx1"/>
                          </a:solidFill>
                        </a:rPr>
                        <a:t>204.1</a:t>
                      </a:r>
                    </a:p>
                    <a:p>
                      <a:pPr algn="ctr" rtl="1"/>
                      <a:endParaRPr lang="he-IL" sz="1800" b="1" dirty="0">
                        <a:solidFill>
                          <a:schemeClr val="tx1"/>
                        </a:solidFill>
                      </a:endParaRPr>
                    </a:p>
                  </a:txBody>
                  <a:tcPr marL="91435" marR="91435" marT="45717" marB="45717">
                    <a:solidFill>
                      <a:schemeClr val="accent6">
                        <a:lumMod val="60000"/>
                        <a:lumOff val="40000"/>
                      </a:schemeClr>
                    </a:solidFill>
                  </a:tcPr>
                </a:tc>
              </a:tr>
            </a:tbl>
          </a:graphicData>
        </a:graphic>
      </p:graphicFrame>
      <p:sp>
        <p:nvSpPr>
          <p:cNvPr id="4" name="Slide Number Placeholder 3"/>
          <p:cNvSpPr>
            <a:spLocks noGrp="1"/>
          </p:cNvSpPr>
          <p:nvPr>
            <p:ph type="sldNum" sz="quarter" idx="12"/>
          </p:nvPr>
        </p:nvSpPr>
        <p:spPr/>
        <p:txBody>
          <a:bodyPr/>
          <a:lstStyle/>
          <a:p>
            <a:pPr>
              <a:defRPr/>
            </a:pPr>
            <a:fld id="{277F8AFC-C345-442A-99EF-CEC6033BF65D}" type="slidenum">
              <a:rPr lang="en-US" smtClean="0"/>
              <a:pPr>
                <a:defRPr/>
              </a:pPr>
              <a:t>35</a:t>
            </a:fld>
            <a:endParaRPr lang="en-US"/>
          </a:p>
        </p:txBody>
      </p:sp>
      <p:sp>
        <p:nvSpPr>
          <p:cNvPr id="5" name="Title 1"/>
          <p:cNvSpPr>
            <a:spLocks noGrp="1"/>
          </p:cNvSpPr>
          <p:nvPr>
            <p:ph type="title"/>
          </p:nvPr>
        </p:nvSpPr>
        <p:spPr>
          <a:xfrm>
            <a:off x="457200" y="315913"/>
            <a:ext cx="8229600" cy="827087"/>
          </a:xfrm>
        </p:spPr>
        <p:txBody>
          <a:bodyPr/>
          <a:lstStyle/>
          <a:p>
            <a:pPr algn="ctr">
              <a:defRPr/>
            </a:pPr>
            <a:r>
              <a:rPr lang="he-IL" sz="3200" b="1" u="sng" dirty="0" smtClean="0">
                <a:solidFill>
                  <a:schemeClr val="tx1"/>
                </a:solidFill>
                <a:cs typeface="+mn-cs"/>
              </a:rPr>
              <a:t>חזרה לעתיד. יעדים ריאלים, משמעויות </a:t>
            </a:r>
            <a:r>
              <a:rPr lang="en-US" b="1" dirty="0" smtClean="0">
                <a:solidFill>
                  <a:srgbClr val="0000CC"/>
                </a:solidFill>
                <a:effectLst>
                  <a:outerShdw blurRad="38100" dist="38100" dir="2700000" algn="tl">
                    <a:srgbClr val="000000">
                      <a:alpha val="43137"/>
                    </a:srgbClr>
                  </a:outerShdw>
                </a:effectLst>
                <a:cs typeface="+mn-cs"/>
              </a:rPr>
              <a:t/>
            </a:r>
            <a:br>
              <a:rPr lang="en-US" b="1" dirty="0" smtClean="0">
                <a:solidFill>
                  <a:srgbClr val="0000CC"/>
                </a:solidFill>
                <a:effectLst>
                  <a:outerShdw blurRad="38100" dist="38100" dir="2700000" algn="tl">
                    <a:srgbClr val="000000">
                      <a:alpha val="43137"/>
                    </a:srgbClr>
                  </a:outerShdw>
                </a:effectLst>
                <a:cs typeface="+mn-cs"/>
              </a:rPr>
            </a:br>
            <a:endParaRPr lang="he-IL" dirty="0">
              <a:solidFill>
                <a:srgbClr val="0000CC"/>
              </a:solidFill>
              <a:effectLst>
                <a:outerShdw blurRad="38100" dist="38100" dir="2700000" algn="tl">
                  <a:srgbClr val="000000">
                    <a:alpha val="43137"/>
                  </a:srgbClr>
                </a:outerShdw>
              </a:effectLst>
              <a:cs typeface="+mn-cs"/>
            </a:endParaRPr>
          </a:p>
        </p:txBody>
      </p:sp>
      <p:pic>
        <p:nvPicPr>
          <p:cNvPr id="14372"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362700"/>
            <a:ext cx="577850" cy="4953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6899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2580530403"/>
              </p:ext>
            </p:extLst>
          </p:nvPr>
        </p:nvGraphicFramePr>
        <p:xfrm>
          <a:off x="266701" y="1325563"/>
          <a:ext cx="8420099" cy="4823206"/>
        </p:xfrm>
        <a:graphic>
          <a:graphicData uri="http://schemas.openxmlformats.org/drawingml/2006/table">
            <a:tbl>
              <a:tblPr rtl="1" firstRow="1" bandRow="1">
                <a:tableStyleId>{5C22544A-7EE6-4342-B048-85BDC9FD1C3A}</a:tableStyleId>
              </a:tblPr>
              <a:tblGrid>
                <a:gridCol w="2385557"/>
                <a:gridCol w="2028138"/>
                <a:gridCol w="2028139"/>
                <a:gridCol w="1978265"/>
              </a:tblGrid>
              <a:tr h="785990">
                <a:tc>
                  <a:txBody>
                    <a:bodyPr/>
                    <a:lstStyle/>
                    <a:p>
                      <a:pPr algn="ctr" rtl="1"/>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dirty="0" smtClean="0">
                          <a:solidFill>
                            <a:schemeClr val="tx1"/>
                          </a:solidFill>
                        </a:rPr>
                        <a:t>2013</a:t>
                      </a:r>
                    </a:p>
                    <a:p>
                      <a:pPr algn="ctr" rtl="1"/>
                      <a:r>
                        <a:rPr lang="he-IL" sz="1800" dirty="0" smtClean="0">
                          <a:solidFill>
                            <a:schemeClr val="tx1"/>
                          </a:solidFill>
                        </a:rPr>
                        <a:t>3 מיליון תיירים</a:t>
                      </a:r>
                      <a:endParaRPr lang="he-IL" sz="1800"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dirty="0" smtClean="0">
                          <a:solidFill>
                            <a:schemeClr val="tx1"/>
                          </a:solidFill>
                        </a:rPr>
                        <a:t>5 מיליון תיירים</a:t>
                      </a:r>
                      <a:endParaRPr lang="he-IL" sz="1800" dirty="0">
                        <a:solidFill>
                          <a:schemeClr val="tx1"/>
                        </a:solidFill>
                      </a:endParaRPr>
                    </a:p>
                  </a:txBody>
                  <a:tcPr marL="91432" marR="91432" marT="45721" marB="45721">
                    <a:solidFill>
                      <a:srgbClr val="66FF99"/>
                    </a:solidFill>
                  </a:tcPr>
                </a:tc>
                <a:tc>
                  <a:txBody>
                    <a:bodyPr/>
                    <a:lstStyle/>
                    <a:p>
                      <a:pPr algn="ctr" rtl="1"/>
                      <a:r>
                        <a:rPr lang="he-IL" sz="1800" dirty="0" smtClean="0">
                          <a:solidFill>
                            <a:schemeClr val="tx1"/>
                          </a:solidFill>
                        </a:rPr>
                        <a:t>6.5 מיליון תיירים</a:t>
                      </a:r>
                      <a:endParaRPr lang="he-IL" sz="1800" dirty="0">
                        <a:solidFill>
                          <a:schemeClr val="tx1"/>
                        </a:solidFill>
                      </a:endParaRPr>
                    </a:p>
                  </a:txBody>
                  <a:tcPr marL="91432" marR="91432" marT="45721" marB="45721">
                    <a:solidFill>
                      <a:schemeClr val="accent6">
                        <a:lumMod val="60000"/>
                        <a:lumOff val="40000"/>
                      </a:schemeClr>
                    </a:solidFill>
                  </a:tcPr>
                </a:tc>
              </a:tr>
              <a:tr h="455376">
                <a:tc>
                  <a:txBody>
                    <a:bodyPr/>
                    <a:lstStyle/>
                    <a:p>
                      <a:pPr algn="r" rtl="1"/>
                      <a:r>
                        <a:rPr lang="he-IL" sz="1800" b="1" dirty="0" smtClean="0">
                          <a:solidFill>
                            <a:schemeClr val="tx1"/>
                          </a:solidFill>
                        </a:rPr>
                        <a:t>מספר חדרי מלון</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b="1" dirty="0" smtClean="0">
                          <a:solidFill>
                            <a:schemeClr val="tx1"/>
                          </a:solidFill>
                        </a:rPr>
                        <a:t>49,000</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en-US" sz="1800" b="1" dirty="0" smtClean="0">
                          <a:solidFill>
                            <a:schemeClr val="tx1"/>
                          </a:solidFill>
                        </a:rPr>
                        <a:t>66,400</a:t>
                      </a:r>
                      <a:endParaRPr lang="he-IL" sz="1800" b="1" dirty="0">
                        <a:solidFill>
                          <a:schemeClr val="tx1"/>
                        </a:solidFill>
                      </a:endParaRPr>
                    </a:p>
                  </a:txBody>
                  <a:tcPr marL="91432" marR="91432" marT="45721" marB="45721">
                    <a:solidFill>
                      <a:srgbClr val="66FF99"/>
                    </a:solidFill>
                  </a:tcPr>
                </a:tc>
                <a:tc>
                  <a:txBody>
                    <a:bodyPr/>
                    <a:lstStyle/>
                    <a:p>
                      <a:pPr algn="ctr" rtl="1"/>
                      <a:r>
                        <a:rPr lang="en-US" sz="1800" b="1" dirty="0" smtClean="0">
                          <a:solidFill>
                            <a:schemeClr val="tx1"/>
                          </a:solidFill>
                        </a:rPr>
                        <a:t>78,200</a:t>
                      </a:r>
                      <a:endParaRPr lang="he-IL" sz="1800" b="1" dirty="0">
                        <a:solidFill>
                          <a:schemeClr val="tx1"/>
                        </a:solidFill>
                      </a:endParaRPr>
                    </a:p>
                  </a:txBody>
                  <a:tcPr marL="91432" marR="91432" marT="45721" marB="45721">
                    <a:solidFill>
                      <a:schemeClr val="accent6">
                        <a:lumMod val="60000"/>
                        <a:lumOff val="40000"/>
                      </a:schemeClr>
                    </a:solidFill>
                  </a:tcPr>
                </a:tc>
              </a:tr>
              <a:tr h="455376">
                <a:tc>
                  <a:txBody>
                    <a:bodyPr/>
                    <a:lstStyle/>
                    <a:p>
                      <a:pPr algn="r" rtl="1"/>
                      <a:r>
                        <a:rPr lang="he-IL" sz="1800" b="1" dirty="0" smtClean="0">
                          <a:solidFill>
                            <a:schemeClr val="tx1"/>
                          </a:solidFill>
                        </a:rPr>
                        <a:t>סה"כ לינות</a:t>
                      </a:r>
                      <a:r>
                        <a:rPr lang="he-IL" sz="1800" b="1" baseline="0" dirty="0" smtClean="0">
                          <a:solidFill>
                            <a:schemeClr val="tx1"/>
                          </a:solidFill>
                        </a:rPr>
                        <a:t> (מיליונים)</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en-US" sz="1800" b="1" dirty="0" smtClean="0">
                          <a:solidFill>
                            <a:schemeClr val="tx1"/>
                          </a:solidFill>
                        </a:rPr>
                        <a:t>22.4</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b="1" dirty="0" smtClean="0">
                          <a:solidFill>
                            <a:schemeClr val="tx1"/>
                          </a:solidFill>
                        </a:rPr>
                        <a:t>31.0</a:t>
                      </a:r>
                      <a:endParaRPr lang="he-IL" sz="1800" b="1" dirty="0">
                        <a:solidFill>
                          <a:schemeClr val="tx1"/>
                        </a:solidFill>
                      </a:endParaRPr>
                    </a:p>
                  </a:txBody>
                  <a:tcPr marL="91432" marR="91432" marT="45721" marB="45721">
                    <a:solidFill>
                      <a:srgbClr val="66FF99"/>
                    </a:solidFill>
                  </a:tcPr>
                </a:tc>
                <a:tc>
                  <a:txBody>
                    <a:bodyPr/>
                    <a:lstStyle/>
                    <a:p>
                      <a:pPr algn="ctr" rtl="1"/>
                      <a:r>
                        <a:rPr lang="he-IL" sz="1800" b="1" dirty="0" smtClean="0">
                          <a:solidFill>
                            <a:schemeClr val="tx1"/>
                          </a:solidFill>
                        </a:rPr>
                        <a:t>36.8</a:t>
                      </a:r>
                    </a:p>
                    <a:p>
                      <a:pPr algn="ctr" rtl="1"/>
                      <a:endParaRPr lang="he-IL" sz="1800" b="1" dirty="0">
                        <a:solidFill>
                          <a:schemeClr val="tx1"/>
                        </a:solidFill>
                      </a:endParaRPr>
                    </a:p>
                  </a:txBody>
                  <a:tcPr marL="91432" marR="91432" marT="45721" marB="45721">
                    <a:solidFill>
                      <a:schemeClr val="accent6">
                        <a:lumMod val="60000"/>
                        <a:lumOff val="40000"/>
                      </a:schemeClr>
                    </a:solidFill>
                  </a:tcPr>
                </a:tc>
              </a:tr>
              <a:tr h="785990">
                <a:tc>
                  <a:txBody>
                    <a:bodyPr/>
                    <a:lstStyle/>
                    <a:p>
                      <a:pPr algn="r" rtl="1"/>
                      <a:r>
                        <a:rPr lang="he-IL" sz="1800" b="1" dirty="0" smtClean="0">
                          <a:solidFill>
                            <a:schemeClr val="tx1"/>
                          </a:solidFill>
                        </a:rPr>
                        <a:t>מזה: לינות תיירים (מיליונים)</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b="1" dirty="0" smtClean="0">
                          <a:solidFill>
                            <a:schemeClr val="tx1"/>
                          </a:solidFill>
                        </a:rPr>
                        <a:t>9.7</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b="1" dirty="0" smtClean="0">
                          <a:solidFill>
                            <a:schemeClr val="tx1"/>
                          </a:solidFill>
                        </a:rPr>
                        <a:t>16.4</a:t>
                      </a:r>
                      <a:endParaRPr lang="he-IL" sz="1800" b="1" dirty="0">
                        <a:solidFill>
                          <a:schemeClr val="tx1"/>
                        </a:solidFill>
                      </a:endParaRPr>
                    </a:p>
                  </a:txBody>
                  <a:tcPr marL="91432" marR="91432" marT="45721" marB="45721">
                    <a:solidFill>
                      <a:srgbClr val="66FF99"/>
                    </a:solidFill>
                  </a:tcPr>
                </a:tc>
                <a:tc>
                  <a:txBody>
                    <a:bodyPr/>
                    <a:lstStyle/>
                    <a:p>
                      <a:pPr algn="ctr" rtl="1"/>
                      <a:r>
                        <a:rPr lang="he-IL" sz="1800" b="1" dirty="0" smtClean="0">
                          <a:solidFill>
                            <a:schemeClr val="tx1"/>
                          </a:solidFill>
                        </a:rPr>
                        <a:t>21.3</a:t>
                      </a:r>
                    </a:p>
                    <a:p>
                      <a:pPr algn="ctr" rtl="1"/>
                      <a:endParaRPr lang="he-IL" sz="1800" b="1" dirty="0">
                        <a:solidFill>
                          <a:schemeClr val="tx1"/>
                        </a:solidFill>
                      </a:endParaRPr>
                    </a:p>
                  </a:txBody>
                  <a:tcPr marL="91432" marR="91432" marT="45721" marB="45721">
                    <a:solidFill>
                      <a:schemeClr val="accent6">
                        <a:lumMod val="60000"/>
                        <a:lumOff val="40000"/>
                      </a:schemeClr>
                    </a:solidFill>
                  </a:tcPr>
                </a:tc>
              </a:tr>
              <a:tr h="785990">
                <a:tc>
                  <a:txBody>
                    <a:bodyPr/>
                    <a:lstStyle/>
                    <a:p>
                      <a:pPr algn="r" rtl="1"/>
                      <a:r>
                        <a:rPr lang="he-IL" sz="1800" b="1" dirty="0" smtClean="0">
                          <a:solidFill>
                            <a:schemeClr val="tx1"/>
                          </a:solidFill>
                        </a:rPr>
                        <a:t>מזה: לינות ישראלים (מיליונים)</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b="1" dirty="0" smtClean="0">
                          <a:solidFill>
                            <a:schemeClr val="tx1"/>
                          </a:solidFill>
                        </a:rPr>
                        <a:t>12.7</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b="1" dirty="0" smtClean="0">
                          <a:solidFill>
                            <a:schemeClr val="tx1"/>
                          </a:solidFill>
                        </a:rPr>
                        <a:t>14.6</a:t>
                      </a:r>
                    </a:p>
                    <a:p>
                      <a:pPr algn="ctr" rtl="1"/>
                      <a:endParaRPr lang="he-IL" sz="1800" b="1" dirty="0">
                        <a:solidFill>
                          <a:schemeClr val="tx1"/>
                        </a:solidFill>
                      </a:endParaRPr>
                    </a:p>
                  </a:txBody>
                  <a:tcPr marL="91432" marR="91432" marT="45721" marB="45721">
                    <a:solidFill>
                      <a:srgbClr val="66FF99"/>
                    </a:solidFill>
                  </a:tcPr>
                </a:tc>
                <a:tc>
                  <a:txBody>
                    <a:bodyPr/>
                    <a:lstStyle/>
                    <a:p>
                      <a:pPr algn="ctr" rtl="1"/>
                      <a:r>
                        <a:rPr lang="he-IL" sz="1800" b="1" dirty="0" smtClean="0">
                          <a:solidFill>
                            <a:schemeClr val="tx1"/>
                          </a:solidFill>
                        </a:rPr>
                        <a:t>15.5</a:t>
                      </a:r>
                    </a:p>
                    <a:p>
                      <a:pPr algn="ctr" rtl="1"/>
                      <a:endParaRPr lang="he-IL" sz="1800" b="1" dirty="0">
                        <a:solidFill>
                          <a:schemeClr val="tx1"/>
                        </a:solidFill>
                      </a:endParaRPr>
                    </a:p>
                  </a:txBody>
                  <a:tcPr marL="91432" marR="91432" marT="45721" marB="45721">
                    <a:solidFill>
                      <a:schemeClr val="accent6">
                        <a:lumMod val="60000"/>
                        <a:lumOff val="40000"/>
                      </a:schemeClr>
                    </a:solidFill>
                  </a:tcPr>
                </a:tc>
              </a:tr>
              <a:tr h="785990">
                <a:tc>
                  <a:txBody>
                    <a:bodyPr/>
                    <a:lstStyle/>
                    <a:p>
                      <a:pPr algn="r" rtl="1"/>
                      <a:r>
                        <a:rPr lang="he-IL" sz="1800" b="1" dirty="0" smtClean="0">
                          <a:solidFill>
                            <a:schemeClr val="tx1"/>
                          </a:solidFill>
                        </a:rPr>
                        <a:t>פדיון המלונות (מיליארדי</a:t>
                      </a:r>
                      <a:r>
                        <a:rPr lang="he-IL" sz="1800" b="1" baseline="0" dirty="0" smtClean="0">
                          <a:solidFill>
                            <a:schemeClr val="tx1"/>
                          </a:solidFill>
                        </a:rPr>
                        <a:t> ₪ ריאלים)</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b="1" dirty="0" smtClean="0">
                          <a:solidFill>
                            <a:schemeClr val="tx1"/>
                          </a:solidFill>
                        </a:rPr>
                        <a:t>8.7</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b="1" dirty="0" smtClean="0">
                          <a:solidFill>
                            <a:schemeClr val="tx1"/>
                          </a:solidFill>
                        </a:rPr>
                        <a:t>12.0</a:t>
                      </a:r>
                      <a:endParaRPr lang="he-IL" sz="1800" b="1" dirty="0">
                        <a:solidFill>
                          <a:schemeClr val="tx1"/>
                        </a:solidFill>
                      </a:endParaRPr>
                    </a:p>
                  </a:txBody>
                  <a:tcPr marL="91432" marR="91432" marT="45721" marB="45721">
                    <a:solidFill>
                      <a:srgbClr val="66FF99"/>
                    </a:solidFill>
                  </a:tcPr>
                </a:tc>
                <a:tc>
                  <a:txBody>
                    <a:bodyPr/>
                    <a:lstStyle/>
                    <a:p>
                      <a:pPr algn="ctr" rtl="1"/>
                      <a:r>
                        <a:rPr lang="he-IL" sz="1800" b="1" dirty="0" smtClean="0">
                          <a:solidFill>
                            <a:schemeClr val="tx1"/>
                          </a:solidFill>
                        </a:rPr>
                        <a:t>14.3</a:t>
                      </a:r>
                    </a:p>
                    <a:p>
                      <a:pPr algn="ctr" rtl="1"/>
                      <a:endParaRPr lang="he-IL" sz="1800" b="1" dirty="0" smtClean="0">
                        <a:solidFill>
                          <a:schemeClr val="tx1"/>
                        </a:solidFill>
                      </a:endParaRPr>
                    </a:p>
                    <a:p>
                      <a:pPr algn="ctr" rtl="1"/>
                      <a:endParaRPr lang="he-IL" sz="1800" b="1" dirty="0">
                        <a:solidFill>
                          <a:schemeClr val="tx1"/>
                        </a:solidFill>
                      </a:endParaRPr>
                    </a:p>
                  </a:txBody>
                  <a:tcPr marL="91432" marR="91432" marT="45721" marB="45721">
                    <a:solidFill>
                      <a:schemeClr val="accent6">
                        <a:lumMod val="60000"/>
                        <a:lumOff val="40000"/>
                      </a:schemeClr>
                    </a:solidFill>
                  </a:tcPr>
                </a:tc>
              </a:tr>
              <a:tr h="455376">
                <a:tc>
                  <a:txBody>
                    <a:bodyPr/>
                    <a:lstStyle/>
                    <a:p>
                      <a:pPr algn="r" rtl="1"/>
                      <a:r>
                        <a:rPr lang="he-IL" sz="1800" b="1" dirty="0" smtClean="0">
                          <a:solidFill>
                            <a:schemeClr val="tx1"/>
                          </a:solidFill>
                        </a:rPr>
                        <a:t>שיעור תפוסת חדרים</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b="1" dirty="0" smtClean="0">
                          <a:solidFill>
                            <a:schemeClr val="tx1"/>
                          </a:solidFill>
                        </a:rPr>
                        <a:t>66%</a:t>
                      </a:r>
                      <a:endParaRPr lang="he-IL" sz="1800" b="1" dirty="0">
                        <a:solidFill>
                          <a:schemeClr val="tx1"/>
                        </a:solidFill>
                      </a:endParaRPr>
                    </a:p>
                  </a:txBody>
                  <a:tcPr marL="91432" marR="91432" marT="45721" marB="45721">
                    <a:solidFill>
                      <a:schemeClr val="accent5">
                        <a:lumMod val="40000"/>
                        <a:lumOff val="60000"/>
                      </a:schemeClr>
                    </a:solidFill>
                  </a:tcPr>
                </a:tc>
                <a:tc>
                  <a:txBody>
                    <a:bodyPr/>
                    <a:lstStyle/>
                    <a:p>
                      <a:pPr algn="ctr" rtl="1"/>
                      <a:r>
                        <a:rPr lang="he-IL" sz="1800" b="1" dirty="0" smtClean="0">
                          <a:solidFill>
                            <a:schemeClr val="tx1"/>
                          </a:solidFill>
                        </a:rPr>
                        <a:t>75%</a:t>
                      </a:r>
                      <a:endParaRPr lang="he-IL" sz="1800" b="1" dirty="0">
                        <a:solidFill>
                          <a:schemeClr val="tx1"/>
                        </a:solidFill>
                      </a:endParaRPr>
                    </a:p>
                  </a:txBody>
                  <a:tcPr marL="91432" marR="91432" marT="45721" marB="45721">
                    <a:solidFill>
                      <a:srgbClr val="66FF99"/>
                    </a:solidFill>
                  </a:tcPr>
                </a:tc>
                <a:tc>
                  <a:txBody>
                    <a:bodyPr/>
                    <a:lstStyle/>
                    <a:p>
                      <a:pPr algn="ctr" rtl="1"/>
                      <a:r>
                        <a:rPr lang="he-IL" sz="1800" b="1" dirty="0" smtClean="0">
                          <a:solidFill>
                            <a:schemeClr val="tx1"/>
                          </a:solidFill>
                        </a:rPr>
                        <a:t>75%</a:t>
                      </a:r>
                      <a:endParaRPr lang="he-IL" sz="1800" b="1" dirty="0">
                        <a:solidFill>
                          <a:schemeClr val="tx1"/>
                        </a:solidFill>
                      </a:endParaRPr>
                    </a:p>
                  </a:txBody>
                  <a:tcPr marL="91432" marR="91432" marT="45721" marB="45721">
                    <a:solidFill>
                      <a:schemeClr val="accent6">
                        <a:lumMod val="60000"/>
                        <a:lumOff val="40000"/>
                      </a:schemeClr>
                    </a:solidFill>
                  </a:tcPr>
                </a:tc>
              </a:tr>
            </a:tbl>
          </a:graphicData>
        </a:graphic>
      </p:graphicFrame>
      <p:sp>
        <p:nvSpPr>
          <p:cNvPr id="4" name="Slide Number Placeholder 3"/>
          <p:cNvSpPr>
            <a:spLocks noGrp="1"/>
          </p:cNvSpPr>
          <p:nvPr>
            <p:ph type="sldNum" sz="quarter" idx="12"/>
          </p:nvPr>
        </p:nvSpPr>
        <p:spPr/>
        <p:txBody>
          <a:bodyPr/>
          <a:lstStyle/>
          <a:p>
            <a:pPr>
              <a:defRPr/>
            </a:pPr>
            <a:fld id="{075FEA8C-7FCF-4D87-BC2C-8D53102E0028}" type="slidenum">
              <a:rPr lang="en-US" smtClean="0"/>
              <a:pPr>
                <a:defRPr/>
              </a:pPr>
              <a:t>36</a:t>
            </a:fld>
            <a:endParaRPr lang="en-US"/>
          </a:p>
        </p:txBody>
      </p:sp>
      <p:pic>
        <p:nvPicPr>
          <p:cNvPr id="15405"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362700"/>
            <a:ext cx="577850" cy="4953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57200" y="331788"/>
            <a:ext cx="8229600" cy="811212"/>
          </a:xfrm>
        </p:spPr>
        <p:txBody>
          <a:bodyPr/>
          <a:lstStyle/>
          <a:p>
            <a:pPr algn="ctr">
              <a:defRPr/>
            </a:pPr>
            <a:r>
              <a:rPr lang="he-IL" sz="3200" b="1" u="sng" dirty="0" smtClean="0">
                <a:solidFill>
                  <a:schemeClr val="tx1"/>
                </a:solidFill>
                <a:cs typeface="+mn-cs"/>
              </a:rPr>
              <a:t>יעדי התיירות לעתיד. משמעויות</a:t>
            </a:r>
            <a:r>
              <a:rPr lang="en-US" b="1" dirty="0" smtClean="0">
                <a:solidFill>
                  <a:srgbClr val="0000CC"/>
                </a:solidFill>
                <a:effectLst>
                  <a:outerShdw blurRad="38100" dist="38100" dir="2700000" algn="tl">
                    <a:srgbClr val="000000">
                      <a:alpha val="43137"/>
                    </a:srgbClr>
                  </a:outerShdw>
                </a:effectLst>
                <a:cs typeface="+mn-cs"/>
              </a:rPr>
              <a:t/>
            </a:r>
            <a:br>
              <a:rPr lang="en-US" b="1" dirty="0" smtClean="0">
                <a:solidFill>
                  <a:srgbClr val="0000CC"/>
                </a:solidFill>
                <a:effectLst>
                  <a:outerShdw blurRad="38100" dist="38100" dir="2700000" algn="tl">
                    <a:srgbClr val="000000">
                      <a:alpha val="43137"/>
                    </a:srgbClr>
                  </a:outerShdw>
                </a:effectLst>
                <a:cs typeface="+mn-cs"/>
              </a:rPr>
            </a:br>
            <a:endParaRPr lang="he-IL" dirty="0">
              <a:solidFill>
                <a:srgbClr val="0000CC"/>
              </a:solidFill>
              <a:effectLst>
                <a:outerShdw blurRad="38100" dist="38100" dir="2700000" algn="tl">
                  <a:srgbClr val="000000">
                    <a:alpha val="43137"/>
                  </a:srgbClr>
                </a:outerShdw>
              </a:effectLst>
              <a:cs typeface="+mn-cs"/>
            </a:endParaRPr>
          </a:p>
        </p:txBody>
      </p:sp>
    </p:spTree>
    <p:extLst>
      <p:ext uri="{BB962C8B-B14F-4D97-AF65-F5344CB8AC3E}">
        <p14:creationId xmlns:p14="http://schemas.microsoft.com/office/powerpoint/2010/main" xmlns="" val="2526896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0825" y="180975"/>
            <a:ext cx="8785225" cy="639763"/>
          </a:xfrm>
        </p:spPr>
        <p:txBody>
          <a:bodyPr/>
          <a:lstStyle/>
          <a:p>
            <a:pPr marL="355600" algn="ctr"/>
            <a:r>
              <a:rPr lang="en-US" sz="3200" b="1" u="sng" dirty="0" smtClean="0">
                <a:solidFill>
                  <a:schemeClr val="tx1"/>
                </a:solidFill>
                <a:cs typeface="Arial" pitchFamily="34" charset="0"/>
              </a:rPr>
              <a:t/>
            </a:r>
            <a:br>
              <a:rPr lang="en-US" sz="3200" b="1" u="sng" dirty="0" smtClean="0">
                <a:solidFill>
                  <a:schemeClr val="tx1"/>
                </a:solidFill>
                <a:cs typeface="Arial" pitchFamily="34" charset="0"/>
              </a:rPr>
            </a:br>
            <a:r>
              <a:rPr lang="he-IL" sz="3200" b="1" u="sng" dirty="0" smtClean="0">
                <a:solidFill>
                  <a:schemeClr val="tx1"/>
                </a:solidFill>
                <a:cs typeface="Arial" pitchFamily="34" charset="0"/>
              </a:rPr>
              <a:t/>
            </a:r>
            <a:br>
              <a:rPr lang="he-IL" sz="3200" b="1" u="sng" dirty="0" smtClean="0">
                <a:solidFill>
                  <a:schemeClr val="tx1"/>
                </a:solidFill>
                <a:cs typeface="Arial" pitchFamily="34" charset="0"/>
              </a:rPr>
            </a:br>
            <a:r>
              <a:rPr lang="he-IL" sz="3200" b="1" u="sng" dirty="0" smtClean="0">
                <a:solidFill>
                  <a:schemeClr val="tx1"/>
                </a:solidFill>
                <a:cs typeface="Arial" pitchFamily="34" charset="0"/>
              </a:rPr>
              <a:t/>
            </a:r>
            <a:br>
              <a:rPr lang="he-IL" sz="3200" b="1" u="sng" dirty="0" smtClean="0">
                <a:solidFill>
                  <a:schemeClr val="tx1"/>
                </a:solidFill>
                <a:cs typeface="Arial" pitchFamily="34" charset="0"/>
              </a:rPr>
            </a:br>
            <a:r>
              <a:rPr lang="he-IL" altLang="he-IL" sz="3200" b="1" u="sng" dirty="0">
                <a:solidFill>
                  <a:schemeClr val="tx1"/>
                </a:solidFill>
              </a:rPr>
              <a:t>איך בכל זאת נהפוך ל- </a:t>
            </a:r>
            <a:r>
              <a:rPr lang="en-US" altLang="he-IL" sz="3200" b="1" dirty="0">
                <a:solidFill>
                  <a:schemeClr val="tx1"/>
                </a:solidFill>
              </a:rPr>
              <a:t> </a:t>
            </a:r>
            <a:r>
              <a:rPr lang="en-US" altLang="he-IL" sz="3000" b="1" u="sng" dirty="0">
                <a:solidFill>
                  <a:schemeClr val="tx1"/>
                </a:solidFill>
              </a:rPr>
              <a:t>TOURIST NATION</a:t>
            </a:r>
            <a:r>
              <a:rPr lang="he-IL" altLang="he-IL" sz="3200" b="1" dirty="0">
                <a:solidFill>
                  <a:schemeClr val="tx1"/>
                </a:solidFill>
              </a:rPr>
              <a:t>?</a:t>
            </a:r>
            <a:r>
              <a:rPr lang="he-IL" altLang="he-IL" sz="3200" b="1" u="sng" dirty="0">
                <a:solidFill>
                  <a:srgbClr val="0000CC"/>
                </a:solidFill>
              </a:rPr>
              <a:t> </a:t>
            </a:r>
            <a:r>
              <a:rPr lang="he-IL" altLang="he-IL" sz="3200" b="1" u="sng" dirty="0" smtClean="0">
                <a:solidFill>
                  <a:srgbClr val="0000CC"/>
                </a:solidFill>
              </a:rPr>
              <a:t/>
            </a:r>
            <a:br>
              <a:rPr lang="he-IL" altLang="he-IL" sz="3200" b="1" u="sng" dirty="0" smtClean="0">
                <a:solidFill>
                  <a:srgbClr val="0000CC"/>
                </a:solidFill>
              </a:rPr>
            </a:br>
            <a:r>
              <a:rPr lang="he-IL" sz="2800" b="1" u="sng" dirty="0" smtClean="0">
                <a:solidFill>
                  <a:schemeClr val="tx1"/>
                </a:solidFill>
                <a:cs typeface="Arial" pitchFamily="34" charset="0"/>
              </a:rPr>
              <a:t>האתגר לממשלה</a:t>
            </a:r>
            <a:r>
              <a:rPr lang="he-IL" sz="3200" b="1" u="sng" dirty="0" smtClean="0">
                <a:solidFill>
                  <a:schemeClr val="tx1"/>
                </a:solidFill>
                <a:cs typeface="Arial" pitchFamily="34" charset="0"/>
              </a:rPr>
              <a:t/>
            </a:r>
            <a:br>
              <a:rPr lang="he-IL" sz="3200" b="1" u="sng" dirty="0" smtClean="0">
                <a:solidFill>
                  <a:schemeClr val="tx1"/>
                </a:solidFill>
                <a:cs typeface="Arial" pitchFamily="34" charset="0"/>
              </a:rPr>
            </a:br>
            <a:r>
              <a:rPr lang="he-IL" sz="3200" b="1" u="sng" dirty="0" smtClean="0">
                <a:solidFill>
                  <a:schemeClr val="tx1"/>
                </a:solidFill>
                <a:cs typeface="Arial" pitchFamily="34" charset="0"/>
              </a:rPr>
              <a:t/>
            </a:r>
            <a:br>
              <a:rPr lang="he-IL" sz="3200" b="1" u="sng" dirty="0" smtClean="0">
                <a:solidFill>
                  <a:schemeClr val="tx1"/>
                </a:solidFill>
                <a:cs typeface="Arial" pitchFamily="34" charset="0"/>
              </a:rPr>
            </a:br>
            <a:endParaRPr lang="he-IL" sz="3200" b="1" dirty="0" smtClean="0">
              <a:solidFill>
                <a:schemeClr val="tx1"/>
              </a:solidFill>
              <a:cs typeface="David" pitchFamily="34" charset="-79"/>
            </a:endParaRPr>
          </a:p>
        </p:txBody>
      </p:sp>
      <p:sp>
        <p:nvSpPr>
          <p:cNvPr id="10243" name="Content Placeholder 2"/>
          <p:cNvSpPr>
            <a:spLocks noGrp="1"/>
          </p:cNvSpPr>
          <p:nvPr>
            <p:ph idx="1"/>
          </p:nvPr>
        </p:nvSpPr>
        <p:spPr>
          <a:xfrm>
            <a:off x="0" y="1190625"/>
            <a:ext cx="9144000" cy="5191125"/>
          </a:xfrm>
        </p:spPr>
        <p:txBody>
          <a:bodyPr/>
          <a:lstStyle/>
          <a:p>
            <a:pPr>
              <a:buClr>
                <a:srgbClr val="5A4930"/>
              </a:buClr>
              <a:buSzPct val="120000"/>
              <a:buFont typeface="Arial" pitchFamily="34" charset="0"/>
              <a:buNone/>
              <a:defRPr/>
            </a:pPr>
            <a:r>
              <a:rPr lang="he-IL" b="1" dirty="0" smtClean="0">
                <a:solidFill>
                  <a:srgbClr val="000099"/>
                </a:solidFill>
                <a:cs typeface="Arial" pitchFamily="34" charset="0"/>
              </a:rPr>
              <a:t>    </a:t>
            </a:r>
            <a:r>
              <a:rPr lang="he-IL" b="1" u="sng" dirty="0" smtClean="0">
                <a:solidFill>
                  <a:srgbClr val="A50021"/>
                </a:solidFill>
                <a:cs typeface="Arial" pitchFamily="34" charset="0"/>
              </a:rPr>
              <a:t>מה מוטל לפתח הממשלה? </a:t>
            </a:r>
          </a:p>
          <a:p>
            <a:pPr>
              <a:buClr>
                <a:srgbClr val="5A4930"/>
              </a:buClr>
              <a:buSzPct val="120000"/>
              <a:buFont typeface="Arial" pitchFamily="34" charset="0"/>
              <a:buNone/>
              <a:defRPr/>
            </a:pPr>
            <a:endParaRPr lang="he-IL" sz="1200" b="1" u="sng" dirty="0" smtClean="0">
              <a:solidFill>
                <a:srgbClr val="A50021"/>
              </a:solidFill>
              <a:cs typeface="Arial" pitchFamily="34" charset="0"/>
            </a:endParaRPr>
          </a:p>
          <a:p>
            <a:pPr marL="627063" indent="-449263">
              <a:buClr>
                <a:srgbClr val="C00000"/>
              </a:buClr>
              <a:buSzPct val="120000"/>
              <a:buFont typeface="Wingdings" pitchFamily="2" charset="2"/>
              <a:buChar char="v"/>
              <a:defRPr/>
            </a:pPr>
            <a:r>
              <a:rPr lang="he-IL" b="1" u="sng" dirty="0" smtClean="0">
                <a:solidFill>
                  <a:srgbClr val="000099"/>
                </a:solidFill>
                <a:cs typeface="Arial" pitchFamily="34" charset="0"/>
              </a:rPr>
              <a:t>קידום החלטת הממשלה להכרזה על התיירות כתעשייה בעדיפות לאומית</a:t>
            </a:r>
            <a:r>
              <a:rPr lang="he-IL" b="1" dirty="0" smtClean="0">
                <a:solidFill>
                  <a:srgbClr val="000099"/>
                </a:solidFill>
                <a:cs typeface="Arial" pitchFamily="34" charset="0"/>
              </a:rPr>
              <a:t>, </a:t>
            </a:r>
            <a:r>
              <a:rPr lang="he-IL" sz="2200" dirty="0" smtClean="0">
                <a:solidFill>
                  <a:srgbClr val="000099"/>
                </a:solidFill>
                <a:cs typeface="Arial" pitchFamily="34" charset="0"/>
              </a:rPr>
              <a:t>על כל המשתמע מכך </a:t>
            </a:r>
          </a:p>
          <a:p>
            <a:pPr marL="177800" indent="0">
              <a:buClr>
                <a:srgbClr val="C00000"/>
              </a:buClr>
              <a:buSzPct val="120000"/>
              <a:buNone/>
              <a:defRPr/>
            </a:pPr>
            <a:r>
              <a:rPr lang="he-IL" sz="2200" dirty="0" smtClean="0">
                <a:solidFill>
                  <a:srgbClr val="000099"/>
                </a:solidFill>
                <a:cs typeface="Arial" pitchFamily="34" charset="0"/>
              </a:rPr>
              <a:t>( היום אנחנו במקום 107 מתוך 141  מדינות בדירוג של דו"ח </a:t>
            </a:r>
            <a:r>
              <a:rPr lang="he-IL" sz="2200" dirty="0">
                <a:solidFill>
                  <a:srgbClr val="000099"/>
                </a:solidFill>
                <a:cs typeface="Arial" pitchFamily="34" charset="0"/>
              </a:rPr>
              <a:t>התחרותיות של התיירות שנערך עי' </a:t>
            </a:r>
            <a:r>
              <a:rPr lang="he-IL" sz="2200" dirty="0" smtClean="0">
                <a:solidFill>
                  <a:srgbClr val="000099"/>
                </a:solidFill>
                <a:cs typeface="Arial" pitchFamily="34" charset="0"/>
              </a:rPr>
              <a:t>:</a:t>
            </a:r>
            <a:r>
              <a:rPr lang="he-IL" sz="2200" dirty="0">
                <a:solidFill>
                  <a:srgbClr val="000099"/>
                </a:solidFill>
                <a:cs typeface="Arial" pitchFamily="34" charset="0"/>
              </a:rPr>
              <a:t> </a:t>
            </a:r>
            <a:r>
              <a:rPr lang="en-US" sz="2200" dirty="0">
                <a:solidFill>
                  <a:srgbClr val="000099"/>
                </a:solidFill>
                <a:cs typeface="Arial" pitchFamily="34" charset="0"/>
              </a:rPr>
              <a:t>"WORLD ECONOMIC FORUM</a:t>
            </a:r>
            <a:r>
              <a:rPr lang="en-US" sz="2200" dirty="0" smtClean="0">
                <a:solidFill>
                  <a:srgbClr val="000099"/>
                </a:solidFill>
                <a:cs typeface="Arial" pitchFamily="34" charset="0"/>
              </a:rPr>
              <a:t>”</a:t>
            </a:r>
          </a:p>
          <a:p>
            <a:pPr marL="177800" indent="0">
              <a:buClr>
                <a:srgbClr val="C00000"/>
              </a:buClr>
              <a:buSzPct val="120000"/>
              <a:buNone/>
              <a:defRPr/>
            </a:pPr>
            <a:endParaRPr lang="he-IL" sz="2200" dirty="0" smtClean="0">
              <a:solidFill>
                <a:srgbClr val="000099"/>
              </a:solidFill>
              <a:cs typeface="Arial" pitchFamily="34" charset="0"/>
            </a:endParaRPr>
          </a:p>
          <a:p>
            <a:pPr marL="520700">
              <a:buClr>
                <a:srgbClr val="C00000"/>
              </a:buClr>
              <a:buSzPct val="120000"/>
              <a:buFont typeface="Wingdings" pitchFamily="2" charset="2"/>
              <a:buChar char="v"/>
              <a:defRPr/>
            </a:pPr>
            <a:r>
              <a:rPr lang="he-IL" b="1" u="sng" dirty="0" smtClean="0">
                <a:solidFill>
                  <a:srgbClr val="000099"/>
                </a:solidFill>
                <a:cs typeface="Arial" pitchFamily="34" charset="0"/>
              </a:rPr>
              <a:t>תקציב </a:t>
            </a:r>
            <a:r>
              <a:rPr lang="he-IL" b="1" u="sng" dirty="0">
                <a:solidFill>
                  <a:srgbClr val="000099"/>
                </a:solidFill>
                <a:cs typeface="Arial" pitchFamily="34" charset="0"/>
              </a:rPr>
              <a:t>שיווק 2015/6 </a:t>
            </a:r>
            <a:r>
              <a:rPr lang="he-IL" b="1" dirty="0">
                <a:solidFill>
                  <a:srgbClr val="000099"/>
                </a:solidFill>
                <a:cs typeface="Arial" pitchFamily="34" charset="0"/>
              </a:rPr>
              <a:t>– </a:t>
            </a:r>
            <a:r>
              <a:rPr lang="he-IL" sz="2200" dirty="0">
                <a:solidFill>
                  <a:srgbClr val="000099"/>
                </a:solidFill>
                <a:cs typeface="Arial" pitchFamily="34" charset="0"/>
              </a:rPr>
              <a:t>הכפלת תקציב השיווק </a:t>
            </a:r>
            <a:r>
              <a:rPr lang="he-IL" sz="2200" b="1" dirty="0">
                <a:solidFill>
                  <a:srgbClr val="000099"/>
                </a:solidFill>
                <a:cs typeface="Arial" pitchFamily="34" charset="0"/>
              </a:rPr>
              <a:t>ל- 400 </a:t>
            </a:r>
            <a:r>
              <a:rPr lang="he-IL" sz="2200" b="1" dirty="0" err="1">
                <a:solidFill>
                  <a:srgbClr val="000099"/>
                </a:solidFill>
                <a:cs typeface="Arial" pitchFamily="34" charset="0"/>
              </a:rPr>
              <a:t>מלש"ח</a:t>
            </a:r>
            <a:r>
              <a:rPr lang="he-IL" sz="2200" b="1" dirty="0">
                <a:solidFill>
                  <a:srgbClr val="000099"/>
                </a:solidFill>
                <a:cs typeface="Arial" pitchFamily="34" charset="0"/>
              </a:rPr>
              <a:t> </a:t>
            </a:r>
          </a:p>
          <a:p>
            <a:pPr marL="177800" indent="0">
              <a:buClr>
                <a:srgbClr val="C00000"/>
              </a:buClr>
              <a:buSzPct val="120000"/>
              <a:buNone/>
              <a:defRPr/>
            </a:pPr>
            <a:r>
              <a:rPr lang="he-IL" sz="2200" dirty="0">
                <a:solidFill>
                  <a:srgbClr val="000099"/>
                </a:solidFill>
              </a:rPr>
              <a:t>גיוס מיטב המומחים הקיימים בארץ ובעולם למשימות השיווק</a:t>
            </a:r>
          </a:p>
          <a:p>
            <a:pPr marL="177800" indent="0">
              <a:buClr>
                <a:srgbClr val="C00000"/>
              </a:buClr>
              <a:buSzPct val="120000"/>
              <a:buNone/>
              <a:defRPr/>
            </a:pPr>
            <a:endParaRPr lang="he-IL" sz="1100" b="1" dirty="0">
              <a:solidFill>
                <a:srgbClr val="000099"/>
              </a:solidFill>
              <a:cs typeface="Arial" pitchFamily="34" charset="0"/>
            </a:endParaRPr>
          </a:p>
          <a:p>
            <a:pPr marL="627063" indent="-449263">
              <a:buClr>
                <a:srgbClr val="C00000"/>
              </a:buClr>
              <a:buSzPct val="120000"/>
              <a:buFont typeface="Wingdings" pitchFamily="2" charset="2"/>
              <a:buChar char="v"/>
              <a:defRPr/>
            </a:pPr>
            <a:r>
              <a:rPr lang="he-IL" b="1" u="sng" dirty="0" smtClean="0">
                <a:solidFill>
                  <a:srgbClr val="000099"/>
                </a:solidFill>
                <a:cs typeface="Arial" pitchFamily="34" charset="0"/>
              </a:rPr>
              <a:t>בניית תכנית רב שנתית לתיירות</a:t>
            </a:r>
            <a:r>
              <a:rPr lang="he-IL" b="1" dirty="0" smtClean="0">
                <a:solidFill>
                  <a:srgbClr val="000099"/>
                </a:solidFill>
                <a:cs typeface="Arial" pitchFamily="34" charset="0"/>
              </a:rPr>
              <a:t>, </a:t>
            </a:r>
            <a:r>
              <a:rPr lang="he-IL" sz="2200" dirty="0" smtClean="0">
                <a:solidFill>
                  <a:srgbClr val="000099"/>
                </a:solidFill>
                <a:cs typeface="Arial" pitchFamily="34" charset="0"/>
              </a:rPr>
              <a:t>בדומה למדינות אחרות בעולם, שאימצו מדיניות תיירות ארוכת טווח והצליחו לצאת מתקופות משבר (כמו: טורקיה, מצרים ואחרות)</a:t>
            </a:r>
          </a:p>
          <a:p>
            <a:pPr marL="627063" indent="-449263">
              <a:buClr>
                <a:srgbClr val="C00000"/>
              </a:buClr>
              <a:buSzPct val="120000"/>
              <a:buFont typeface="Wingdings" pitchFamily="2" charset="2"/>
              <a:buChar char="v"/>
              <a:defRPr/>
            </a:pPr>
            <a:r>
              <a:rPr lang="he-IL" b="1" u="sng" dirty="0" smtClean="0">
                <a:solidFill>
                  <a:srgbClr val="000099"/>
                </a:solidFill>
                <a:cs typeface="Arial" pitchFamily="34" charset="0"/>
              </a:rPr>
              <a:t>הארכת הסדרי הסיוע </a:t>
            </a:r>
            <a:r>
              <a:rPr lang="he-IL" sz="2200" dirty="0" smtClean="0">
                <a:solidFill>
                  <a:srgbClr val="000099"/>
                </a:solidFill>
                <a:cs typeface="Arial" pitchFamily="34" charset="0"/>
              </a:rPr>
              <a:t>בגין צוק איתן והאירועים הביטחוניים גם לשנת 2015</a:t>
            </a:r>
            <a:r>
              <a:rPr lang="he-IL" sz="2200" u="sng" dirty="0" smtClean="0">
                <a:solidFill>
                  <a:srgbClr val="000099"/>
                </a:solidFill>
                <a:cs typeface="Arial" pitchFamily="34" charset="0"/>
              </a:rPr>
              <a:t> </a:t>
            </a:r>
            <a:endParaRPr lang="en-US" sz="2200" u="sng" dirty="0" smtClean="0">
              <a:solidFill>
                <a:srgbClr val="000099"/>
              </a:solidFill>
              <a:cs typeface="Arial" pitchFamily="34" charset="0"/>
            </a:endParaRPr>
          </a:p>
          <a:p>
            <a:pPr marL="627063" indent="-449263">
              <a:buClr>
                <a:srgbClr val="C00000"/>
              </a:buClr>
              <a:buSzPct val="120000"/>
              <a:buFont typeface="Wingdings" pitchFamily="2" charset="2"/>
              <a:buChar char="v"/>
              <a:defRPr/>
            </a:pPr>
            <a:endParaRPr lang="he-IL" dirty="0" smtClean="0">
              <a:solidFill>
                <a:srgbClr val="000099"/>
              </a:solidFill>
              <a:cs typeface="Arial" pitchFamily="34" charset="0"/>
            </a:endParaRPr>
          </a:p>
          <a:p>
            <a:pPr marL="627063" indent="-449263">
              <a:buClr>
                <a:srgbClr val="C00000"/>
              </a:buClr>
              <a:buSzPct val="120000"/>
              <a:buFont typeface="Wingdings" pitchFamily="2" charset="2"/>
              <a:buChar char="v"/>
              <a:defRPr/>
            </a:pPr>
            <a:endParaRPr lang="he-IL" dirty="0" smtClean="0">
              <a:solidFill>
                <a:srgbClr val="000099"/>
              </a:solidFill>
              <a:cs typeface="Arial" pitchFamily="34" charset="0"/>
            </a:endParaRPr>
          </a:p>
          <a:p>
            <a:pPr marL="627063" indent="-449263">
              <a:buClr>
                <a:srgbClr val="C00000"/>
              </a:buClr>
              <a:buSzPct val="120000"/>
              <a:buFont typeface="Wingdings" pitchFamily="2" charset="2"/>
              <a:buChar char="v"/>
              <a:defRPr/>
            </a:pPr>
            <a:endParaRPr lang="he-IL" sz="800" dirty="0" smtClean="0">
              <a:solidFill>
                <a:srgbClr val="000099"/>
              </a:solidFill>
              <a:cs typeface="Arial" pitchFamily="34" charset="0"/>
            </a:endParaRPr>
          </a:p>
          <a:p>
            <a:pPr>
              <a:buClr>
                <a:srgbClr val="A50021"/>
              </a:buClr>
              <a:buSzPct val="120000"/>
              <a:buFont typeface="Wingdings" pitchFamily="2" charset="2"/>
              <a:buChar char="v"/>
              <a:defRPr/>
            </a:pPr>
            <a:endParaRPr lang="he-IL" b="1" dirty="0" smtClean="0">
              <a:solidFill>
                <a:srgbClr val="000099"/>
              </a:solidFill>
              <a:cs typeface="Arial" pitchFamily="34" charset="0"/>
            </a:endParaRPr>
          </a:p>
          <a:p>
            <a:pPr>
              <a:buClr>
                <a:srgbClr val="5A4930"/>
              </a:buClr>
              <a:buSzPct val="120000"/>
              <a:defRPr/>
            </a:pPr>
            <a:endParaRPr lang="he-IL" sz="1400" b="1" dirty="0" smtClean="0">
              <a:solidFill>
                <a:srgbClr val="000099"/>
              </a:solidFill>
              <a:cs typeface="Arial" pitchFamily="34" charset="0"/>
            </a:endParaRPr>
          </a:p>
          <a:p>
            <a:pPr>
              <a:buClr>
                <a:srgbClr val="5A4930"/>
              </a:buClr>
              <a:buSzPct val="120000"/>
              <a:defRPr/>
            </a:pPr>
            <a:endParaRPr lang="he-IL" b="1" u="sng" dirty="0" smtClean="0">
              <a:solidFill>
                <a:srgbClr val="000099"/>
              </a:solidFill>
              <a:cs typeface="Arial" pitchFamily="34" charset="0"/>
            </a:endParaRPr>
          </a:p>
          <a:p>
            <a:pPr>
              <a:buClr>
                <a:srgbClr val="5A4930"/>
              </a:buClr>
              <a:buSzPct val="120000"/>
              <a:defRPr/>
            </a:pPr>
            <a:endParaRPr lang="he-IL" b="1" u="sng" dirty="0" smtClean="0">
              <a:solidFill>
                <a:srgbClr val="000099"/>
              </a:solidFill>
              <a:cs typeface="Arial" pitchFamily="34" charset="0"/>
            </a:endParaRPr>
          </a:p>
          <a:p>
            <a:pPr>
              <a:buClr>
                <a:srgbClr val="5A4930"/>
              </a:buClr>
              <a:buSzPct val="120000"/>
              <a:defRPr/>
            </a:pPr>
            <a:endParaRPr lang="he-IL" dirty="0" smtClean="0">
              <a:solidFill>
                <a:srgbClr val="000099"/>
              </a:solidFill>
              <a:cs typeface="Arial" pitchFamily="34" charset="0"/>
            </a:endParaRPr>
          </a:p>
          <a:p>
            <a:pPr>
              <a:buClr>
                <a:srgbClr val="5A4930"/>
              </a:buClr>
              <a:buSzPct val="120000"/>
              <a:defRPr/>
            </a:pPr>
            <a:endParaRPr lang="he-IL" dirty="0" smtClean="0">
              <a:solidFill>
                <a:srgbClr val="5A4930"/>
              </a:solidFill>
              <a:cs typeface="Arial" pitchFamily="34" charset="0"/>
            </a:endParaRPr>
          </a:p>
        </p:txBody>
      </p:sp>
      <p:sp>
        <p:nvSpPr>
          <p:cNvPr id="11268" name="Slide Number Placeholder 3"/>
          <p:cNvSpPr>
            <a:spLocks noGrp="1"/>
          </p:cNvSpPr>
          <p:nvPr>
            <p:ph type="sldNum" sz="quarter" idx="12"/>
          </p:nvPr>
        </p:nvSpPr>
        <p:spPr>
          <a:xfrm>
            <a:off x="457200" y="6081713"/>
            <a:ext cx="2133600" cy="365125"/>
          </a:xfrm>
          <a:extLst/>
        </p:spPr>
        <p:txBody>
          <a:bodyPr rtlCol="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fld id="{DAF566DB-9ED0-4D94-9F95-7D6A029C025F}" type="slidenum">
              <a:rPr lang="he-IL" sz="1050" smtClean="0">
                <a:solidFill>
                  <a:srgbClr val="7E6A54"/>
                </a:solidFill>
              </a:rPr>
              <a:pPr fontAlgn="auto">
                <a:spcBef>
                  <a:spcPts val="0"/>
                </a:spcBef>
                <a:spcAft>
                  <a:spcPts val="0"/>
                </a:spcAft>
                <a:defRPr/>
              </a:pPr>
              <a:t>37</a:t>
            </a:fld>
            <a:r>
              <a:rPr lang="he-IL" sz="1050" dirty="0" smtClean="0">
                <a:solidFill>
                  <a:srgbClr val="7E6A54"/>
                </a:solidFill>
              </a:rPr>
              <a:t> |</a:t>
            </a:r>
            <a:endParaRPr lang="en-US" sz="1050" b="1" dirty="0" smtClean="0">
              <a:solidFill>
                <a:srgbClr val="7E6A54"/>
              </a:solidFill>
            </a:endParaRPr>
          </a:p>
        </p:txBody>
      </p:sp>
      <p:pic>
        <p:nvPicPr>
          <p:cNvPr id="11269"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15875" y="638175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485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 calcmode="lin" valueType="num">
                                      <p:cBhvr additive="base">
                                        <p:cTn id="7"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anim calcmode="lin" valueType="num">
                                      <p:cBhvr additive="base">
                                        <p:cTn id="11"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anim calcmode="lin" valueType="num">
                                      <p:cBhvr additive="base">
                                        <p:cTn id="1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anim calcmode="lin" valueType="num">
                                      <p:cBhvr additive="base">
                                        <p:cTn id="21"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anim calcmode="lin" valueType="num">
                                      <p:cBhvr additive="base">
                                        <p:cTn id="27"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43">
                                            <p:txEl>
                                              <p:pRg st="9" end="9"/>
                                            </p:txEl>
                                          </p:spTgt>
                                        </p:tgtEl>
                                        <p:attrNameLst>
                                          <p:attrName>style.visibility</p:attrName>
                                        </p:attrNameLst>
                                      </p:cBhvr>
                                      <p:to>
                                        <p:strVal val="visible"/>
                                      </p:to>
                                    </p:set>
                                    <p:anim calcmode="lin" valueType="num">
                                      <p:cBhvr additive="base">
                                        <p:cTn id="33" dur="5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93663" y="1238251"/>
            <a:ext cx="8923337" cy="5418138"/>
          </a:xfrm>
        </p:spPr>
        <p:txBody>
          <a:bodyPr/>
          <a:lstStyle/>
          <a:p>
            <a:pPr>
              <a:buClr>
                <a:srgbClr val="5A4930"/>
              </a:buClr>
              <a:buSzPct val="120000"/>
              <a:buFont typeface="Arial" pitchFamily="34" charset="0"/>
              <a:buNone/>
              <a:defRPr/>
            </a:pPr>
            <a:endParaRPr lang="he-IL" sz="1600" b="1" dirty="0" smtClean="0">
              <a:solidFill>
                <a:srgbClr val="000099"/>
              </a:solidFill>
              <a:cs typeface="Arial" pitchFamily="34" charset="0"/>
            </a:endParaRPr>
          </a:p>
          <a:p>
            <a:pPr>
              <a:buClr>
                <a:srgbClr val="5A4930"/>
              </a:buClr>
              <a:buSzPct val="120000"/>
              <a:buFont typeface="Arial" pitchFamily="34" charset="0"/>
              <a:buNone/>
              <a:defRPr/>
            </a:pPr>
            <a:r>
              <a:rPr lang="he-IL" b="1" dirty="0" smtClean="0">
                <a:solidFill>
                  <a:srgbClr val="000099"/>
                </a:solidFill>
                <a:cs typeface="Arial" pitchFamily="34" charset="0"/>
              </a:rPr>
              <a:t>    </a:t>
            </a:r>
            <a:r>
              <a:rPr lang="he-IL" b="1" u="sng" dirty="0" smtClean="0">
                <a:solidFill>
                  <a:srgbClr val="A50021"/>
                </a:solidFill>
                <a:cs typeface="Arial" pitchFamily="34" charset="0"/>
              </a:rPr>
              <a:t>מה מוטל לפתח הממשלה ? </a:t>
            </a:r>
            <a:r>
              <a:rPr lang="he-IL" b="1" u="sng" dirty="0" err="1" smtClean="0">
                <a:solidFill>
                  <a:srgbClr val="A50021"/>
                </a:solidFill>
                <a:cs typeface="Arial" pitchFamily="34" charset="0"/>
              </a:rPr>
              <a:t>– ה</a:t>
            </a:r>
            <a:r>
              <a:rPr lang="he-IL" b="1" u="sng" dirty="0" smtClean="0">
                <a:solidFill>
                  <a:srgbClr val="A50021"/>
                </a:solidFill>
                <a:cs typeface="Arial" pitchFamily="34" charset="0"/>
              </a:rPr>
              <a:t>משך</a:t>
            </a:r>
            <a:endParaRPr lang="en-US" b="1" u="sng" dirty="0" smtClean="0">
              <a:solidFill>
                <a:srgbClr val="A50021"/>
              </a:solidFill>
              <a:cs typeface="Arial" pitchFamily="34" charset="0"/>
            </a:endParaRPr>
          </a:p>
          <a:p>
            <a:pPr>
              <a:buClr>
                <a:srgbClr val="5A4930"/>
              </a:buClr>
              <a:buSzPct val="120000"/>
              <a:buFont typeface="Arial" pitchFamily="34" charset="0"/>
              <a:buNone/>
              <a:defRPr/>
            </a:pPr>
            <a:endParaRPr lang="he-IL" sz="1100" b="1" u="sng" dirty="0" smtClean="0">
              <a:solidFill>
                <a:srgbClr val="A50021"/>
              </a:solidFill>
              <a:cs typeface="Arial" pitchFamily="34" charset="0"/>
            </a:endParaRPr>
          </a:p>
          <a:p>
            <a:pPr marL="520700">
              <a:buClr>
                <a:srgbClr val="C00000"/>
              </a:buClr>
              <a:buSzPct val="120000"/>
              <a:buFont typeface="Wingdings" pitchFamily="2" charset="2"/>
              <a:buChar char="v"/>
              <a:defRPr/>
            </a:pPr>
            <a:r>
              <a:rPr lang="he-IL" b="1" u="sng" dirty="0" smtClean="0">
                <a:solidFill>
                  <a:srgbClr val="000099"/>
                </a:solidFill>
                <a:cs typeface="Arial" pitchFamily="34" charset="0"/>
              </a:rPr>
              <a:t>יישום החלטת הממשלה להוזלת הנופש בישראל </a:t>
            </a:r>
            <a:r>
              <a:rPr lang="he-IL" sz="2200" dirty="0" smtClean="0">
                <a:solidFill>
                  <a:srgbClr val="000099"/>
                </a:solidFill>
                <a:cs typeface="Arial" pitchFamily="34" charset="0"/>
              </a:rPr>
              <a:t>והסרת רגולציה עודפת (</a:t>
            </a:r>
            <a:r>
              <a:rPr lang="en-US" sz="2200" dirty="0" smtClean="0">
                <a:solidFill>
                  <a:srgbClr val="000099"/>
                </a:solidFill>
                <a:cs typeface="Arial" pitchFamily="34" charset="0"/>
              </a:rPr>
              <a:t>(RIA</a:t>
            </a:r>
            <a:endParaRPr lang="he-IL" sz="2200" dirty="0" smtClean="0">
              <a:solidFill>
                <a:srgbClr val="000099"/>
              </a:solidFill>
              <a:cs typeface="Arial" pitchFamily="34" charset="0"/>
            </a:endParaRPr>
          </a:p>
          <a:p>
            <a:pPr marL="520700">
              <a:buClr>
                <a:srgbClr val="C00000"/>
              </a:buClr>
              <a:buSzPct val="120000"/>
              <a:buFont typeface="Wingdings" pitchFamily="2" charset="2"/>
              <a:buChar char="v"/>
              <a:defRPr/>
            </a:pPr>
            <a:r>
              <a:rPr lang="he-IL" b="1" u="sng" dirty="0" smtClean="0">
                <a:solidFill>
                  <a:srgbClr val="000099"/>
                </a:solidFill>
                <a:cs typeface="Arial" pitchFamily="34" charset="0"/>
              </a:rPr>
              <a:t>הסרת </a:t>
            </a:r>
            <a:r>
              <a:rPr lang="he-IL" b="1" u="sng" dirty="0">
                <a:solidFill>
                  <a:srgbClr val="000099"/>
                </a:solidFill>
                <a:cs typeface="Arial" pitchFamily="34" charset="0"/>
              </a:rPr>
              <a:t>סעיפים פוגעניים מחוק ההסדרים </a:t>
            </a:r>
            <a:r>
              <a:rPr lang="he-IL" dirty="0">
                <a:solidFill>
                  <a:srgbClr val="000099"/>
                </a:solidFill>
                <a:cs typeface="Arial" pitchFamily="34" charset="0"/>
              </a:rPr>
              <a:t>:</a:t>
            </a:r>
            <a:r>
              <a:rPr lang="he-IL" sz="2200" dirty="0">
                <a:solidFill>
                  <a:srgbClr val="000099"/>
                </a:solidFill>
                <a:cs typeface="Arial" pitchFamily="34" charset="0"/>
              </a:rPr>
              <a:t>היטלי מבקשי המקלט ,היטל תחזוקת חופי ים המלח , מיסוי תיירות המרפא</a:t>
            </a:r>
          </a:p>
          <a:p>
            <a:pPr marL="520700">
              <a:buClr>
                <a:srgbClr val="C00000"/>
              </a:buClr>
              <a:buSzPct val="120000"/>
              <a:buFont typeface="Wingdings" pitchFamily="2" charset="2"/>
              <a:buChar char="v"/>
              <a:defRPr/>
            </a:pPr>
            <a:endParaRPr lang="en-US" sz="2200" u="sng" dirty="0">
              <a:solidFill>
                <a:srgbClr val="000099"/>
              </a:solidFill>
              <a:cs typeface="Arial" pitchFamily="34" charset="0"/>
            </a:endParaRPr>
          </a:p>
          <a:p>
            <a:pPr marL="520700">
              <a:buClr>
                <a:srgbClr val="C00000"/>
              </a:buClr>
              <a:buSzPct val="120000"/>
              <a:buFont typeface="Wingdings" pitchFamily="2" charset="2"/>
              <a:buChar char="v"/>
              <a:defRPr/>
            </a:pPr>
            <a:r>
              <a:rPr lang="he-IL" b="1" u="sng" dirty="0" smtClean="0">
                <a:solidFill>
                  <a:srgbClr val="000099"/>
                </a:solidFill>
              </a:rPr>
              <a:t>קיצור הליכי ביצוע ויישום מדיניות</a:t>
            </a:r>
          </a:p>
          <a:p>
            <a:pPr>
              <a:spcBef>
                <a:spcPct val="50000"/>
              </a:spcBef>
              <a:buClr>
                <a:srgbClr val="A50021"/>
              </a:buClr>
              <a:buSzPct val="120000"/>
              <a:buFont typeface="Wingdings" pitchFamily="2" charset="2"/>
              <a:buChar char="v"/>
              <a:defRPr/>
            </a:pPr>
            <a:r>
              <a:rPr lang="he-IL" b="1" dirty="0" smtClean="0">
                <a:solidFill>
                  <a:srgbClr val="000099"/>
                </a:solidFill>
              </a:rPr>
              <a:t>  </a:t>
            </a:r>
            <a:r>
              <a:rPr lang="he-IL" b="1" u="sng" dirty="0" smtClean="0">
                <a:solidFill>
                  <a:srgbClr val="000099"/>
                </a:solidFill>
              </a:rPr>
              <a:t>קידום </a:t>
            </a:r>
            <a:r>
              <a:rPr lang="he-IL" b="1" u="sng" dirty="0">
                <a:solidFill>
                  <a:srgbClr val="000099"/>
                </a:solidFill>
              </a:rPr>
              <a:t>הכשרה מקצועית בתחומי התיירות</a:t>
            </a:r>
          </a:p>
          <a:p>
            <a:pPr>
              <a:spcBef>
                <a:spcPct val="50000"/>
              </a:spcBef>
              <a:buClr>
                <a:srgbClr val="A50021"/>
              </a:buClr>
              <a:buSzPct val="120000"/>
              <a:buFont typeface="Wingdings" pitchFamily="2" charset="2"/>
              <a:buChar char="v"/>
              <a:defRPr/>
            </a:pPr>
            <a:r>
              <a:rPr lang="he-IL" sz="2000" b="1" dirty="0" smtClean="0">
                <a:solidFill>
                  <a:srgbClr val="000099"/>
                </a:solidFill>
              </a:rPr>
              <a:t>  </a:t>
            </a:r>
            <a:r>
              <a:rPr lang="he-IL" b="1" u="sng" dirty="0" smtClean="0">
                <a:solidFill>
                  <a:srgbClr val="000099"/>
                </a:solidFill>
              </a:rPr>
              <a:t>שמים </a:t>
            </a:r>
            <a:r>
              <a:rPr lang="he-IL" b="1" u="sng" dirty="0">
                <a:solidFill>
                  <a:srgbClr val="000099"/>
                </a:solidFill>
              </a:rPr>
              <a:t>פתוחים והסרת חסמי תנועה</a:t>
            </a:r>
            <a:r>
              <a:rPr lang="he-IL" sz="2000" b="1" u="sng" dirty="0">
                <a:solidFill>
                  <a:srgbClr val="000099"/>
                </a:solidFill>
              </a:rPr>
              <a:t>:</a:t>
            </a:r>
            <a:r>
              <a:rPr lang="he-IL" sz="2000" u="sng" dirty="0">
                <a:solidFill>
                  <a:srgbClr val="000099"/>
                </a:solidFill>
              </a:rPr>
              <a:t> </a:t>
            </a:r>
            <a:r>
              <a:rPr lang="he-IL" sz="2200" dirty="0">
                <a:solidFill>
                  <a:srgbClr val="000099"/>
                </a:solidFill>
              </a:rPr>
              <a:t>המשך שינוי מדיניות אשרות הכניסה לישראל מאסיה ומהמזרח </a:t>
            </a:r>
          </a:p>
          <a:p>
            <a:pPr>
              <a:spcBef>
                <a:spcPct val="50000"/>
              </a:spcBef>
              <a:buClr>
                <a:srgbClr val="A50021"/>
              </a:buClr>
              <a:buSzPct val="120000"/>
              <a:buFont typeface="Wingdings" pitchFamily="2" charset="2"/>
              <a:buChar char="v"/>
              <a:defRPr/>
            </a:pPr>
            <a:r>
              <a:rPr lang="he-IL" sz="2200" b="1" dirty="0" smtClean="0">
                <a:solidFill>
                  <a:srgbClr val="000099"/>
                </a:solidFill>
              </a:rPr>
              <a:t> </a:t>
            </a:r>
            <a:r>
              <a:rPr lang="he-IL" b="1" u="sng" dirty="0" smtClean="0">
                <a:solidFill>
                  <a:srgbClr val="000099"/>
                </a:solidFill>
              </a:rPr>
              <a:t>פיתוח תשתיות ואתרי תיירות</a:t>
            </a:r>
          </a:p>
          <a:p>
            <a:pPr marL="541338" indent="-363538">
              <a:buClr>
                <a:srgbClr val="C00000"/>
              </a:buClr>
              <a:buSzPct val="120000"/>
              <a:buFont typeface="Wingdings" pitchFamily="2" charset="2"/>
              <a:buChar char="v"/>
              <a:defRPr/>
            </a:pPr>
            <a:endParaRPr lang="en-US" dirty="0" smtClean="0">
              <a:solidFill>
                <a:srgbClr val="000099"/>
              </a:solidFill>
              <a:cs typeface="Arial" pitchFamily="34" charset="0"/>
            </a:endParaRPr>
          </a:p>
          <a:p>
            <a:pPr marL="541338" indent="-363538">
              <a:buClr>
                <a:srgbClr val="C00000"/>
              </a:buClr>
              <a:buSzPct val="120000"/>
              <a:buFont typeface="Wingdings" pitchFamily="2" charset="2"/>
              <a:buChar char="v"/>
              <a:defRPr/>
            </a:pPr>
            <a:endParaRPr lang="he-IL" sz="1400" b="1" u="sng" dirty="0" smtClean="0">
              <a:solidFill>
                <a:srgbClr val="000099"/>
              </a:solidFill>
              <a:cs typeface="Arial" pitchFamily="34" charset="0"/>
            </a:endParaRPr>
          </a:p>
          <a:p>
            <a:pPr marL="541338" indent="-363538">
              <a:buClr>
                <a:srgbClr val="C00000"/>
              </a:buClr>
              <a:buFont typeface="Wingdings" pitchFamily="2" charset="2"/>
              <a:buChar char="v"/>
              <a:defRPr/>
            </a:pPr>
            <a:endParaRPr lang="en-US" dirty="0" smtClean="0">
              <a:solidFill>
                <a:srgbClr val="000099"/>
              </a:solidFill>
              <a:cs typeface="Arial" pitchFamily="34" charset="0"/>
            </a:endParaRPr>
          </a:p>
          <a:p>
            <a:pPr>
              <a:buClr>
                <a:srgbClr val="5A4930"/>
              </a:buClr>
              <a:buSzPct val="120000"/>
              <a:defRPr/>
            </a:pPr>
            <a:endParaRPr lang="he-IL" b="1" u="sng" dirty="0" smtClean="0">
              <a:solidFill>
                <a:srgbClr val="000099"/>
              </a:solidFill>
              <a:cs typeface="Arial" pitchFamily="34" charset="0"/>
            </a:endParaRPr>
          </a:p>
          <a:p>
            <a:pPr marL="0" indent="0">
              <a:buClr>
                <a:srgbClr val="5A4930"/>
              </a:buClr>
              <a:buSzPct val="120000"/>
              <a:buNone/>
              <a:defRPr/>
            </a:pPr>
            <a:endParaRPr lang="he-IL" dirty="0" smtClean="0">
              <a:solidFill>
                <a:srgbClr val="000099"/>
              </a:solidFill>
              <a:cs typeface="Arial" pitchFamily="34" charset="0"/>
            </a:endParaRPr>
          </a:p>
        </p:txBody>
      </p:sp>
      <p:sp>
        <p:nvSpPr>
          <p:cNvPr id="11268" name="Slide Number Placeholder 3"/>
          <p:cNvSpPr>
            <a:spLocks noGrp="1"/>
          </p:cNvSpPr>
          <p:nvPr>
            <p:ph type="sldNum" sz="quarter" idx="12"/>
          </p:nvPr>
        </p:nvSpPr>
        <p:spPr>
          <a:xfrm>
            <a:off x="104775" y="5929313"/>
            <a:ext cx="590550" cy="365125"/>
          </a:xfrm>
          <a:extLst/>
        </p:spPr>
        <p:txBody>
          <a:bodyPr rtlCol="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fld id="{59CE99C4-BE80-4182-ACD8-A900310CD6B2}" type="slidenum">
              <a:rPr lang="he-IL" sz="1050" smtClean="0">
                <a:solidFill>
                  <a:srgbClr val="7E6A54"/>
                </a:solidFill>
              </a:rPr>
              <a:pPr fontAlgn="auto">
                <a:spcBef>
                  <a:spcPts val="0"/>
                </a:spcBef>
                <a:spcAft>
                  <a:spcPts val="0"/>
                </a:spcAft>
                <a:defRPr/>
              </a:pPr>
              <a:t>38</a:t>
            </a:fld>
            <a:r>
              <a:rPr lang="he-IL" sz="1050" dirty="0" smtClean="0">
                <a:solidFill>
                  <a:srgbClr val="7E6A54"/>
                </a:solidFill>
              </a:rPr>
              <a:t> |</a:t>
            </a:r>
            <a:endParaRPr lang="en-US" sz="1050" b="1" dirty="0" smtClean="0">
              <a:solidFill>
                <a:srgbClr val="7E6A54"/>
              </a:solidFill>
            </a:endParaRPr>
          </a:p>
        </p:txBody>
      </p:sp>
      <p:pic>
        <p:nvPicPr>
          <p:cNvPr id="12292"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15875" y="638175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2293" name="Title 1"/>
          <p:cNvSpPr>
            <a:spLocks noGrp="1"/>
          </p:cNvSpPr>
          <p:nvPr>
            <p:ph type="title"/>
          </p:nvPr>
        </p:nvSpPr>
        <p:spPr>
          <a:xfrm>
            <a:off x="250825" y="180975"/>
            <a:ext cx="8785225" cy="639763"/>
          </a:xfrm>
        </p:spPr>
        <p:txBody>
          <a:bodyPr/>
          <a:lstStyle/>
          <a:p>
            <a:pPr marL="355600" algn="ctr"/>
            <a:r>
              <a:rPr lang="en-US" sz="3200" b="1" u="sng" dirty="0" smtClean="0">
                <a:solidFill>
                  <a:schemeClr val="tx1"/>
                </a:solidFill>
                <a:cs typeface="Arial" pitchFamily="34" charset="0"/>
              </a:rPr>
              <a:t/>
            </a:r>
            <a:br>
              <a:rPr lang="en-US" sz="3200" b="1" u="sng" dirty="0" smtClean="0">
                <a:solidFill>
                  <a:schemeClr val="tx1"/>
                </a:solidFill>
                <a:cs typeface="Arial" pitchFamily="34" charset="0"/>
              </a:rPr>
            </a:br>
            <a:r>
              <a:rPr lang="he-IL" sz="3200" b="1" u="sng" dirty="0" smtClean="0">
                <a:solidFill>
                  <a:schemeClr val="tx1"/>
                </a:solidFill>
                <a:cs typeface="Arial" pitchFamily="34" charset="0"/>
              </a:rPr>
              <a:t/>
            </a:r>
            <a:br>
              <a:rPr lang="he-IL" sz="3200" b="1" u="sng" dirty="0" smtClean="0">
                <a:solidFill>
                  <a:schemeClr val="tx1"/>
                </a:solidFill>
                <a:cs typeface="Arial" pitchFamily="34" charset="0"/>
              </a:rPr>
            </a:br>
            <a:r>
              <a:rPr lang="he-IL" sz="3200" b="1" u="sng" dirty="0" smtClean="0">
                <a:solidFill>
                  <a:schemeClr val="tx1"/>
                </a:solidFill>
                <a:cs typeface="Arial" pitchFamily="34" charset="0"/>
              </a:rPr>
              <a:t/>
            </a:r>
            <a:br>
              <a:rPr lang="he-IL" sz="3200" b="1" u="sng" dirty="0" smtClean="0">
                <a:solidFill>
                  <a:schemeClr val="tx1"/>
                </a:solidFill>
                <a:cs typeface="Arial" pitchFamily="34" charset="0"/>
              </a:rPr>
            </a:br>
            <a:r>
              <a:rPr lang="he-IL" altLang="he-IL" sz="3200" b="1" u="sng" dirty="0" smtClean="0">
                <a:solidFill>
                  <a:schemeClr val="tx1"/>
                </a:solidFill>
              </a:rPr>
              <a:t>איך בכל זאת נהפוך ל- </a:t>
            </a:r>
            <a:r>
              <a:rPr lang="en-US" altLang="he-IL" sz="3200" b="1" dirty="0" smtClean="0">
                <a:solidFill>
                  <a:schemeClr val="tx1"/>
                </a:solidFill>
              </a:rPr>
              <a:t> </a:t>
            </a:r>
            <a:r>
              <a:rPr lang="en-US" altLang="he-IL" sz="3000" b="1" u="sng" dirty="0" smtClean="0">
                <a:solidFill>
                  <a:schemeClr val="tx1"/>
                </a:solidFill>
              </a:rPr>
              <a:t>TOURIST NATION</a:t>
            </a:r>
            <a:r>
              <a:rPr lang="he-IL" altLang="he-IL" sz="3200" b="1" dirty="0" smtClean="0">
                <a:solidFill>
                  <a:schemeClr val="tx1"/>
                </a:solidFill>
              </a:rPr>
              <a:t>?</a:t>
            </a:r>
            <a:br>
              <a:rPr lang="he-IL" altLang="he-IL" sz="3200" b="1" dirty="0" smtClean="0">
                <a:solidFill>
                  <a:schemeClr val="tx1"/>
                </a:solidFill>
              </a:rPr>
            </a:br>
            <a:r>
              <a:rPr lang="he-IL" sz="3200" b="1" u="sng" dirty="0" smtClean="0">
                <a:solidFill>
                  <a:schemeClr val="tx1"/>
                </a:solidFill>
                <a:cs typeface="Arial" pitchFamily="34" charset="0"/>
              </a:rPr>
              <a:t>האתגר לממשלה </a:t>
            </a:r>
            <a:br>
              <a:rPr lang="he-IL" sz="3200" b="1" u="sng" dirty="0" smtClean="0">
                <a:solidFill>
                  <a:schemeClr val="tx1"/>
                </a:solidFill>
                <a:cs typeface="Arial" pitchFamily="34" charset="0"/>
              </a:rPr>
            </a:br>
            <a:r>
              <a:rPr lang="he-IL" sz="3200" b="1" u="sng" dirty="0" smtClean="0">
                <a:solidFill>
                  <a:schemeClr val="tx1"/>
                </a:solidFill>
                <a:cs typeface="Arial" pitchFamily="34" charset="0"/>
              </a:rPr>
              <a:t/>
            </a:r>
            <a:br>
              <a:rPr lang="he-IL" sz="3200" b="1" u="sng" dirty="0" smtClean="0">
                <a:solidFill>
                  <a:schemeClr val="tx1"/>
                </a:solidFill>
                <a:cs typeface="Arial" pitchFamily="34" charset="0"/>
              </a:rPr>
            </a:br>
            <a:endParaRPr lang="he-IL" sz="3200" b="1" dirty="0" smtClean="0">
              <a:solidFill>
                <a:schemeClr val="tx1"/>
              </a:solidFill>
              <a:cs typeface="David" pitchFamily="34" charset="-79"/>
            </a:endParaRPr>
          </a:p>
        </p:txBody>
      </p:sp>
    </p:spTree>
    <p:extLst>
      <p:ext uri="{BB962C8B-B14F-4D97-AF65-F5344CB8AC3E}">
        <p14:creationId xmlns:p14="http://schemas.microsoft.com/office/powerpoint/2010/main" xmlns="" val="21618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3" end="3"/>
                                            </p:txEl>
                                          </p:spTgt>
                                        </p:tgtEl>
                                        <p:attrNameLst>
                                          <p:attrName>style.visibility</p:attrName>
                                        </p:attrNameLst>
                                      </p:cBhvr>
                                      <p:to>
                                        <p:strVal val="visible"/>
                                      </p:to>
                                    </p:set>
                                    <p:anim calcmode="lin" valueType="num">
                                      <p:cBhvr additive="base">
                                        <p:cTn id="7" dur="5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xEl>
                                              <p:pRg st="4" end="4"/>
                                            </p:txEl>
                                          </p:spTgt>
                                        </p:tgtEl>
                                        <p:attrNameLst>
                                          <p:attrName>style.visibility</p:attrName>
                                        </p:attrNameLst>
                                      </p:cBhvr>
                                      <p:to>
                                        <p:strVal val="visible"/>
                                      </p:to>
                                    </p:set>
                                    <p:anim calcmode="lin" valueType="num">
                                      <p:cBhvr additive="base">
                                        <p:cTn id="13" dur="5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xEl>
                                              <p:pRg st="6" end="6"/>
                                            </p:txEl>
                                          </p:spTgt>
                                        </p:tgtEl>
                                        <p:attrNameLst>
                                          <p:attrName>style.visibility</p:attrName>
                                        </p:attrNameLst>
                                      </p:cBhvr>
                                      <p:to>
                                        <p:strVal val="visible"/>
                                      </p:to>
                                    </p:set>
                                    <p:anim calcmode="lin" valueType="num">
                                      <p:cBhvr additive="base">
                                        <p:cTn id="19" dur="5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6">
                                            <p:txEl>
                                              <p:pRg st="7" end="7"/>
                                            </p:txEl>
                                          </p:spTgt>
                                        </p:tgtEl>
                                        <p:attrNameLst>
                                          <p:attrName>style.visibility</p:attrName>
                                        </p:attrNameLst>
                                      </p:cBhvr>
                                      <p:to>
                                        <p:strVal val="visible"/>
                                      </p:to>
                                    </p:set>
                                    <p:anim calcmode="lin" valueType="num">
                                      <p:cBhvr additive="base">
                                        <p:cTn id="25" dur="500" fill="hold"/>
                                        <p:tgtEl>
                                          <p:spTgt spid="1126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6">
                                            <p:txEl>
                                              <p:pRg st="8" end="8"/>
                                            </p:txEl>
                                          </p:spTgt>
                                        </p:tgtEl>
                                        <p:attrNameLst>
                                          <p:attrName>style.visibility</p:attrName>
                                        </p:attrNameLst>
                                      </p:cBhvr>
                                      <p:to>
                                        <p:strVal val="visible"/>
                                      </p:to>
                                    </p:set>
                                    <p:anim calcmode="lin" valueType="num">
                                      <p:cBhvr additive="base">
                                        <p:cTn id="31" dur="500" fill="hold"/>
                                        <p:tgtEl>
                                          <p:spTgt spid="1126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6">
                                            <p:txEl>
                                              <p:pRg st="9" end="9"/>
                                            </p:txEl>
                                          </p:spTgt>
                                        </p:tgtEl>
                                        <p:attrNameLst>
                                          <p:attrName>style.visibility</p:attrName>
                                        </p:attrNameLst>
                                      </p:cBhvr>
                                      <p:to>
                                        <p:strVal val="visible"/>
                                      </p:to>
                                    </p:set>
                                    <p:anim calcmode="lin" valueType="num">
                                      <p:cBhvr additive="base">
                                        <p:cTn id="37" dur="500" fill="hold"/>
                                        <p:tgtEl>
                                          <p:spTgt spid="1126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F2E4FAE-FEE9-4E39-A51E-B1F28D724863}" type="slidenum">
              <a:rPr lang="en-US" smtClean="0"/>
              <a:pPr>
                <a:defRPr/>
              </a:pPr>
              <a:t>39</a:t>
            </a:fld>
            <a:endParaRPr lang="en-US"/>
          </a:p>
        </p:txBody>
      </p:sp>
      <p:sp>
        <p:nvSpPr>
          <p:cNvPr id="22531" name="TextBox 1"/>
          <p:cNvSpPr>
            <a:spLocks noGrp="1" noChangeArrowheads="1"/>
          </p:cNvSpPr>
          <p:nvPr>
            <p:ph sz="half" idx="1"/>
          </p:nvPr>
        </p:nvSpPr>
        <p:spPr>
          <a:xfrm>
            <a:off x="87271" y="2385480"/>
            <a:ext cx="3032447" cy="523220"/>
          </a:xfrm>
          <a:solidFill>
            <a:srgbClr val="66FF99"/>
          </a:solidFill>
          <a:ln>
            <a:solidFill>
              <a:schemeClr val="tx1"/>
            </a:solidFill>
            <a:miter lim="800000"/>
            <a:headEnd/>
            <a:tailEnd/>
          </a:ln>
        </p:spPr>
        <p:txBody>
          <a:bodyPr wrap="square">
            <a:spAutoFit/>
          </a:bodyPr>
          <a:lstStyle/>
          <a:p>
            <a:pPr algn="ctr">
              <a:buFont typeface="Arial" pitchFamily="34" charset="0"/>
              <a:buNone/>
            </a:pPr>
            <a:r>
              <a:rPr lang="he-IL" b="1" dirty="0" smtClean="0">
                <a:solidFill>
                  <a:schemeClr val="tx1"/>
                </a:solidFill>
                <a:cs typeface="Arial" pitchFamily="34" charset="0"/>
              </a:rPr>
              <a:t>הצלחה</a:t>
            </a:r>
          </a:p>
        </p:txBody>
      </p:sp>
      <p:sp>
        <p:nvSpPr>
          <p:cNvPr id="22532" name="TextBox 2"/>
          <p:cNvSpPr txBox="1">
            <a:spLocks noChangeArrowheads="1"/>
          </p:cNvSpPr>
          <p:nvPr/>
        </p:nvSpPr>
        <p:spPr bwMode="auto">
          <a:xfrm>
            <a:off x="0" y="3302945"/>
            <a:ext cx="2311169" cy="461665"/>
          </a:xfrm>
          <a:prstGeom prst="rect">
            <a:avLst/>
          </a:prstGeom>
          <a:solidFill>
            <a:srgbClr val="66FF99"/>
          </a:solidFill>
          <a:ln w="9525">
            <a:solidFill>
              <a:schemeClr val="tx1"/>
            </a:solidFill>
            <a:miter lim="800000"/>
            <a:headEnd/>
            <a:tailEnd/>
          </a:ln>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he-IL" sz="2400" dirty="0" smtClean="0"/>
              <a:t>6.5 </a:t>
            </a:r>
            <a:r>
              <a:rPr lang="he-IL" sz="2400" dirty="0"/>
              <a:t>מיליון תיירים</a:t>
            </a:r>
          </a:p>
        </p:txBody>
      </p:sp>
      <p:sp>
        <p:nvSpPr>
          <p:cNvPr id="22533" name="TextBox 3"/>
          <p:cNvSpPr txBox="1">
            <a:spLocks noChangeArrowheads="1"/>
          </p:cNvSpPr>
          <p:nvPr/>
        </p:nvSpPr>
        <p:spPr bwMode="auto">
          <a:xfrm>
            <a:off x="0" y="4563585"/>
            <a:ext cx="2581835" cy="707886"/>
          </a:xfrm>
          <a:prstGeom prst="rect">
            <a:avLst/>
          </a:prstGeom>
          <a:solidFill>
            <a:srgbClr val="66FF99"/>
          </a:solidFill>
          <a:ln w="9525">
            <a:solidFill>
              <a:schemeClr val="tx1"/>
            </a:solidFill>
            <a:miter lim="800000"/>
            <a:headEnd/>
            <a:tailEnd/>
          </a:ln>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he-IL" sz="2000" dirty="0"/>
              <a:t>מועסקים: </a:t>
            </a:r>
            <a:r>
              <a:rPr lang="he-IL" sz="2000" dirty="0" smtClean="0"/>
              <a:t>355 </a:t>
            </a:r>
            <a:r>
              <a:rPr lang="he-IL" sz="2000" dirty="0"/>
              <a:t>אלף</a:t>
            </a:r>
          </a:p>
          <a:p>
            <a:pPr algn="ctr" eaLnBrk="1" hangingPunct="1"/>
            <a:r>
              <a:rPr lang="he-IL" sz="2000" dirty="0"/>
              <a:t>תוצר: </a:t>
            </a:r>
            <a:r>
              <a:rPr lang="he-IL" sz="2000" dirty="0" smtClean="0"/>
              <a:t>82 מיליארד </a:t>
            </a:r>
            <a:r>
              <a:rPr lang="he-IL" sz="2000" dirty="0"/>
              <a:t>ש"ח</a:t>
            </a:r>
          </a:p>
        </p:txBody>
      </p:sp>
      <p:sp>
        <p:nvSpPr>
          <p:cNvPr id="22534" name="TextBox 9"/>
          <p:cNvSpPr>
            <a:spLocks noGrp="1" noChangeArrowheads="1"/>
          </p:cNvSpPr>
          <p:nvPr>
            <p:ph sz="half" idx="2"/>
          </p:nvPr>
        </p:nvSpPr>
        <p:spPr>
          <a:xfrm>
            <a:off x="5930153" y="2385480"/>
            <a:ext cx="3038007" cy="523220"/>
          </a:xfrm>
          <a:solidFill>
            <a:srgbClr val="FFC000"/>
          </a:solidFill>
          <a:ln>
            <a:solidFill>
              <a:schemeClr val="tx1"/>
            </a:solidFill>
            <a:miter lim="800000"/>
            <a:headEnd/>
            <a:tailEnd/>
          </a:ln>
        </p:spPr>
        <p:txBody>
          <a:bodyPr wrap="square">
            <a:spAutoFit/>
          </a:bodyPr>
          <a:lstStyle/>
          <a:p>
            <a:pPr algn="ctr">
              <a:buFont typeface="Arial" pitchFamily="34" charset="0"/>
              <a:buNone/>
            </a:pPr>
            <a:r>
              <a:rPr lang="he-IL" b="1" dirty="0" smtClean="0">
                <a:solidFill>
                  <a:schemeClr val="tx1"/>
                </a:solidFill>
                <a:cs typeface="Arial" pitchFamily="34" charset="0"/>
              </a:rPr>
              <a:t>החמצה</a:t>
            </a:r>
          </a:p>
        </p:txBody>
      </p:sp>
      <p:sp>
        <p:nvSpPr>
          <p:cNvPr id="22535" name="TextBox 10"/>
          <p:cNvSpPr txBox="1">
            <a:spLocks noChangeArrowheads="1"/>
          </p:cNvSpPr>
          <p:nvPr/>
        </p:nvSpPr>
        <p:spPr bwMode="auto">
          <a:xfrm>
            <a:off x="6387352" y="3302945"/>
            <a:ext cx="2756647" cy="461665"/>
          </a:xfrm>
          <a:prstGeom prst="rect">
            <a:avLst/>
          </a:prstGeom>
          <a:solidFill>
            <a:srgbClr val="FFC000"/>
          </a:solidFill>
          <a:ln w="9525">
            <a:solidFill>
              <a:schemeClr val="tx1"/>
            </a:solidFill>
            <a:miter lim="800000"/>
            <a:headEnd/>
            <a:tailEnd/>
          </a:ln>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he-IL" sz="2400" dirty="0" smtClean="0"/>
              <a:t>3 </a:t>
            </a:r>
            <a:r>
              <a:rPr lang="he-IL" sz="2400" dirty="0"/>
              <a:t>מיליון תיירים</a:t>
            </a:r>
          </a:p>
        </p:txBody>
      </p:sp>
      <p:sp>
        <p:nvSpPr>
          <p:cNvPr id="22536" name="TextBox 11"/>
          <p:cNvSpPr txBox="1">
            <a:spLocks noChangeArrowheads="1"/>
          </p:cNvSpPr>
          <p:nvPr/>
        </p:nvSpPr>
        <p:spPr bwMode="auto">
          <a:xfrm>
            <a:off x="6143625" y="4563585"/>
            <a:ext cx="2981352" cy="707886"/>
          </a:xfrm>
          <a:prstGeom prst="rect">
            <a:avLst/>
          </a:prstGeom>
          <a:solidFill>
            <a:srgbClr val="FFC000"/>
          </a:solidFill>
          <a:ln w="9525">
            <a:solidFill>
              <a:schemeClr val="tx1"/>
            </a:solidFill>
            <a:miter lim="800000"/>
            <a:headEnd/>
            <a:tailEnd/>
          </a:ln>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he-IL" sz="2000" dirty="0"/>
              <a:t>מועסקים: </a:t>
            </a:r>
            <a:r>
              <a:rPr lang="he-IL" sz="2000" dirty="0" smtClean="0"/>
              <a:t>218 </a:t>
            </a:r>
            <a:r>
              <a:rPr lang="he-IL" sz="2000" dirty="0"/>
              <a:t>אלף</a:t>
            </a:r>
          </a:p>
          <a:p>
            <a:pPr algn="ctr" eaLnBrk="1" hangingPunct="1"/>
            <a:r>
              <a:rPr lang="he-IL" sz="2000" dirty="0"/>
              <a:t>תוצר:  </a:t>
            </a:r>
            <a:r>
              <a:rPr lang="he-IL" sz="2000" dirty="0" smtClean="0"/>
              <a:t>48 מיליארד </a:t>
            </a:r>
            <a:r>
              <a:rPr lang="he-IL" sz="2000" dirty="0"/>
              <a:t>ש"ח</a:t>
            </a:r>
          </a:p>
        </p:txBody>
      </p:sp>
      <p:sp>
        <p:nvSpPr>
          <p:cNvPr id="19" name="TextBox 18"/>
          <p:cNvSpPr txBox="1">
            <a:spLocks noChangeArrowheads="1"/>
          </p:cNvSpPr>
          <p:nvPr/>
        </p:nvSpPr>
        <p:spPr bwMode="auto">
          <a:xfrm>
            <a:off x="2808540" y="5349895"/>
            <a:ext cx="3286125" cy="1323439"/>
          </a:xfrm>
          <a:prstGeom prst="rect">
            <a:avLst/>
          </a:prstGeom>
          <a:solidFill>
            <a:srgbClr val="FFCCFF"/>
          </a:solidFill>
          <a:ln w="9525">
            <a:solidFill>
              <a:schemeClr val="tx1"/>
            </a:solidFill>
            <a:miter lim="800000"/>
            <a:headEnd/>
            <a:tailEnd/>
          </a:ln>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he-IL" altLang="he-IL" sz="2000" u="sng" dirty="0"/>
              <a:t>הפרש</a:t>
            </a:r>
            <a:r>
              <a:rPr lang="he-IL" altLang="he-IL" sz="2000" dirty="0"/>
              <a:t>:</a:t>
            </a:r>
          </a:p>
          <a:p>
            <a:pPr algn="ctr" eaLnBrk="1" hangingPunct="1"/>
            <a:r>
              <a:rPr lang="he-IL" altLang="he-IL" sz="2000" dirty="0"/>
              <a:t>תיירים: </a:t>
            </a:r>
            <a:r>
              <a:rPr lang="he-IL" altLang="he-IL" sz="2000" dirty="0" smtClean="0"/>
              <a:t>3.5 </a:t>
            </a:r>
            <a:r>
              <a:rPr lang="he-IL" altLang="he-IL" sz="2000" dirty="0"/>
              <a:t>מיליון</a:t>
            </a:r>
          </a:p>
          <a:p>
            <a:pPr algn="ctr" eaLnBrk="1" hangingPunct="1"/>
            <a:r>
              <a:rPr lang="he-IL" altLang="he-IL" sz="2000" dirty="0"/>
              <a:t>מועסקים: </a:t>
            </a:r>
            <a:r>
              <a:rPr lang="he-IL" altLang="he-IL" sz="2000" dirty="0" smtClean="0"/>
              <a:t>137 </a:t>
            </a:r>
            <a:r>
              <a:rPr lang="he-IL" altLang="he-IL" sz="2000" dirty="0"/>
              <a:t>אלף</a:t>
            </a:r>
          </a:p>
          <a:p>
            <a:pPr algn="ctr" eaLnBrk="1" hangingPunct="1"/>
            <a:r>
              <a:rPr lang="he-IL" altLang="he-IL" sz="2000" dirty="0"/>
              <a:t>תוצר: </a:t>
            </a:r>
            <a:r>
              <a:rPr lang="he-IL" altLang="he-IL" sz="2000" dirty="0" smtClean="0"/>
              <a:t>33 מיליארד </a:t>
            </a:r>
            <a:r>
              <a:rPr lang="he-IL" altLang="he-IL" sz="2000" dirty="0"/>
              <a:t>ש"ח</a:t>
            </a:r>
          </a:p>
        </p:txBody>
      </p:sp>
      <p:sp>
        <p:nvSpPr>
          <p:cNvPr id="22538" name="חץ למטה 12"/>
          <p:cNvSpPr>
            <a:spLocks noChangeArrowheads="1"/>
          </p:cNvSpPr>
          <p:nvPr/>
        </p:nvSpPr>
        <p:spPr bwMode="auto">
          <a:xfrm>
            <a:off x="7453299" y="2922567"/>
            <a:ext cx="400050" cy="352425"/>
          </a:xfrm>
          <a:prstGeom prst="downArrow">
            <a:avLst>
              <a:gd name="adj1" fmla="val 50000"/>
              <a:gd name="adj2" fmla="val 50000"/>
            </a:avLst>
          </a:prstGeom>
          <a:solidFill>
            <a:schemeClr val="tx1"/>
          </a:solidFill>
          <a:ln w="9525" algn="ctr">
            <a:solidFill>
              <a:schemeClr val="tx1"/>
            </a:solidFill>
            <a:round/>
            <a:headEnd/>
            <a:tailEnd/>
          </a:ln>
        </p:spPr>
        <p:txBody>
          <a:bodyPr wrap="none"/>
          <a:lstStyle/>
          <a:p>
            <a:pPr eaLnBrk="0" hangingPunct="0"/>
            <a:endParaRPr lang="he-IL"/>
          </a:p>
        </p:txBody>
      </p:sp>
      <p:sp>
        <p:nvSpPr>
          <p:cNvPr id="22539" name="חץ למטה 13"/>
          <p:cNvSpPr>
            <a:spLocks noChangeArrowheads="1"/>
          </p:cNvSpPr>
          <p:nvPr/>
        </p:nvSpPr>
        <p:spPr bwMode="auto">
          <a:xfrm>
            <a:off x="7440458" y="3828367"/>
            <a:ext cx="452438" cy="735217"/>
          </a:xfrm>
          <a:prstGeom prst="downArrow">
            <a:avLst>
              <a:gd name="adj1" fmla="val 50000"/>
              <a:gd name="adj2" fmla="val 50000"/>
            </a:avLst>
          </a:prstGeom>
          <a:solidFill>
            <a:schemeClr val="tx1"/>
          </a:solidFill>
          <a:ln w="9525" algn="ctr">
            <a:solidFill>
              <a:schemeClr val="tx1"/>
            </a:solidFill>
            <a:round/>
            <a:headEnd/>
            <a:tailEnd/>
          </a:ln>
        </p:spPr>
        <p:txBody>
          <a:bodyPr wrap="none"/>
          <a:lstStyle/>
          <a:p>
            <a:pPr eaLnBrk="0" hangingPunct="0"/>
            <a:endParaRPr lang="he-IL">
              <a:solidFill>
                <a:srgbClr val="000000"/>
              </a:solidFill>
            </a:endParaRPr>
          </a:p>
        </p:txBody>
      </p:sp>
      <p:sp>
        <p:nvSpPr>
          <p:cNvPr id="22540" name="חץ למטה 19"/>
          <p:cNvSpPr>
            <a:spLocks noChangeArrowheads="1"/>
          </p:cNvSpPr>
          <p:nvPr/>
        </p:nvSpPr>
        <p:spPr bwMode="auto">
          <a:xfrm rot="3178696">
            <a:off x="6355854" y="5235009"/>
            <a:ext cx="495300" cy="1177177"/>
          </a:xfrm>
          <a:prstGeom prst="downArrow">
            <a:avLst>
              <a:gd name="adj1" fmla="val 50000"/>
              <a:gd name="adj2" fmla="val 49981"/>
            </a:avLst>
          </a:prstGeom>
          <a:solidFill>
            <a:schemeClr val="tx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lstStyle/>
          <a:p>
            <a:pPr eaLnBrk="0" hangingPunct="0"/>
            <a:endParaRPr lang="he-IL" altLang="he-IL"/>
          </a:p>
        </p:txBody>
      </p:sp>
      <p:sp>
        <p:nvSpPr>
          <p:cNvPr id="22541" name="חץ למטה 20"/>
          <p:cNvSpPr>
            <a:spLocks noChangeArrowheads="1"/>
          </p:cNvSpPr>
          <p:nvPr/>
        </p:nvSpPr>
        <p:spPr bwMode="auto">
          <a:xfrm rot="18860805">
            <a:off x="1985297" y="5239771"/>
            <a:ext cx="525462" cy="1239157"/>
          </a:xfrm>
          <a:prstGeom prst="downArrow">
            <a:avLst>
              <a:gd name="adj1" fmla="val 50000"/>
              <a:gd name="adj2" fmla="val 49974"/>
            </a:avLst>
          </a:prstGeom>
          <a:solidFill>
            <a:schemeClr val="tx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lstStyle/>
          <a:p>
            <a:pPr eaLnBrk="0" hangingPunct="0"/>
            <a:endParaRPr lang="he-IL" altLang="he-IL"/>
          </a:p>
        </p:txBody>
      </p:sp>
      <p:sp>
        <p:nvSpPr>
          <p:cNvPr id="22542" name="חץ למטה 5"/>
          <p:cNvSpPr>
            <a:spLocks noChangeArrowheads="1"/>
          </p:cNvSpPr>
          <p:nvPr/>
        </p:nvSpPr>
        <p:spPr bwMode="auto">
          <a:xfrm>
            <a:off x="1076603" y="3801544"/>
            <a:ext cx="428625" cy="762041"/>
          </a:xfrm>
          <a:prstGeom prst="downArrow">
            <a:avLst>
              <a:gd name="adj1" fmla="val 50000"/>
              <a:gd name="adj2" fmla="val 50000"/>
            </a:avLst>
          </a:prstGeom>
          <a:solidFill>
            <a:schemeClr val="tx1"/>
          </a:solidFill>
          <a:ln w="9525" algn="ctr">
            <a:solidFill>
              <a:schemeClr val="tx1"/>
            </a:solidFill>
            <a:round/>
            <a:headEnd/>
            <a:tailEnd/>
          </a:ln>
        </p:spPr>
        <p:txBody>
          <a:bodyPr wrap="none"/>
          <a:lstStyle/>
          <a:p>
            <a:pPr eaLnBrk="0" hangingPunct="0"/>
            <a:endParaRPr lang="he-IL">
              <a:solidFill>
                <a:srgbClr val="000000"/>
              </a:solidFill>
            </a:endParaRPr>
          </a:p>
        </p:txBody>
      </p:sp>
      <p:sp>
        <p:nvSpPr>
          <p:cNvPr id="22543" name="חץ למטה 4"/>
          <p:cNvSpPr>
            <a:spLocks noChangeArrowheads="1"/>
          </p:cNvSpPr>
          <p:nvPr/>
        </p:nvSpPr>
        <p:spPr bwMode="auto">
          <a:xfrm>
            <a:off x="1076604" y="2922567"/>
            <a:ext cx="428625" cy="357188"/>
          </a:xfrm>
          <a:prstGeom prst="downArrow">
            <a:avLst>
              <a:gd name="adj1" fmla="val 50000"/>
              <a:gd name="adj2" fmla="val 50000"/>
            </a:avLst>
          </a:prstGeom>
          <a:solidFill>
            <a:schemeClr val="tx1"/>
          </a:solidFill>
          <a:ln w="9525" algn="ctr">
            <a:solidFill>
              <a:schemeClr val="tx1"/>
            </a:solidFill>
            <a:round/>
            <a:headEnd/>
            <a:tailEnd/>
          </a:ln>
        </p:spPr>
        <p:txBody>
          <a:bodyPr wrap="none"/>
          <a:lstStyle/>
          <a:p>
            <a:pPr eaLnBrk="0" hangingPunct="0"/>
            <a:endParaRPr lang="he-IL">
              <a:solidFill>
                <a:srgbClr val="000000"/>
              </a:solidFill>
            </a:endParaRPr>
          </a:p>
        </p:txBody>
      </p:sp>
      <p:sp>
        <p:nvSpPr>
          <p:cNvPr id="26" name="חץ שמאלה-ימינה 38"/>
          <p:cNvSpPr>
            <a:spLocks noChangeArrowheads="1"/>
          </p:cNvSpPr>
          <p:nvPr/>
        </p:nvSpPr>
        <p:spPr bwMode="auto">
          <a:xfrm>
            <a:off x="3738282" y="2438800"/>
            <a:ext cx="1680883" cy="469900"/>
          </a:xfrm>
          <a:prstGeom prst="leftRightArrow">
            <a:avLst>
              <a:gd name="adj1" fmla="val 50000"/>
              <a:gd name="adj2" fmla="val 50086"/>
            </a:avLst>
          </a:prstGeom>
          <a:solidFill>
            <a:schemeClr val="tx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lstStyle/>
          <a:p>
            <a:pPr eaLnBrk="0" hangingPunct="0"/>
            <a:endParaRPr lang="he-IL" altLang="he-IL"/>
          </a:p>
        </p:txBody>
      </p:sp>
      <p:sp>
        <p:nvSpPr>
          <p:cNvPr id="27" name="Title 1"/>
          <p:cNvSpPr>
            <a:spLocks noGrp="1"/>
          </p:cNvSpPr>
          <p:nvPr>
            <p:ph type="title"/>
          </p:nvPr>
        </p:nvSpPr>
        <p:spPr>
          <a:xfrm>
            <a:off x="460096" y="1506071"/>
            <a:ext cx="8229600" cy="660400"/>
          </a:xfrm>
        </p:spPr>
        <p:txBody>
          <a:bodyPr/>
          <a:lstStyle/>
          <a:p>
            <a:pPr algn="ctr">
              <a:defRPr/>
            </a:pPr>
            <a:r>
              <a:rPr lang="he-IL" altLang="he-IL" sz="3200" b="1" u="sng" dirty="0" smtClean="0">
                <a:solidFill>
                  <a:srgbClr val="000099"/>
                </a:solidFill>
                <a:effectLst>
                  <a:outerShdw blurRad="38100" dist="38100" dir="2700000" algn="tl">
                    <a:srgbClr val="000000">
                      <a:alpha val="43137"/>
                    </a:srgbClr>
                  </a:outerShdw>
                </a:effectLst>
              </a:rPr>
              <a:t>תיירות בישראל </a:t>
            </a:r>
            <a:r>
              <a:rPr lang="he-IL" altLang="he-IL" sz="3200" b="1" u="sng" dirty="0">
                <a:solidFill>
                  <a:srgbClr val="000099"/>
                </a:solidFill>
                <a:effectLst>
                  <a:outerShdw blurRad="38100" dist="38100" dir="2700000" algn="tl">
                    <a:srgbClr val="000000">
                      <a:alpha val="43137"/>
                    </a:srgbClr>
                  </a:outerShdw>
                </a:effectLst>
              </a:rPr>
              <a:t>2023 </a:t>
            </a:r>
            <a:r>
              <a:rPr lang="he-IL" altLang="he-IL" sz="3200" b="1" u="sng" dirty="0" smtClean="0">
                <a:solidFill>
                  <a:srgbClr val="000099"/>
                </a:solidFill>
                <a:effectLst>
                  <a:outerShdw blurRad="38100" dist="38100" dir="2700000" algn="tl">
                    <a:srgbClr val="000000">
                      <a:alpha val="43137"/>
                    </a:srgbClr>
                  </a:outerShdw>
                </a:effectLst>
              </a:rPr>
              <a:t>- הצלחה </a:t>
            </a:r>
            <a:r>
              <a:rPr lang="he-IL" altLang="he-IL" sz="3200" b="1" u="sng" dirty="0">
                <a:solidFill>
                  <a:srgbClr val="000099"/>
                </a:solidFill>
                <a:effectLst>
                  <a:outerShdw blurRad="38100" dist="38100" dir="2700000" algn="tl">
                    <a:srgbClr val="000000">
                      <a:alpha val="43137"/>
                    </a:srgbClr>
                  </a:outerShdw>
                </a:effectLst>
              </a:rPr>
              <a:t>מול </a:t>
            </a:r>
            <a:r>
              <a:rPr lang="he-IL" altLang="he-IL" sz="3200" b="1" u="sng" dirty="0" smtClean="0">
                <a:solidFill>
                  <a:srgbClr val="000099"/>
                </a:solidFill>
                <a:effectLst>
                  <a:outerShdw blurRad="38100" dist="38100" dir="2700000" algn="tl">
                    <a:srgbClr val="000000">
                      <a:alpha val="43137"/>
                    </a:srgbClr>
                  </a:outerShdw>
                </a:effectLst>
              </a:rPr>
              <a:t>החמצה</a:t>
            </a:r>
            <a:endParaRPr lang="he-IL" altLang="he-IL" sz="3200" dirty="0" smtClean="0">
              <a:solidFill>
                <a:srgbClr val="000099"/>
              </a:solidFill>
              <a:effectLst>
                <a:outerShdw blurRad="38100" dist="38100" dir="2700000" algn="tl">
                  <a:srgbClr val="000000">
                    <a:alpha val="43137"/>
                  </a:srgbClr>
                </a:outerShdw>
              </a:effectLst>
            </a:endParaRPr>
          </a:p>
        </p:txBody>
      </p:sp>
      <p:pic>
        <p:nvPicPr>
          <p:cNvPr id="2254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362700"/>
            <a:ext cx="577850" cy="4953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143625" y="6488668"/>
            <a:ext cx="3000374" cy="369332"/>
          </a:xfrm>
          <a:prstGeom prst="rect">
            <a:avLst/>
          </a:prstGeom>
          <a:noFill/>
        </p:spPr>
        <p:txBody>
          <a:bodyPr wrap="square" rtlCol="1">
            <a:spAutoFit/>
          </a:bodyPr>
          <a:lstStyle/>
          <a:p>
            <a:pPr algn="r"/>
            <a:r>
              <a:rPr lang="he-IL" dirty="0" smtClean="0"/>
              <a:t>(כולל את כל מרכיבי התיירות)</a:t>
            </a:r>
            <a:endParaRPr lang="he-IL" dirty="0"/>
          </a:p>
        </p:txBody>
      </p:sp>
      <p:pic>
        <p:nvPicPr>
          <p:cNvPr id="20" name="Picture 2" descr="C:\Users\pnina\AppData\Local\Microsoft\Windows\Temporary Internet Files\Content.Outlook\VAXZX9EC\logo (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0105" y="-187790"/>
            <a:ext cx="4343400" cy="18552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497053" y="2951205"/>
            <a:ext cx="3705936" cy="1754326"/>
          </a:xfrm>
          <a:prstGeom prst="rect">
            <a:avLst/>
          </a:prstGeom>
          <a:noFill/>
        </p:spPr>
        <p:txBody>
          <a:bodyPr wrap="square" rtlCol="1">
            <a:spAutoFit/>
          </a:bodyPr>
          <a:lstStyle/>
          <a:p>
            <a:pPr algn="ctr" rtl="1"/>
            <a:r>
              <a:rPr lang="he-IL" dirty="0" smtClean="0"/>
              <a:t>מעמד </a:t>
            </a:r>
            <a:r>
              <a:rPr lang="he-IL" dirty="0"/>
              <a:t>ראוי בכלכלה הלאומית</a:t>
            </a:r>
            <a:endParaRPr lang="en-US" dirty="0"/>
          </a:p>
          <a:p>
            <a:pPr algn="ctr" rtl="1"/>
            <a:r>
              <a:rPr lang="he-IL" dirty="0"/>
              <a:t>=הקצאת תקציב  שיווק שנתי  </a:t>
            </a:r>
            <a:endParaRPr lang="he-IL" dirty="0" smtClean="0"/>
          </a:p>
          <a:p>
            <a:pPr algn="ctr" rtl="1"/>
            <a:r>
              <a:rPr lang="he-IL" dirty="0" smtClean="0"/>
              <a:t>של 400 מיליון ש"ח </a:t>
            </a:r>
            <a:r>
              <a:rPr lang="he-IL" dirty="0"/>
              <a:t>בשנה </a:t>
            </a:r>
            <a:endParaRPr lang="en-US" dirty="0"/>
          </a:p>
          <a:p>
            <a:pPr algn="ctr" rtl="1"/>
            <a:r>
              <a:rPr lang="he-IL" dirty="0"/>
              <a:t>=רציפות פעילות רב שנתית</a:t>
            </a:r>
            <a:endParaRPr lang="en-US" dirty="0"/>
          </a:p>
          <a:p>
            <a:pPr algn="ctr" rtl="1"/>
            <a:r>
              <a:rPr lang="he-IL" dirty="0"/>
              <a:t>=פיתוח תשתיות לרבות מענק שיפוצים</a:t>
            </a:r>
            <a:endParaRPr lang="en-US" dirty="0"/>
          </a:p>
          <a:p>
            <a:pPr algn="ctr"/>
            <a:r>
              <a:rPr lang="he-IL" dirty="0"/>
              <a:t>=הכשרת </a:t>
            </a:r>
            <a:r>
              <a:rPr lang="he-IL" dirty="0" err="1"/>
              <a:t>כח</a:t>
            </a:r>
            <a:r>
              <a:rPr lang="he-IL" dirty="0"/>
              <a:t> אדם כראוי</a:t>
            </a:r>
          </a:p>
        </p:txBody>
      </p:sp>
      <p:sp>
        <p:nvSpPr>
          <p:cNvPr id="5" name="כפל 4"/>
          <p:cNvSpPr/>
          <p:nvPr/>
        </p:nvSpPr>
        <p:spPr>
          <a:xfrm>
            <a:off x="5878609" y="2986810"/>
            <a:ext cx="284039" cy="32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כפל 22"/>
          <p:cNvSpPr/>
          <p:nvPr/>
        </p:nvSpPr>
        <p:spPr>
          <a:xfrm>
            <a:off x="5878609" y="3285485"/>
            <a:ext cx="284039" cy="32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כפל 23"/>
          <p:cNvSpPr/>
          <p:nvPr/>
        </p:nvSpPr>
        <p:spPr>
          <a:xfrm>
            <a:off x="5878609" y="3803665"/>
            <a:ext cx="284039" cy="32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כפל 24"/>
          <p:cNvSpPr/>
          <p:nvPr/>
        </p:nvSpPr>
        <p:spPr>
          <a:xfrm>
            <a:off x="6155382" y="4086319"/>
            <a:ext cx="284039" cy="32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2553046" y="2968439"/>
            <a:ext cx="430306" cy="369332"/>
          </a:xfrm>
          <a:prstGeom prst="rect">
            <a:avLst/>
          </a:prstGeom>
          <a:noFill/>
        </p:spPr>
        <p:txBody>
          <a:bodyPr wrap="square" rtlCol="1">
            <a:spAutoFit/>
          </a:bodyPr>
          <a:lstStyle/>
          <a:p>
            <a:pPr marL="285750" indent="-285750">
              <a:buFont typeface="Wingdings" pitchFamily="2" charset="2"/>
              <a:buChar char="ü"/>
            </a:pPr>
            <a:endParaRPr lang="he-IL" dirty="0">
              <a:solidFill>
                <a:srgbClr val="0000FF"/>
              </a:solidFill>
            </a:endParaRPr>
          </a:p>
        </p:txBody>
      </p:sp>
      <p:sp>
        <p:nvSpPr>
          <p:cNvPr id="12" name="מלבן 11"/>
          <p:cNvSpPr/>
          <p:nvPr/>
        </p:nvSpPr>
        <p:spPr>
          <a:xfrm>
            <a:off x="2574648" y="2908700"/>
            <a:ext cx="356187" cy="400110"/>
          </a:xfrm>
          <a:prstGeom prst="rect">
            <a:avLst/>
          </a:prstGeom>
          <a:noFill/>
        </p:spPr>
        <p:txBody>
          <a:bodyPr wrap="none" lIns="91440" tIns="45720" rIns="91440" bIns="45720">
            <a:spAutoFit/>
          </a:bodyPr>
          <a:lstStyle/>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t>
            </a:r>
            <a:endParaRPr lang="he-IL"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7" name="מלבן 36"/>
          <p:cNvSpPr/>
          <p:nvPr/>
        </p:nvSpPr>
        <p:spPr>
          <a:xfrm>
            <a:off x="2574647" y="3207375"/>
            <a:ext cx="356187" cy="400110"/>
          </a:xfrm>
          <a:prstGeom prst="rect">
            <a:avLst/>
          </a:prstGeom>
          <a:noFill/>
        </p:spPr>
        <p:txBody>
          <a:bodyPr wrap="none" lIns="91440" tIns="45720" rIns="91440" bIns="45720">
            <a:spAutoFit/>
          </a:bodyPr>
          <a:lstStyle/>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t>
            </a:r>
            <a:endParaRPr lang="he-IL"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8" name="מלבן 37"/>
          <p:cNvSpPr/>
          <p:nvPr/>
        </p:nvSpPr>
        <p:spPr>
          <a:xfrm>
            <a:off x="2574647" y="3725555"/>
            <a:ext cx="356187" cy="400110"/>
          </a:xfrm>
          <a:prstGeom prst="rect">
            <a:avLst/>
          </a:prstGeom>
          <a:noFill/>
        </p:spPr>
        <p:txBody>
          <a:bodyPr wrap="none" lIns="91440" tIns="45720" rIns="91440" bIns="45720">
            <a:spAutoFit/>
          </a:bodyPr>
          <a:lstStyle/>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t>
            </a:r>
            <a:endParaRPr lang="he-IL"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מלבן 38"/>
          <p:cNvSpPr/>
          <p:nvPr/>
        </p:nvSpPr>
        <p:spPr>
          <a:xfrm>
            <a:off x="2260105" y="4008209"/>
            <a:ext cx="356187" cy="400110"/>
          </a:xfrm>
          <a:prstGeom prst="rect">
            <a:avLst/>
          </a:prstGeom>
          <a:noFill/>
        </p:spPr>
        <p:txBody>
          <a:bodyPr wrap="none" lIns="91440" tIns="45720" rIns="91440" bIns="45720">
            <a:spAutoFit/>
          </a:bodyPr>
          <a:lstStyle/>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t>
            </a:r>
            <a:endParaRPr lang="he-IL"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0" name="מלבן 39"/>
          <p:cNvSpPr/>
          <p:nvPr/>
        </p:nvSpPr>
        <p:spPr>
          <a:xfrm>
            <a:off x="2574647" y="2908700"/>
            <a:ext cx="356187" cy="400110"/>
          </a:xfrm>
          <a:prstGeom prst="rect">
            <a:avLst/>
          </a:prstGeom>
          <a:noFill/>
        </p:spPr>
        <p:txBody>
          <a:bodyPr wrap="none" lIns="91440" tIns="45720" rIns="91440" bIns="45720">
            <a:spAutoFit/>
          </a:bodyPr>
          <a:lstStyle/>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t>
            </a:r>
            <a:endParaRPr lang="he-IL"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1" name="כפל 40"/>
          <p:cNvSpPr/>
          <p:nvPr/>
        </p:nvSpPr>
        <p:spPr>
          <a:xfrm>
            <a:off x="5878609" y="4429144"/>
            <a:ext cx="284039" cy="32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p:cNvSpPr/>
          <p:nvPr/>
        </p:nvSpPr>
        <p:spPr>
          <a:xfrm>
            <a:off x="2574647" y="4351034"/>
            <a:ext cx="356187" cy="400110"/>
          </a:xfrm>
          <a:prstGeom prst="rect">
            <a:avLst/>
          </a:prstGeom>
          <a:noFill/>
        </p:spPr>
        <p:txBody>
          <a:bodyPr wrap="none" lIns="91440" tIns="45720" rIns="91440" bIns="45720">
            <a:spAutoFit/>
          </a:bodyPr>
          <a:lstStyle/>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t>
            </a:r>
            <a:endParaRPr lang="he-IL"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2950868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38238"/>
            <a:ext cx="8229600" cy="4987925"/>
          </a:xfrm>
        </p:spPr>
        <p:txBody>
          <a:bodyPr/>
          <a:lstStyle/>
          <a:p>
            <a:pPr>
              <a:buClr>
                <a:srgbClr val="C00000"/>
              </a:buClr>
              <a:buSzPct val="122000"/>
              <a:buFont typeface="Wingdings" pitchFamily="2" charset="2"/>
              <a:buChar char="v"/>
              <a:defRPr/>
            </a:pPr>
            <a:r>
              <a:rPr lang="he-IL" b="1" dirty="0" smtClean="0">
                <a:solidFill>
                  <a:schemeClr val="tx1"/>
                </a:solidFill>
              </a:rPr>
              <a:t>עיקר התנועה כיום מצפון אמריקה ואירופה: פחות משליש אוכלוסיית העולם.</a:t>
            </a:r>
          </a:p>
          <a:p>
            <a:pPr>
              <a:buClr>
                <a:srgbClr val="C00000"/>
              </a:buClr>
              <a:buSzPct val="122000"/>
              <a:buFont typeface="Wingdings" pitchFamily="2" charset="2"/>
              <a:buChar char="v"/>
              <a:defRPr/>
            </a:pPr>
            <a:r>
              <a:rPr lang="he-IL" b="1" dirty="0" smtClean="0">
                <a:solidFill>
                  <a:schemeClr val="tx1"/>
                </a:solidFill>
              </a:rPr>
              <a:t>סין, הודו, ברזיל, אינדונזיה </a:t>
            </a:r>
            <a:r>
              <a:rPr lang="he-IL" b="1" dirty="0" err="1" smtClean="0">
                <a:solidFill>
                  <a:schemeClr val="tx1"/>
                </a:solidFill>
              </a:rPr>
              <a:t>וכו</a:t>
            </a:r>
            <a:r>
              <a:rPr lang="he-IL" b="1" dirty="0" smtClean="0">
                <a:solidFill>
                  <a:schemeClr val="tx1"/>
                </a:solidFill>
              </a:rPr>
              <a:t>'- מדינות עתירות אוכלוסין - מתחילות להניע תיירות יוצאת.</a:t>
            </a:r>
          </a:p>
          <a:p>
            <a:pPr>
              <a:buClr>
                <a:srgbClr val="C00000"/>
              </a:buClr>
              <a:buSzPct val="122000"/>
              <a:buFont typeface="Wingdings" pitchFamily="2" charset="2"/>
              <a:buChar char="v"/>
              <a:defRPr/>
            </a:pPr>
            <a:r>
              <a:rPr lang="he-IL" b="1" dirty="0" smtClean="0">
                <a:solidFill>
                  <a:schemeClr val="tx1"/>
                </a:solidFill>
              </a:rPr>
              <a:t>שיפור המצב הכלכלי בארצות עתירות אוכלוסין - גידול צפוי בתיירות יוצאת מהן.</a:t>
            </a:r>
          </a:p>
          <a:p>
            <a:pPr>
              <a:buClr>
                <a:srgbClr val="C00000"/>
              </a:buClr>
              <a:buSzPct val="122000"/>
              <a:buFont typeface="Wingdings" pitchFamily="2" charset="2"/>
              <a:buChar char="v"/>
              <a:defRPr/>
            </a:pPr>
            <a:r>
              <a:rPr lang="he-IL" b="1" dirty="0" smtClean="0">
                <a:solidFill>
                  <a:schemeClr val="tx1"/>
                </a:solidFill>
              </a:rPr>
              <a:t>הכפר הגלובלי והאינטרנט - יותר עניין ונגישות לעולם.</a:t>
            </a:r>
          </a:p>
          <a:p>
            <a:pPr>
              <a:buClr>
                <a:srgbClr val="C00000"/>
              </a:buClr>
              <a:buSzPct val="122000"/>
              <a:buFont typeface="Wingdings" pitchFamily="2" charset="2"/>
              <a:buChar char="v"/>
              <a:defRPr/>
            </a:pPr>
            <a:r>
              <a:rPr lang="he-IL" b="1" dirty="0" smtClean="0">
                <a:solidFill>
                  <a:schemeClr val="tx1"/>
                </a:solidFill>
              </a:rPr>
              <a:t>תוספת לזמן הפנאי - גורמת לתוספת צריכה בתיירות.</a:t>
            </a:r>
          </a:p>
          <a:p>
            <a:pPr>
              <a:buClr>
                <a:srgbClr val="C00000"/>
              </a:buClr>
              <a:buSzPct val="122000"/>
              <a:buFont typeface="Wingdings" pitchFamily="2" charset="2"/>
              <a:buChar char="v"/>
              <a:defRPr/>
            </a:pPr>
            <a:r>
              <a:rPr lang="he-IL" b="1" dirty="0" smtClean="0">
                <a:solidFill>
                  <a:schemeClr val="tx1"/>
                </a:solidFill>
              </a:rPr>
              <a:t>הארכת תוחלת החיים והקדמת גיל הפרישה – מוסיפה לפוטנציאל התיירות.</a:t>
            </a:r>
          </a:p>
          <a:p>
            <a:pPr>
              <a:buClr>
                <a:srgbClr val="C00000"/>
              </a:buClr>
              <a:buSzPct val="122000"/>
              <a:buFont typeface="Wingdings" pitchFamily="2" charset="2"/>
              <a:buChar char="v"/>
              <a:defRPr/>
            </a:pPr>
            <a:endParaRPr lang="he-IL" b="1" dirty="0" smtClean="0">
              <a:solidFill>
                <a:schemeClr val="tx1"/>
              </a:solidFill>
            </a:endParaRPr>
          </a:p>
          <a:p>
            <a:pPr marL="0" indent="0">
              <a:buClr>
                <a:srgbClr val="C00000"/>
              </a:buClr>
              <a:buSzPct val="122000"/>
              <a:buFontTx/>
              <a:buNone/>
              <a:defRPr/>
            </a:pPr>
            <a:r>
              <a:rPr lang="he-IL" b="1" dirty="0" smtClean="0">
                <a:solidFill>
                  <a:schemeClr val="tx1"/>
                </a:solidFill>
              </a:rPr>
              <a:t>                               </a:t>
            </a:r>
            <a:r>
              <a:rPr lang="he-IL" sz="2800" b="1" u="sng" dirty="0" smtClean="0">
                <a:solidFill>
                  <a:srgbClr val="C00000"/>
                </a:solidFill>
              </a:rPr>
              <a:t>העולם מאמין בתיירות </a:t>
            </a:r>
            <a:r>
              <a:rPr lang="he-IL" sz="2800" b="1" dirty="0" smtClean="0">
                <a:solidFill>
                  <a:srgbClr val="C00000"/>
                </a:solidFill>
              </a:rPr>
              <a:t>!</a:t>
            </a:r>
          </a:p>
          <a:p>
            <a:pPr>
              <a:buClr>
                <a:srgbClr val="C00000"/>
              </a:buClr>
              <a:buFont typeface="Wingdings" pitchFamily="2" charset="2"/>
              <a:buChar char="v"/>
              <a:defRPr/>
            </a:pPr>
            <a:endParaRPr lang="he-IL" dirty="0">
              <a:solidFill>
                <a:schemeClr val="tx1"/>
              </a:solidFill>
            </a:endParaRPr>
          </a:p>
        </p:txBody>
      </p:sp>
      <p:sp>
        <p:nvSpPr>
          <p:cNvPr id="10244" name="Slide Number Placeholder 3"/>
          <p:cNvSpPr>
            <a:spLocks noGrp="1"/>
          </p:cNvSpPr>
          <p:nvPr>
            <p:ph type="sldNum" sz="quarter" idx="12"/>
          </p:nvPr>
        </p:nvSpPr>
        <p:spPr>
          <a:xfrm>
            <a:off x="457200" y="6081713"/>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fld id="{334EFD29-0D31-4637-BF97-E2BCE36F60D4}" type="slidenum">
              <a:rPr lang="he-IL" smtClean="0">
                <a:solidFill>
                  <a:srgbClr val="7E6A54"/>
                </a:solidFill>
              </a:rPr>
              <a:pPr>
                <a:defRPr/>
              </a:pPr>
              <a:t>4</a:t>
            </a:fld>
            <a:r>
              <a:rPr lang="he-IL" smtClean="0">
                <a:solidFill>
                  <a:srgbClr val="7E6A54"/>
                </a:solidFill>
              </a:rPr>
              <a:t> |</a:t>
            </a:r>
            <a:endParaRPr lang="en-US" b="1" smtClean="0">
              <a:solidFill>
                <a:srgbClr val="7E6A54"/>
              </a:solidFill>
            </a:endParaRPr>
          </a:p>
        </p:txBody>
      </p:sp>
      <p:pic>
        <p:nvPicPr>
          <p:cNvPr id="6" name="Picture 10" descr="j035399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9400" y="4121150"/>
            <a:ext cx="90805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10"/>
          <p:cNvPicPr>
            <a:picLocks noChangeAspect="1" noChangeArrowheads="1"/>
          </p:cNvPicPr>
          <p:nvPr/>
        </p:nvPicPr>
        <p:blipFill>
          <a:blip r:embed="rId3" cstate="print">
            <a:grayscl/>
            <a:extLst>
              <a:ext uri="{28A0092B-C50C-407E-A947-70E740481C1C}">
                <a14:useLocalDpi xmlns:a14="http://schemas.microsoft.com/office/drawing/2010/main" xmlns="" val="0"/>
              </a:ext>
            </a:extLst>
          </a:blip>
          <a:srcRect l="84146" t="-9875" r="305"/>
          <a:stretch>
            <a:fillRect/>
          </a:stretch>
        </p:blipFill>
        <p:spPr bwMode="auto">
          <a:xfrm>
            <a:off x="0" y="6362700"/>
            <a:ext cx="577850" cy="4953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מלבן 2"/>
          <p:cNvSpPr/>
          <p:nvPr/>
        </p:nvSpPr>
        <p:spPr>
          <a:xfrm>
            <a:off x="577850" y="271463"/>
            <a:ext cx="8364538" cy="647700"/>
          </a:xfrm>
          <a:prstGeom prst="rect">
            <a:avLst/>
          </a:prstGeom>
        </p:spPr>
        <p:txBody>
          <a:bodyPr>
            <a:spAutoFit/>
          </a:bodyPr>
          <a:lstStyle/>
          <a:p>
            <a:pPr>
              <a:defRPr/>
            </a:pPr>
            <a:r>
              <a:rPr lang="he-IL" sz="3600" u="sng" dirty="0">
                <a:solidFill>
                  <a:srgbClr val="000099"/>
                </a:solidFill>
                <a:effectLst>
                  <a:outerShdw blurRad="38100" dist="38100" dir="2700000" algn="tl">
                    <a:srgbClr val="000000">
                      <a:alpha val="43137"/>
                    </a:srgbClr>
                  </a:outerShdw>
                </a:effectLst>
              </a:rPr>
              <a:t>תעשיית התיירות העולמית - תעשיית העתיד</a:t>
            </a:r>
            <a:r>
              <a:rPr lang="en-US" sz="3600" dirty="0">
                <a:solidFill>
                  <a:srgbClr val="000099"/>
                </a:solidFill>
              </a:rPr>
              <a:t> </a:t>
            </a:r>
            <a:endParaRPr lang="he-IL" sz="3600" dirty="0">
              <a:solidFill>
                <a:srgbClr val="000099"/>
              </a:solidFill>
            </a:endParaRPr>
          </a:p>
        </p:txBody>
      </p:sp>
    </p:spTree>
    <p:extLst>
      <p:ext uri="{BB962C8B-B14F-4D97-AF65-F5344CB8AC3E}">
        <p14:creationId xmlns:p14="http://schemas.microsoft.com/office/powerpoint/2010/main" xmlns="" val="1347405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8"/>
          <p:cNvGrpSpPr>
            <a:grpSpLocks/>
          </p:cNvGrpSpPr>
          <p:nvPr/>
        </p:nvGrpSpPr>
        <p:grpSpPr bwMode="auto">
          <a:xfrm>
            <a:off x="40341" y="6415346"/>
            <a:ext cx="3039035" cy="448687"/>
            <a:chOff x="0" y="6396335"/>
            <a:chExt cx="4929190" cy="461665"/>
          </a:xfrm>
        </p:grpSpPr>
        <p:sp>
          <p:nvSpPr>
            <p:cNvPr id="5" name="Text Box 44"/>
            <p:cNvSpPr txBox="1">
              <a:spLocks noChangeArrowheads="1"/>
            </p:cNvSpPr>
            <p:nvPr/>
          </p:nvSpPr>
          <p:spPr bwMode="auto">
            <a:xfrm>
              <a:off x="571472" y="6396335"/>
              <a:ext cx="4357718" cy="31058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50000"/>
                </a:spcBef>
              </a:pPr>
              <a:r>
                <a:rPr kumimoji="1" lang="he-IL" sz="1400" dirty="0">
                  <a:solidFill>
                    <a:srgbClr val="000099"/>
                  </a:solidFill>
                  <a:latin typeface="Tahoma" pitchFamily="34" charset="0"/>
                  <a:cs typeface="Tahoma" pitchFamily="34" charset="0"/>
                </a:rPr>
                <a:t>התאחדות המלונות בישראל</a:t>
              </a:r>
              <a:endParaRPr kumimoji="1" lang="en-US" sz="1400" dirty="0">
                <a:solidFill>
                  <a:srgbClr val="000099"/>
                </a:solidFill>
                <a:latin typeface="Tahoma" pitchFamily="34" charset="0"/>
                <a:cs typeface="Tahoma" pitchFamily="34" charset="0"/>
              </a:endParaRPr>
            </a:p>
          </p:txBody>
        </p:sp>
        <p:pic>
          <p:nvPicPr>
            <p:cNvPr id="6"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8" name="מלבן 7"/>
          <p:cNvSpPr/>
          <p:nvPr/>
        </p:nvSpPr>
        <p:spPr>
          <a:xfrm>
            <a:off x="723898" y="1601063"/>
            <a:ext cx="7553325" cy="3416320"/>
          </a:xfrm>
          <a:prstGeom prst="rect">
            <a:avLst/>
          </a:prstGeom>
          <a:noFill/>
        </p:spPr>
        <p:txBody>
          <a:bodyPr wrap="square" lIns="91440" tIns="45720" rIns="91440" bIns="45720">
            <a:spAutoFit/>
          </a:bodyPr>
          <a:lstStyle/>
          <a:p>
            <a:pPr algn="ctr"/>
            <a:r>
              <a:rPr lang="he-IL" sz="7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קמפיין</a:t>
            </a:r>
          </a:p>
          <a:p>
            <a:pPr algn="ctr"/>
            <a:r>
              <a:rPr lang="en-US" sz="72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TOURIST NATION</a:t>
            </a:r>
            <a:endParaRPr lang="he-IL" sz="7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1282717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41-501 Pres 2014-15 Ads"/>
          <p:cNvPicPr>
            <a:picLocks noGrp="1" noChangeAspect="1"/>
          </p:cNvPicPr>
          <p:nvPr isPhoto="1"/>
        </p:nvPicPr>
        <p:blipFill rotWithShape="1">
          <a:blip r:embed="rId2" cstate="print">
            <a:lum/>
            <a:extLst>
              <a:ext uri="{28A0092B-C50C-407E-A947-70E740481C1C}">
                <a14:useLocalDpi xmlns:a14="http://schemas.microsoft.com/office/drawing/2010/main" xmlns="" val="0"/>
              </a:ext>
            </a:extLst>
          </a:blip>
          <a:srcRect b="28618"/>
          <a:stretch/>
        </p:blipFill>
        <p:spPr>
          <a:xfrm>
            <a:off x="1271241" y="280406"/>
            <a:ext cx="6601520" cy="6341792"/>
          </a:xfrm>
          <a:prstGeom prst="rect">
            <a:avLst/>
          </a:prstGeom>
          <a:noFill/>
          <a:ln>
            <a:noFill/>
          </a:ln>
        </p:spPr>
      </p:pic>
    </p:spTree>
    <p:extLst>
      <p:ext uri="{BB962C8B-B14F-4D97-AF65-F5344CB8AC3E}">
        <p14:creationId xmlns:p14="http://schemas.microsoft.com/office/powerpoint/2010/main" xmlns="" val="1240589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SERVER\Presentation PC\presentations pc\HOTELS\2014\1.7\ads\41-501 Pres 2014-15 Ads page 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63252" y="0"/>
            <a:ext cx="509619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7735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SERVER\Presentation PC\presentations pc\HOTELS\2014\1.7\ads 2\41-501 Pres 2014-15 Ads_2 page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0487" y="0"/>
            <a:ext cx="509619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77592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1214181" y="2501928"/>
            <a:ext cx="6745184" cy="914400"/>
          </a:xfrm>
          <a:prstGeom prst="roundRect">
            <a:avLst/>
          </a:prstGeom>
          <a:gradFill>
            <a:gsLst>
              <a:gs pos="27000">
                <a:srgbClr val="6F87A8">
                  <a:alpha val="82000"/>
                </a:srgbClr>
              </a:gs>
              <a:gs pos="100000">
                <a:schemeClr val="tx2">
                  <a:lumMod val="75000"/>
                </a:schemeClr>
              </a:gs>
              <a:gs pos="0">
                <a:schemeClr val="accent1">
                  <a:tint val="44500"/>
                  <a:satMod val="160000"/>
                  <a:alpha val="0"/>
                </a:schemeClr>
              </a:gs>
            </a:gsLst>
            <a:lin ang="0" scaled="0"/>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smtClean="0">
                <a:effectLst>
                  <a:outerShdw blurRad="38100" dist="38100" dir="2700000" algn="tl">
                    <a:srgbClr val="000000">
                      <a:alpha val="43137"/>
                    </a:srgbClr>
                  </a:outerShdw>
                </a:effectLst>
              </a:rPr>
              <a:t>מה עוד נקבל?</a:t>
            </a:r>
            <a:endParaRPr lang="he-IL"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60450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52400" y="276226"/>
            <a:ext cx="8843945" cy="6517374"/>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2008" name="Rectangle 8"/>
          <p:cNvSpPr>
            <a:spLocks noChangeArrowheads="1"/>
          </p:cNvSpPr>
          <p:nvPr/>
        </p:nvSpPr>
        <p:spPr bwMode="auto">
          <a:xfrm>
            <a:off x="373661" y="2811805"/>
            <a:ext cx="22796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he-IL" altLang="he-IL" sz="3200" b="0">
                <a:solidFill>
                  <a:srgbClr val="FFFFFF"/>
                </a:solidFill>
                <a:latin typeface="Arial Unicode MS" pitchFamily="34" charset="-128"/>
                <a:ea typeface="Arial Unicode MS" pitchFamily="34" charset="-128"/>
                <a:cs typeface="Arial Unicode MS" pitchFamily="34" charset="-128"/>
              </a:rPr>
              <a:t>תיירים בשנה</a:t>
            </a:r>
            <a:endParaRPr lang="en-US" altLang="he-IL" sz="3200" b="0">
              <a:solidFill>
                <a:srgbClr val="FFFFFF"/>
              </a:solidFill>
              <a:latin typeface="Arial Unicode MS" pitchFamily="34" charset="-128"/>
              <a:ea typeface="Arial Unicode MS" pitchFamily="34" charset="-128"/>
              <a:cs typeface="Arial Unicode MS" pitchFamily="34" charset="-128"/>
            </a:endParaRPr>
          </a:p>
        </p:txBody>
      </p:sp>
      <p:sp>
        <p:nvSpPr>
          <p:cNvPr id="512012" name="Rectangle 12"/>
          <p:cNvSpPr>
            <a:spLocks noChangeArrowheads="1"/>
          </p:cNvSpPr>
          <p:nvPr/>
        </p:nvSpPr>
        <p:spPr bwMode="auto">
          <a:xfrm>
            <a:off x="849911" y="1271930"/>
            <a:ext cx="933450" cy="170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0600" dirty="0" smtClean="0">
                <a:solidFill>
                  <a:srgbClr val="FFFFFF"/>
                </a:solidFill>
                <a:latin typeface="Arial Unicode MS" pitchFamily="34" charset="-128"/>
                <a:ea typeface="Arial Unicode MS" pitchFamily="34" charset="-128"/>
                <a:cs typeface="Arial Unicode MS" pitchFamily="34" charset="-128"/>
              </a:rPr>
              <a:t>6</a:t>
            </a:r>
            <a:endParaRPr lang="en-US" altLang="he-IL" sz="10600" dirty="0">
              <a:solidFill>
                <a:srgbClr val="FFFFFF"/>
              </a:solidFill>
              <a:latin typeface="Arial Unicode MS" pitchFamily="34" charset="-128"/>
              <a:ea typeface="Arial Unicode MS" pitchFamily="34" charset="-128"/>
              <a:cs typeface="Arial Unicode MS" pitchFamily="34" charset="-128"/>
            </a:endParaRPr>
          </a:p>
        </p:txBody>
      </p:sp>
      <p:sp>
        <p:nvSpPr>
          <p:cNvPr id="512013" name="Rectangle 13"/>
          <p:cNvSpPr>
            <a:spLocks noChangeArrowheads="1"/>
          </p:cNvSpPr>
          <p:nvPr/>
        </p:nvSpPr>
        <p:spPr bwMode="auto">
          <a:xfrm>
            <a:off x="1553174" y="1271930"/>
            <a:ext cx="558800" cy="170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0600">
                <a:solidFill>
                  <a:srgbClr val="FFFFFF"/>
                </a:solidFill>
                <a:latin typeface="Arial Unicode MS" pitchFamily="34" charset="-128"/>
                <a:ea typeface="Arial Unicode MS" pitchFamily="34" charset="-128"/>
                <a:cs typeface="Arial Unicode MS" pitchFamily="34" charset="-128"/>
              </a:rPr>
              <a:t>,</a:t>
            </a:r>
            <a:endParaRPr lang="en-US" altLang="he-IL" sz="10600">
              <a:solidFill>
                <a:srgbClr val="FFFFFF"/>
              </a:solidFill>
              <a:latin typeface="Arial Unicode MS" pitchFamily="34" charset="-128"/>
              <a:ea typeface="Arial Unicode MS" pitchFamily="34" charset="-128"/>
              <a:cs typeface="Arial Unicode MS" pitchFamily="34" charset="-128"/>
            </a:endParaRPr>
          </a:p>
        </p:txBody>
      </p:sp>
      <p:sp>
        <p:nvSpPr>
          <p:cNvPr id="512017" name="Rectangle 17"/>
          <p:cNvSpPr>
            <a:spLocks noChangeArrowheads="1"/>
          </p:cNvSpPr>
          <p:nvPr/>
        </p:nvSpPr>
        <p:spPr bwMode="auto">
          <a:xfrm>
            <a:off x="5140924" y="1271930"/>
            <a:ext cx="558800" cy="170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0600">
                <a:solidFill>
                  <a:srgbClr val="FFFFFF"/>
                </a:solidFill>
                <a:latin typeface="Arial Unicode MS" pitchFamily="34" charset="-128"/>
                <a:ea typeface="Arial Unicode MS" pitchFamily="34" charset="-128"/>
                <a:cs typeface="Arial Unicode MS" pitchFamily="34" charset="-128"/>
              </a:rPr>
              <a:t>,</a:t>
            </a:r>
            <a:endParaRPr lang="en-US" altLang="he-IL" sz="10600">
              <a:solidFill>
                <a:srgbClr val="FFFFFF"/>
              </a:solidFill>
              <a:latin typeface="Arial Unicode MS" pitchFamily="34" charset="-128"/>
              <a:ea typeface="Arial Unicode MS" pitchFamily="34" charset="-128"/>
              <a:cs typeface="Arial Unicode MS" pitchFamily="34" charset="-128"/>
            </a:endParaRPr>
          </a:p>
        </p:txBody>
      </p:sp>
      <p:grpSp>
        <p:nvGrpSpPr>
          <p:cNvPr id="512026" name="Group 26"/>
          <p:cNvGrpSpPr>
            <a:grpSpLocks/>
          </p:cNvGrpSpPr>
          <p:nvPr/>
        </p:nvGrpSpPr>
        <p:grpSpPr bwMode="auto">
          <a:xfrm>
            <a:off x="3064590" y="1814855"/>
            <a:ext cx="2063633" cy="987425"/>
            <a:chOff x="3629" y="2663"/>
            <a:chExt cx="1896" cy="907"/>
          </a:xfrm>
        </p:grpSpPr>
        <p:pic>
          <p:nvPicPr>
            <p:cNvPr id="512022" name="Picture 22" descr="\\Server1\gns studio\GNM General\pict from mac to pc\pict new orit\ball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9" y="2682"/>
              <a:ext cx="888" cy="8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12025" name="Group 25"/>
            <p:cNvGrpSpPr>
              <a:grpSpLocks/>
            </p:cNvGrpSpPr>
            <p:nvPr/>
          </p:nvGrpSpPr>
          <p:grpSpPr bwMode="auto">
            <a:xfrm>
              <a:off x="4618" y="2663"/>
              <a:ext cx="907" cy="907"/>
              <a:chOff x="4618" y="2644"/>
              <a:chExt cx="907" cy="907"/>
            </a:xfrm>
          </p:grpSpPr>
          <p:pic>
            <p:nvPicPr>
              <p:cNvPr id="512024" name="Picture 24" descr="\\Server1\gns studio\GNM General\pict from mac to pc\pict new orit\ball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3" y="2648"/>
                <a:ext cx="888" cy="888"/>
              </a:xfrm>
              <a:prstGeom prst="rect">
                <a:avLst/>
              </a:prstGeom>
              <a:noFill/>
              <a:extLst>
                <a:ext uri="{909E8E84-426E-40DD-AFC4-6F175D3DCCD1}">
                  <a14:hiddenFill xmlns:a14="http://schemas.microsoft.com/office/drawing/2010/main" xmlns="">
                    <a:solidFill>
                      <a:srgbClr val="FFFFFF"/>
                    </a:solidFill>
                  </a14:hiddenFill>
                </a:ext>
              </a:extLst>
            </p:spPr>
          </p:pic>
          <p:pic>
            <p:nvPicPr>
              <p:cNvPr id="512023" name="Picture 23" descr="\\Server1\gns studio\GNM General\pict from mac to pc\pict new orit\ball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8" y="2644"/>
                <a:ext cx="907" cy="907"/>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512027" name="Group 27"/>
          <p:cNvGrpSpPr>
            <a:grpSpLocks/>
          </p:cNvGrpSpPr>
          <p:nvPr/>
        </p:nvGrpSpPr>
        <p:grpSpPr bwMode="auto">
          <a:xfrm>
            <a:off x="5655274" y="1814855"/>
            <a:ext cx="3140075" cy="987425"/>
            <a:chOff x="2640" y="2663"/>
            <a:chExt cx="2885" cy="907"/>
          </a:xfrm>
        </p:grpSpPr>
        <p:pic>
          <p:nvPicPr>
            <p:cNvPr id="512028" name="Picture 28" descr="\\Server1\gns studio\GNM General\pict from mac to pc\pict new orit\bal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0" y="2682"/>
              <a:ext cx="888" cy="888"/>
            </a:xfrm>
            <a:prstGeom prst="rect">
              <a:avLst/>
            </a:prstGeom>
            <a:noFill/>
            <a:extLst>
              <a:ext uri="{909E8E84-426E-40DD-AFC4-6F175D3DCCD1}">
                <a14:hiddenFill xmlns:a14="http://schemas.microsoft.com/office/drawing/2010/main" xmlns="">
                  <a:solidFill>
                    <a:srgbClr val="FFFFFF"/>
                  </a:solidFill>
                </a14:hiddenFill>
              </a:ext>
            </a:extLst>
          </p:spPr>
        </p:pic>
        <p:pic>
          <p:nvPicPr>
            <p:cNvPr id="512029" name="Picture 29" descr="\\Server1\gns studio\GNM General\pict from mac to pc\pict new orit\ball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9" y="2682"/>
              <a:ext cx="888" cy="8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12030" name="Group 30"/>
            <p:cNvGrpSpPr>
              <a:grpSpLocks/>
            </p:cNvGrpSpPr>
            <p:nvPr/>
          </p:nvGrpSpPr>
          <p:grpSpPr bwMode="auto">
            <a:xfrm>
              <a:off x="4618" y="2663"/>
              <a:ext cx="907" cy="907"/>
              <a:chOff x="4618" y="2644"/>
              <a:chExt cx="907" cy="907"/>
            </a:xfrm>
          </p:grpSpPr>
          <p:pic>
            <p:nvPicPr>
              <p:cNvPr id="512031" name="Picture 31" descr="\\Server1\gns studio\GNM General\pict from mac to pc\pict new orit\ball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3" y="2648"/>
                <a:ext cx="888" cy="888"/>
              </a:xfrm>
              <a:prstGeom prst="rect">
                <a:avLst/>
              </a:prstGeom>
              <a:noFill/>
              <a:extLst>
                <a:ext uri="{909E8E84-426E-40DD-AFC4-6F175D3DCCD1}">
                  <a14:hiddenFill xmlns:a14="http://schemas.microsoft.com/office/drawing/2010/main" xmlns="">
                    <a:solidFill>
                      <a:srgbClr val="FFFFFF"/>
                    </a:solidFill>
                  </a14:hiddenFill>
                </a:ext>
              </a:extLst>
            </p:spPr>
          </p:pic>
          <p:pic>
            <p:nvPicPr>
              <p:cNvPr id="512032" name="Picture 32" descr="\\Server1\gns studio\GNM General\pict from mac to pc\pict new orit\ball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8" y="2644"/>
                <a:ext cx="907" cy="907"/>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24" name="Rectangle 4"/>
          <p:cNvSpPr>
            <a:spLocks noChangeArrowheads="1"/>
          </p:cNvSpPr>
          <p:nvPr/>
        </p:nvSpPr>
        <p:spPr bwMode="auto">
          <a:xfrm>
            <a:off x="1768290" y="442913"/>
            <a:ext cx="567815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השקעה של עוד 200 מיליון ₪ בשיווק תיירות</a:t>
            </a:r>
          </a:p>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 תביא ל-</a:t>
            </a:r>
            <a:endParaRPr lang="en-US" altLang="he-IL" sz="2400" b="0" dirty="0">
              <a:solidFill>
                <a:srgbClr val="FFFFFF"/>
              </a:solidFill>
              <a:latin typeface="Arial Unicode MS" pitchFamily="34" charset="-128"/>
              <a:ea typeface="Arial Unicode MS" pitchFamily="34" charset="-128"/>
              <a:cs typeface="Arial Unicode MS" pitchFamily="34" charset="-128"/>
            </a:endParaRPr>
          </a:p>
        </p:txBody>
      </p:sp>
      <p:sp>
        <p:nvSpPr>
          <p:cNvPr id="25" name="Rectangle 12"/>
          <p:cNvSpPr>
            <a:spLocks noChangeArrowheads="1"/>
          </p:cNvSpPr>
          <p:nvPr/>
        </p:nvSpPr>
        <p:spPr bwMode="auto">
          <a:xfrm>
            <a:off x="2045299" y="1271930"/>
            <a:ext cx="933450" cy="170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0600" dirty="0" smtClean="0">
                <a:solidFill>
                  <a:srgbClr val="FFFFFF"/>
                </a:solidFill>
                <a:latin typeface="Arial Unicode MS" pitchFamily="34" charset="-128"/>
                <a:ea typeface="Arial Unicode MS" pitchFamily="34" charset="-128"/>
                <a:cs typeface="Arial Unicode MS" pitchFamily="34" charset="-128"/>
              </a:rPr>
              <a:t>5</a:t>
            </a:r>
            <a:endParaRPr lang="en-US" altLang="he-IL" sz="10600" dirty="0">
              <a:solidFill>
                <a:srgbClr val="FFFFFF"/>
              </a:solidFill>
              <a:latin typeface="Arial Unicode MS" pitchFamily="34" charset="-128"/>
              <a:ea typeface="Arial Unicode MS" pitchFamily="34" charset="-128"/>
              <a:cs typeface="Arial Unicode MS" pitchFamily="34" charset="-128"/>
            </a:endParaRPr>
          </a:p>
        </p:txBody>
      </p:sp>
      <p:sp>
        <p:nvSpPr>
          <p:cNvPr id="29" name="Rectangle 35"/>
          <p:cNvSpPr>
            <a:spLocks noChangeArrowheads="1"/>
          </p:cNvSpPr>
          <p:nvPr/>
        </p:nvSpPr>
        <p:spPr bwMode="auto">
          <a:xfrm>
            <a:off x="373661" y="3622920"/>
            <a:ext cx="8622684" cy="15081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rtl="1"/>
            <a:r>
              <a:rPr lang="he-IL" altLang="he-IL" sz="4000" b="0" dirty="0" smtClean="0">
                <a:solidFill>
                  <a:srgbClr val="FFFFFF"/>
                </a:solidFill>
                <a:latin typeface="Arial Unicode MS" pitchFamily="34" charset="-128"/>
                <a:ea typeface="Arial Unicode MS" pitchFamily="34" charset="-128"/>
                <a:cs typeface="Arial Unicode MS" pitchFamily="34" charset="-128"/>
              </a:rPr>
              <a:t>אפשר להכפיל את התיירות לישראל</a:t>
            </a:r>
          </a:p>
          <a:p>
            <a:pPr algn="ctr" rtl="1"/>
            <a:r>
              <a:rPr lang="he-IL" altLang="he-IL" sz="2000" b="0" dirty="0" smtClean="0">
                <a:solidFill>
                  <a:srgbClr val="FFFFFF"/>
                </a:solidFill>
                <a:latin typeface="Arial Unicode MS" pitchFamily="34" charset="-128"/>
                <a:ea typeface="Arial Unicode MS" pitchFamily="34" charset="-128"/>
                <a:cs typeface="Arial Unicode MS" pitchFamily="34" charset="-128"/>
              </a:rPr>
              <a:t>ישראל יכולה להוסיף לתוצר עוד 30 מיליארד ₪ בעשור</a:t>
            </a:r>
          </a:p>
          <a:p>
            <a:pPr algn="ctr" rtl="1"/>
            <a:r>
              <a:rPr lang="he-IL" altLang="he-IL" sz="3200" b="0" dirty="0">
                <a:solidFill>
                  <a:srgbClr val="FFFFFF"/>
                </a:solidFill>
                <a:latin typeface="Arial Unicode MS" pitchFamily="34" charset="-128"/>
                <a:ea typeface="Arial Unicode MS" pitchFamily="34" charset="-128"/>
                <a:cs typeface="Arial Unicode MS" pitchFamily="34" charset="-128"/>
              </a:rPr>
              <a:t>אפשר להפוך את ישראל למעצמת תיירות</a:t>
            </a:r>
            <a:endParaRPr lang="en-US" altLang="he-IL" sz="3200" b="0" dirty="0">
              <a:solidFill>
                <a:srgbClr val="FFFFFF"/>
              </a:solidFill>
              <a:latin typeface="Arial Unicode MS" pitchFamily="34" charset="-128"/>
              <a:ea typeface="Arial Unicode MS" pitchFamily="34" charset="-128"/>
              <a:cs typeface="Arial Unicode MS" pitchFamily="34" charset="-128"/>
            </a:endParaRPr>
          </a:p>
        </p:txBody>
      </p:sp>
      <p:pic>
        <p:nvPicPr>
          <p:cNvPr id="3074" name="Picture 2" descr="\\FILESERVER\Presentation PC\presentations pc\HOTELS\2014\1.7\logo\logo whit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47846" y="5049706"/>
            <a:ext cx="2325190" cy="174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604071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152400" y="276226"/>
            <a:ext cx="8843945" cy="6517374"/>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Picture 28" descr="http://www.visualphotos.com/UserImages/700-36170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5798" r="73451" b="51067"/>
          <a:stretch>
            <a:fillRect/>
          </a:stretch>
        </p:blipFill>
        <p:spPr bwMode="auto">
          <a:xfrm>
            <a:off x="4966369" y="2126729"/>
            <a:ext cx="447286" cy="946150"/>
          </a:xfrm>
          <a:prstGeom prst="rect">
            <a:avLst/>
          </a:prstGeom>
          <a:noFill/>
          <a:extLst>
            <a:ext uri="{909E8E84-426E-40DD-AFC4-6F175D3DCCD1}">
              <a14:hiddenFill xmlns:a14="http://schemas.microsoft.com/office/drawing/2010/main" xmlns="">
                <a:solidFill>
                  <a:srgbClr val="FFFFFF"/>
                </a:solidFill>
              </a14:hiddenFill>
            </a:ext>
          </a:extLst>
        </p:spPr>
      </p:pic>
      <p:pic>
        <p:nvPicPr>
          <p:cNvPr id="509980" name="Picture 28" descr="http://www.visualphotos.com/UserImages/700-36170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5798" r="73451" b="51067"/>
          <a:stretch>
            <a:fillRect/>
          </a:stretch>
        </p:blipFill>
        <p:spPr bwMode="auto">
          <a:xfrm>
            <a:off x="8150083" y="2078038"/>
            <a:ext cx="447286" cy="946150"/>
          </a:xfrm>
          <a:prstGeom prst="rect">
            <a:avLst/>
          </a:prstGeom>
          <a:noFill/>
          <a:extLst>
            <a:ext uri="{909E8E84-426E-40DD-AFC4-6F175D3DCCD1}">
              <a14:hiddenFill xmlns:a14="http://schemas.microsoft.com/office/drawing/2010/main" xmlns="">
                <a:solidFill>
                  <a:srgbClr val="FFFFFF"/>
                </a:solidFill>
              </a14:hiddenFill>
            </a:ext>
          </a:extLst>
        </p:spPr>
      </p:pic>
      <p:pic>
        <p:nvPicPr>
          <p:cNvPr id="509978" name="Picture 26" descr="http://www.visualphotos.com/UserImages/700-35106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22810" t="16467" r="67494" b="60408"/>
          <a:stretch>
            <a:fillRect/>
          </a:stretch>
        </p:blipFill>
        <p:spPr bwMode="auto">
          <a:xfrm>
            <a:off x="7260635" y="2046288"/>
            <a:ext cx="444834" cy="954087"/>
          </a:xfrm>
          <a:prstGeom prst="rect">
            <a:avLst/>
          </a:prstGeom>
          <a:noFill/>
          <a:extLst>
            <a:ext uri="{909E8E84-426E-40DD-AFC4-6F175D3DCCD1}">
              <a14:hiddenFill xmlns:a14="http://schemas.microsoft.com/office/drawing/2010/main" xmlns="">
                <a:solidFill>
                  <a:srgbClr val="FFFFFF"/>
                </a:solidFill>
              </a14:hiddenFill>
            </a:ext>
          </a:extLst>
        </p:spPr>
      </p:pic>
      <p:pic>
        <p:nvPicPr>
          <p:cNvPr id="509975" name="Picture 23" descr="http://www.visualphotos.com/UserImages/700-35104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6178" r="66557" b="27521"/>
          <a:stretch>
            <a:fillRect/>
          </a:stretch>
        </p:blipFill>
        <p:spPr bwMode="auto">
          <a:xfrm>
            <a:off x="6333996" y="2058988"/>
            <a:ext cx="510253" cy="969962"/>
          </a:xfrm>
          <a:prstGeom prst="rect">
            <a:avLst/>
          </a:prstGeom>
          <a:noFill/>
          <a:extLst>
            <a:ext uri="{909E8E84-426E-40DD-AFC4-6F175D3DCCD1}">
              <a14:hiddenFill xmlns:a14="http://schemas.microsoft.com/office/drawing/2010/main" xmlns="">
                <a:solidFill>
                  <a:srgbClr val="FFFFFF"/>
                </a:solidFill>
              </a14:hiddenFill>
            </a:ext>
          </a:extLst>
        </p:spPr>
      </p:pic>
      <p:sp>
        <p:nvSpPr>
          <p:cNvPr id="509957" name="Rectangle 5"/>
          <p:cNvSpPr>
            <a:spLocks noChangeArrowheads="1"/>
          </p:cNvSpPr>
          <p:nvPr/>
        </p:nvSpPr>
        <p:spPr bwMode="auto">
          <a:xfrm>
            <a:off x="147485" y="2611177"/>
            <a:ext cx="3106128"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rtl="1"/>
            <a:r>
              <a:rPr lang="he-IL" altLang="he-IL" sz="3200" b="0" dirty="0" smtClean="0">
                <a:solidFill>
                  <a:srgbClr val="FFFFFF"/>
                </a:solidFill>
                <a:latin typeface="Arial Unicode MS" pitchFamily="34" charset="-128"/>
                <a:ea typeface="Arial Unicode MS" pitchFamily="34" charset="-128"/>
                <a:cs typeface="Arial Unicode MS" pitchFamily="34" charset="-128"/>
              </a:rPr>
              <a:t>   מקומות עבודה</a:t>
            </a:r>
            <a:endParaRPr lang="en-US" altLang="he-IL" sz="3200" b="0" dirty="0">
              <a:solidFill>
                <a:srgbClr val="FFFFFF"/>
              </a:solidFill>
              <a:latin typeface="Arial Unicode MS" pitchFamily="34" charset="-128"/>
              <a:ea typeface="Arial Unicode MS" pitchFamily="34" charset="-128"/>
              <a:cs typeface="Arial Unicode MS" pitchFamily="34" charset="-128"/>
            </a:endParaRPr>
          </a:p>
        </p:txBody>
      </p:sp>
      <p:sp>
        <p:nvSpPr>
          <p:cNvPr id="509958" name="Rectangle 6"/>
          <p:cNvSpPr>
            <a:spLocks noChangeArrowheads="1"/>
          </p:cNvSpPr>
          <p:nvPr/>
        </p:nvSpPr>
        <p:spPr bwMode="auto">
          <a:xfrm>
            <a:off x="2800341" y="1512367"/>
            <a:ext cx="6625533" cy="20774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rtl="1"/>
            <a:r>
              <a:rPr lang="he-IL" altLang="he-IL" sz="12900" b="0" dirty="0" smtClean="0">
                <a:solidFill>
                  <a:srgbClr val="FFFFFF"/>
                </a:solidFill>
                <a:latin typeface="Arial Unicode MS" pitchFamily="34" charset="-128"/>
                <a:ea typeface="Arial Unicode MS" pitchFamily="34" charset="-128"/>
                <a:cs typeface="Arial Unicode MS" pitchFamily="34" charset="-128"/>
              </a:rPr>
              <a:t> 310,000</a:t>
            </a:r>
            <a:endParaRPr lang="en-US" altLang="he-IL" sz="12900" b="0" dirty="0">
              <a:solidFill>
                <a:srgbClr val="FFFFFF"/>
              </a:solidFill>
              <a:latin typeface="Arial Unicode MS" pitchFamily="34" charset="-128"/>
              <a:ea typeface="Arial Unicode MS" pitchFamily="34" charset="-128"/>
              <a:cs typeface="Arial Unicode MS" pitchFamily="34" charset="-128"/>
            </a:endParaRPr>
          </a:p>
        </p:txBody>
      </p:sp>
      <p:sp>
        <p:nvSpPr>
          <p:cNvPr id="16" name="Rectangle 4"/>
          <p:cNvSpPr>
            <a:spLocks noChangeArrowheads="1"/>
          </p:cNvSpPr>
          <p:nvPr/>
        </p:nvSpPr>
        <p:spPr bwMode="auto">
          <a:xfrm>
            <a:off x="1768290" y="442913"/>
            <a:ext cx="567815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השקעה של עוד 200 מיליון ₪ בשיווק תיירות</a:t>
            </a:r>
          </a:p>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 תביא ל-</a:t>
            </a:r>
            <a:endParaRPr lang="en-US" altLang="he-IL" sz="2400" b="0" dirty="0">
              <a:solidFill>
                <a:srgbClr val="FFFFFF"/>
              </a:solidFill>
              <a:latin typeface="Arial Unicode MS" pitchFamily="34" charset="-128"/>
              <a:ea typeface="Arial Unicode MS" pitchFamily="34" charset="-128"/>
              <a:cs typeface="Arial Unicode MS" pitchFamily="34" charset="-128"/>
            </a:endParaRPr>
          </a:p>
        </p:txBody>
      </p:sp>
      <p:sp>
        <p:nvSpPr>
          <p:cNvPr id="15" name="Rectangle 35"/>
          <p:cNvSpPr>
            <a:spLocks noChangeArrowheads="1"/>
          </p:cNvSpPr>
          <p:nvPr/>
        </p:nvSpPr>
        <p:spPr bwMode="auto">
          <a:xfrm>
            <a:off x="373661" y="3622920"/>
            <a:ext cx="8622684" cy="15081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rtl="1"/>
            <a:r>
              <a:rPr lang="he-IL" altLang="he-IL" sz="4000" b="0" dirty="0" smtClean="0">
                <a:solidFill>
                  <a:srgbClr val="FFFFFF"/>
                </a:solidFill>
                <a:latin typeface="Arial Unicode MS" pitchFamily="34" charset="-128"/>
                <a:ea typeface="Arial Unicode MS" pitchFamily="34" charset="-128"/>
                <a:cs typeface="Arial Unicode MS" pitchFamily="34" charset="-128"/>
              </a:rPr>
              <a:t>אפשר להכפיל את התיירות לישראל</a:t>
            </a:r>
          </a:p>
          <a:p>
            <a:pPr algn="ctr" rtl="1"/>
            <a:r>
              <a:rPr lang="he-IL" altLang="he-IL" sz="2000" b="0" dirty="0" smtClean="0">
                <a:solidFill>
                  <a:srgbClr val="FFFFFF"/>
                </a:solidFill>
                <a:latin typeface="Arial Unicode MS" pitchFamily="34" charset="-128"/>
                <a:ea typeface="Arial Unicode MS" pitchFamily="34" charset="-128"/>
                <a:cs typeface="Arial Unicode MS" pitchFamily="34" charset="-128"/>
              </a:rPr>
              <a:t>ישראל יכולה להוסיף לתוצר עוד 30 מיליארד ₪ בעשור</a:t>
            </a:r>
          </a:p>
          <a:p>
            <a:pPr algn="ctr" rtl="1"/>
            <a:r>
              <a:rPr lang="he-IL" altLang="he-IL" sz="3200" b="0" dirty="0">
                <a:solidFill>
                  <a:srgbClr val="FFFFFF"/>
                </a:solidFill>
                <a:latin typeface="Arial Unicode MS" pitchFamily="34" charset="-128"/>
                <a:ea typeface="Arial Unicode MS" pitchFamily="34" charset="-128"/>
                <a:cs typeface="Arial Unicode MS" pitchFamily="34" charset="-128"/>
              </a:rPr>
              <a:t>אפשר להפוך את ישראל למעצמת תיירות</a:t>
            </a:r>
            <a:endParaRPr lang="en-US" altLang="he-IL" sz="3200" b="0" dirty="0">
              <a:solidFill>
                <a:srgbClr val="FFFFFF"/>
              </a:solidFill>
              <a:latin typeface="Arial Unicode MS" pitchFamily="34" charset="-128"/>
              <a:ea typeface="Arial Unicode MS" pitchFamily="34" charset="-128"/>
              <a:cs typeface="Arial Unicode MS" pitchFamily="34" charset="-128"/>
            </a:endParaRPr>
          </a:p>
        </p:txBody>
      </p:sp>
      <p:pic>
        <p:nvPicPr>
          <p:cNvPr id="19" name="Picture 2" descr="\\FILESERVER\Presentation PC\presentations pc\HOTELS\2014\1.7\logo\logo whit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47846" y="5049706"/>
            <a:ext cx="2325190" cy="174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258215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מלבן 26"/>
          <p:cNvSpPr/>
          <p:nvPr/>
        </p:nvSpPr>
        <p:spPr>
          <a:xfrm>
            <a:off x="66676" y="276226"/>
            <a:ext cx="9013384" cy="6517374"/>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3029" name="Rectangle 5"/>
          <p:cNvSpPr>
            <a:spLocks noChangeArrowheads="1"/>
          </p:cNvSpPr>
          <p:nvPr/>
        </p:nvSpPr>
        <p:spPr bwMode="auto">
          <a:xfrm>
            <a:off x="-13304" y="2215944"/>
            <a:ext cx="5429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rtl="1"/>
            <a:r>
              <a:rPr lang="he-IL" altLang="he-IL" sz="3600" b="0" dirty="0">
                <a:solidFill>
                  <a:srgbClr val="FFFFFF"/>
                </a:solidFill>
                <a:latin typeface="Arial Unicode MS" pitchFamily="34" charset="-128"/>
                <a:ea typeface="Arial Unicode MS" pitchFamily="34" charset="-128"/>
                <a:cs typeface="Arial Unicode MS" pitchFamily="34" charset="-128"/>
              </a:rPr>
              <a:t>₪</a:t>
            </a:r>
            <a:endParaRPr lang="en-US" altLang="he-IL" sz="3600" b="0" dirty="0">
              <a:solidFill>
                <a:srgbClr val="FFFFFF"/>
              </a:solidFill>
              <a:latin typeface="Arial Unicode MS" pitchFamily="34" charset="-128"/>
              <a:ea typeface="Arial Unicode MS" pitchFamily="34" charset="-128"/>
              <a:cs typeface="Arial Unicode MS" pitchFamily="34" charset="-128"/>
            </a:endParaRPr>
          </a:p>
        </p:txBody>
      </p:sp>
      <p:sp>
        <p:nvSpPr>
          <p:cNvPr id="513048" name="Rectangle 24"/>
          <p:cNvSpPr>
            <a:spLocks noChangeArrowheads="1"/>
          </p:cNvSpPr>
          <p:nvPr/>
        </p:nvSpPr>
        <p:spPr bwMode="auto">
          <a:xfrm>
            <a:off x="-48432" y="2893806"/>
            <a:ext cx="274145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he-IL" altLang="he-IL" sz="3200" b="0" dirty="0" smtClean="0">
                <a:solidFill>
                  <a:srgbClr val="FFFFFF"/>
                </a:solidFill>
                <a:latin typeface="Arial Unicode MS" pitchFamily="34" charset="-128"/>
                <a:ea typeface="Arial Unicode MS" pitchFamily="34" charset="-128"/>
                <a:cs typeface="Arial Unicode MS" pitchFamily="34" charset="-128"/>
              </a:rPr>
              <a:t>לתוצר הישראלי</a:t>
            </a:r>
            <a:endParaRPr lang="en-US" altLang="he-IL" sz="3200" b="0" dirty="0">
              <a:solidFill>
                <a:srgbClr val="FFFFFF"/>
              </a:solidFill>
              <a:latin typeface="Arial Unicode MS" pitchFamily="34" charset="-128"/>
              <a:ea typeface="Arial Unicode MS" pitchFamily="34" charset="-128"/>
              <a:cs typeface="Arial Unicode MS" pitchFamily="34" charset="-128"/>
            </a:endParaRPr>
          </a:p>
        </p:txBody>
      </p:sp>
      <p:sp>
        <p:nvSpPr>
          <p:cNvPr id="513051" name="Rectangle 27"/>
          <p:cNvSpPr>
            <a:spLocks noChangeArrowheads="1"/>
          </p:cNvSpPr>
          <p:nvPr/>
        </p:nvSpPr>
        <p:spPr bwMode="auto">
          <a:xfrm>
            <a:off x="451331" y="1652917"/>
            <a:ext cx="1326004"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8000" dirty="0" smtClean="0">
                <a:solidFill>
                  <a:srgbClr val="FFFFFF"/>
                </a:solidFill>
                <a:latin typeface="Arial Unicode MS" pitchFamily="34" charset="-128"/>
                <a:ea typeface="Arial Unicode MS" pitchFamily="34" charset="-128"/>
                <a:cs typeface="Arial Unicode MS" pitchFamily="34" charset="-128"/>
              </a:rPr>
              <a:t>70</a:t>
            </a:r>
            <a:endParaRPr lang="en-US" altLang="he-IL" sz="8000" dirty="0">
              <a:solidFill>
                <a:srgbClr val="FFFFFF"/>
              </a:solidFill>
              <a:latin typeface="Arial Unicode MS" pitchFamily="34" charset="-128"/>
              <a:ea typeface="Arial Unicode MS" pitchFamily="34" charset="-128"/>
              <a:cs typeface="Arial Unicode MS" pitchFamily="34" charset="-128"/>
            </a:endParaRPr>
          </a:p>
        </p:txBody>
      </p:sp>
      <p:sp>
        <p:nvSpPr>
          <p:cNvPr id="513052" name="Rectangle 28"/>
          <p:cNvSpPr>
            <a:spLocks noChangeArrowheads="1"/>
          </p:cNvSpPr>
          <p:nvPr/>
        </p:nvSpPr>
        <p:spPr bwMode="auto">
          <a:xfrm>
            <a:off x="1617570" y="1420606"/>
            <a:ext cx="523875"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9600">
                <a:solidFill>
                  <a:srgbClr val="FFFFFF"/>
                </a:solidFill>
                <a:latin typeface="Arial Unicode MS" pitchFamily="34" charset="-128"/>
                <a:ea typeface="Arial Unicode MS" pitchFamily="34" charset="-128"/>
                <a:cs typeface="Arial Unicode MS" pitchFamily="34" charset="-128"/>
              </a:rPr>
              <a:t>,</a:t>
            </a:r>
            <a:endParaRPr lang="en-US" altLang="he-IL" sz="9600">
              <a:solidFill>
                <a:srgbClr val="FFFFFF"/>
              </a:solidFill>
              <a:latin typeface="Arial Unicode MS" pitchFamily="34" charset="-128"/>
              <a:ea typeface="Arial Unicode MS" pitchFamily="34" charset="-128"/>
              <a:cs typeface="Arial Unicode MS" pitchFamily="34" charset="-128"/>
            </a:endParaRPr>
          </a:p>
        </p:txBody>
      </p:sp>
      <p:pic>
        <p:nvPicPr>
          <p:cNvPr id="513053" name="Picture 29" descr="\\Server1\gns studio\GNM General\pict from mac to pc\pict new orit\shek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89725" y="2028465"/>
            <a:ext cx="725456" cy="720879"/>
          </a:xfrm>
          <a:prstGeom prst="rect">
            <a:avLst/>
          </a:prstGeom>
          <a:noFill/>
          <a:extLst>
            <a:ext uri="{909E8E84-426E-40DD-AFC4-6F175D3DCCD1}">
              <a14:hiddenFill xmlns:a14="http://schemas.microsoft.com/office/drawing/2010/main" xmlns="">
                <a:solidFill>
                  <a:srgbClr val="FFFFFF"/>
                </a:solidFill>
              </a14:hiddenFill>
            </a:ext>
          </a:extLst>
        </p:spPr>
      </p:pic>
      <p:pic>
        <p:nvPicPr>
          <p:cNvPr id="513054" name="Picture 30" descr="\\Server1\gns studio\GNM General\pict from mac to pc\pict new orit\shek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5181" y="2028465"/>
            <a:ext cx="725456" cy="720879"/>
          </a:xfrm>
          <a:prstGeom prst="rect">
            <a:avLst/>
          </a:prstGeom>
          <a:noFill/>
          <a:extLst>
            <a:ext uri="{909E8E84-426E-40DD-AFC4-6F175D3DCCD1}">
              <a14:hiddenFill xmlns:a14="http://schemas.microsoft.com/office/drawing/2010/main" xmlns="">
                <a:solidFill>
                  <a:srgbClr val="FFFFFF"/>
                </a:solidFill>
              </a14:hiddenFill>
            </a:ext>
          </a:extLst>
        </p:spPr>
      </p:pic>
      <p:pic>
        <p:nvPicPr>
          <p:cNvPr id="513055" name="Picture 31" descr="\\Server1\gns studio\GNM General\pict from mac to pc\pict new orit\shek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0637" y="2028465"/>
            <a:ext cx="725456" cy="720879"/>
          </a:xfrm>
          <a:prstGeom prst="rect">
            <a:avLst/>
          </a:prstGeom>
          <a:noFill/>
          <a:extLst>
            <a:ext uri="{909E8E84-426E-40DD-AFC4-6F175D3DCCD1}">
              <a14:hiddenFill xmlns:a14="http://schemas.microsoft.com/office/drawing/2010/main" xmlns="">
                <a:solidFill>
                  <a:srgbClr val="FFFFFF"/>
                </a:solidFill>
              </a14:hiddenFill>
            </a:ext>
          </a:extLst>
        </p:spPr>
      </p:pic>
      <p:sp>
        <p:nvSpPr>
          <p:cNvPr id="513059" name="Rectangle 35"/>
          <p:cNvSpPr>
            <a:spLocks noChangeArrowheads="1"/>
          </p:cNvSpPr>
          <p:nvPr/>
        </p:nvSpPr>
        <p:spPr bwMode="auto">
          <a:xfrm>
            <a:off x="4126280" y="1420606"/>
            <a:ext cx="523875"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9600" dirty="0">
                <a:solidFill>
                  <a:srgbClr val="FFFFFF"/>
                </a:solidFill>
                <a:latin typeface="Arial Unicode MS" pitchFamily="34" charset="-128"/>
                <a:ea typeface="Arial Unicode MS" pitchFamily="34" charset="-128"/>
                <a:cs typeface="Arial Unicode MS" pitchFamily="34" charset="-128"/>
              </a:rPr>
              <a:t>,</a:t>
            </a:r>
            <a:endParaRPr lang="en-US" altLang="he-IL" sz="9600" dirty="0">
              <a:solidFill>
                <a:srgbClr val="FFFFFF"/>
              </a:solidFill>
              <a:latin typeface="Arial Unicode MS" pitchFamily="34" charset="-128"/>
              <a:ea typeface="Arial Unicode MS" pitchFamily="34" charset="-128"/>
              <a:cs typeface="Arial Unicode MS" pitchFamily="34" charset="-128"/>
            </a:endParaRPr>
          </a:p>
        </p:txBody>
      </p:sp>
      <p:pic>
        <p:nvPicPr>
          <p:cNvPr id="18" name="Picture 29" descr="\\Server1\gns studio\GNM General\pict from mac to pc\pict new orit\shek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1958" y="2028465"/>
            <a:ext cx="725456" cy="720879"/>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0" descr="\\Server1\gns studio\GNM General\pict from mac to pc\pict new orit\shek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97414" y="2028465"/>
            <a:ext cx="725456" cy="720879"/>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1" descr="\\Server1\gns studio\GNM General\pict from mac to pc\pict new orit\shek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2870" y="2028465"/>
            <a:ext cx="725456" cy="720879"/>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35"/>
          <p:cNvSpPr>
            <a:spLocks noChangeArrowheads="1"/>
          </p:cNvSpPr>
          <p:nvPr/>
        </p:nvSpPr>
        <p:spPr bwMode="auto">
          <a:xfrm>
            <a:off x="6489453" y="1420606"/>
            <a:ext cx="523875"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9600" dirty="0">
                <a:solidFill>
                  <a:srgbClr val="FFFFFF"/>
                </a:solidFill>
                <a:latin typeface="Arial Unicode MS" pitchFamily="34" charset="-128"/>
                <a:ea typeface="Arial Unicode MS" pitchFamily="34" charset="-128"/>
                <a:cs typeface="Arial Unicode MS" pitchFamily="34" charset="-128"/>
              </a:rPr>
              <a:t>,</a:t>
            </a:r>
            <a:endParaRPr lang="en-US" altLang="he-IL" sz="9600" dirty="0">
              <a:solidFill>
                <a:srgbClr val="FFFFFF"/>
              </a:solidFill>
              <a:latin typeface="Arial Unicode MS" pitchFamily="34" charset="-128"/>
              <a:ea typeface="Arial Unicode MS" pitchFamily="34" charset="-128"/>
              <a:cs typeface="Arial Unicode MS" pitchFamily="34" charset="-128"/>
            </a:endParaRPr>
          </a:p>
        </p:txBody>
      </p:sp>
      <p:pic>
        <p:nvPicPr>
          <p:cNvPr id="22" name="Picture 29" descr="\\Server1\gns studio\GNM General\pict from mac to pc\pict new orit\shek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3691" y="2028465"/>
            <a:ext cx="725456" cy="720879"/>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30" descr="\\Server1\gns studio\GNM General\pict from mac to pc\pict new orit\shek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9147" y="2028465"/>
            <a:ext cx="725456" cy="720879"/>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31" descr="\\Server1\gns studio\GNM General\pict from mac to pc\pict new orit\shek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4603" y="2028465"/>
            <a:ext cx="725456" cy="720879"/>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ectangle 4"/>
          <p:cNvSpPr>
            <a:spLocks noChangeArrowheads="1"/>
          </p:cNvSpPr>
          <p:nvPr/>
        </p:nvSpPr>
        <p:spPr bwMode="auto">
          <a:xfrm>
            <a:off x="1768290" y="442913"/>
            <a:ext cx="567815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השקעה של עוד 200 מיליון ₪ בשיווק תיירות</a:t>
            </a:r>
          </a:p>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 תביא ל-</a:t>
            </a:r>
            <a:endParaRPr lang="en-US" altLang="he-IL" sz="2400" b="0" dirty="0">
              <a:solidFill>
                <a:srgbClr val="FFFFFF"/>
              </a:solidFill>
              <a:latin typeface="Arial Unicode MS" pitchFamily="34" charset="-128"/>
              <a:ea typeface="Arial Unicode MS" pitchFamily="34" charset="-128"/>
              <a:cs typeface="Arial Unicode MS" pitchFamily="34" charset="-128"/>
            </a:endParaRPr>
          </a:p>
        </p:txBody>
      </p:sp>
      <p:sp>
        <p:nvSpPr>
          <p:cNvPr id="26" name="Rectangle 35"/>
          <p:cNvSpPr>
            <a:spLocks noChangeArrowheads="1"/>
          </p:cNvSpPr>
          <p:nvPr/>
        </p:nvSpPr>
        <p:spPr bwMode="auto">
          <a:xfrm>
            <a:off x="410366" y="3883600"/>
            <a:ext cx="8622684" cy="12003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rtl="1"/>
            <a:r>
              <a:rPr lang="he-IL" altLang="he-IL" sz="4000" b="0" dirty="0" smtClean="0">
                <a:solidFill>
                  <a:srgbClr val="FFFFFF"/>
                </a:solidFill>
                <a:latin typeface="Arial Unicode MS" pitchFamily="34" charset="-128"/>
                <a:ea typeface="Arial Unicode MS" pitchFamily="34" charset="-128"/>
                <a:cs typeface="Arial Unicode MS" pitchFamily="34" charset="-128"/>
              </a:rPr>
              <a:t>אפשר להכפיל את התיירות לישראל</a:t>
            </a:r>
          </a:p>
          <a:p>
            <a:pPr algn="ctr" rtl="1"/>
            <a:r>
              <a:rPr lang="he-IL" altLang="he-IL" sz="3200" b="0" dirty="0" smtClean="0">
                <a:solidFill>
                  <a:srgbClr val="FFFFFF"/>
                </a:solidFill>
                <a:latin typeface="Arial Unicode MS" pitchFamily="34" charset="-128"/>
                <a:ea typeface="Arial Unicode MS" pitchFamily="34" charset="-128"/>
                <a:cs typeface="Arial Unicode MS" pitchFamily="34" charset="-128"/>
              </a:rPr>
              <a:t>אפשר </a:t>
            </a:r>
            <a:r>
              <a:rPr lang="he-IL" altLang="he-IL" sz="3200" b="0" dirty="0">
                <a:solidFill>
                  <a:srgbClr val="FFFFFF"/>
                </a:solidFill>
                <a:latin typeface="Arial Unicode MS" pitchFamily="34" charset="-128"/>
                <a:ea typeface="Arial Unicode MS" pitchFamily="34" charset="-128"/>
                <a:cs typeface="Arial Unicode MS" pitchFamily="34" charset="-128"/>
              </a:rPr>
              <a:t>להפוך את ישראל למעצמת תיירות</a:t>
            </a:r>
            <a:endParaRPr lang="en-US" altLang="he-IL" sz="3200" b="0" dirty="0">
              <a:solidFill>
                <a:srgbClr val="FFFFFF"/>
              </a:solidFill>
              <a:latin typeface="Arial Unicode MS" pitchFamily="34" charset="-128"/>
              <a:ea typeface="Arial Unicode MS" pitchFamily="34" charset="-128"/>
              <a:cs typeface="Arial Unicode MS" pitchFamily="34" charset="-128"/>
            </a:endParaRPr>
          </a:p>
        </p:txBody>
      </p:sp>
      <p:pic>
        <p:nvPicPr>
          <p:cNvPr id="29" name="Picture 2" descr="\\FILESERVER\Presentation PC\presentations pc\HOTELS\2014\1.7\logo\logo whi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7846" y="5049706"/>
            <a:ext cx="2325190" cy="174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640741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4"/>
          <p:cNvSpPr/>
          <p:nvPr/>
        </p:nvSpPr>
        <p:spPr>
          <a:xfrm>
            <a:off x="66676" y="276226"/>
            <a:ext cx="9013384" cy="6517374"/>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5080" name="Rectangle 8"/>
          <p:cNvSpPr>
            <a:spLocks noChangeArrowheads="1"/>
          </p:cNvSpPr>
          <p:nvPr/>
        </p:nvSpPr>
        <p:spPr bwMode="auto">
          <a:xfrm>
            <a:off x="371152" y="1152524"/>
            <a:ext cx="1854995" cy="1892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smtClean="0">
                <a:solidFill>
                  <a:srgbClr val="FFFFFF"/>
                </a:solidFill>
                <a:latin typeface="Arial Unicode MS" pitchFamily="34" charset="-128"/>
                <a:ea typeface="Arial Unicode MS" pitchFamily="34" charset="-128"/>
                <a:cs typeface="Arial Unicode MS" pitchFamily="34" charset="-128"/>
              </a:rPr>
              <a:t>52</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sp>
        <p:nvSpPr>
          <p:cNvPr id="515085" name="Rectangle 13"/>
          <p:cNvSpPr>
            <a:spLocks noChangeArrowheads="1"/>
          </p:cNvSpPr>
          <p:nvPr/>
        </p:nvSpPr>
        <p:spPr bwMode="auto">
          <a:xfrm>
            <a:off x="5423974" y="1152524"/>
            <a:ext cx="598487" cy="187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pic>
        <p:nvPicPr>
          <p:cNvPr id="515094" name="Picture 22" descr="\\Server1\gns studio\GNM General\pict from mac to pc\bbb.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2230" y="1736416"/>
            <a:ext cx="919355" cy="903595"/>
          </a:xfrm>
          <a:prstGeom prst="rect">
            <a:avLst/>
          </a:prstGeom>
          <a:noFill/>
          <a:extLst>
            <a:ext uri="{909E8E84-426E-40DD-AFC4-6F175D3DCCD1}">
              <a14:hiddenFill xmlns:a14="http://schemas.microsoft.com/office/drawing/2010/main" xmlns="">
                <a:solidFill>
                  <a:srgbClr val="FFFFFF"/>
                </a:solidFill>
              </a14:hiddenFill>
            </a:ext>
          </a:extLst>
        </p:spPr>
      </p:pic>
      <p:pic>
        <p:nvPicPr>
          <p:cNvPr id="515095" name="Picture 23" descr="\\Server1\gns studio\GNM General\pict from mac to pc\bbb.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50387" y="1736416"/>
            <a:ext cx="919355" cy="903595"/>
          </a:xfrm>
          <a:prstGeom prst="rect">
            <a:avLst/>
          </a:prstGeom>
          <a:noFill/>
          <a:extLst>
            <a:ext uri="{909E8E84-426E-40DD-AFC4-6F175D3DCCD1}">
              <a14:hiddenFill xmlns:a14="http://schemas.microsoft.com/office/drawing/2010/main" xmlns="">
                <a:solidFill>
                  <a:srgbClr val="FFFFFF"/>
                </a:solidFill>
              </a14:hiddenFill>
            </a:ext>
          </a:extLst>
        </p:spPr>
      </p:pic>
      <p:pic>
        <p:nvPicPr>
          <p:cNvPr id="515096" name="Picture 24" descr="\\Server1\gns studio\GNM General\pict from mac to pc\bbb.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76276" y="1736416"/>
            <a:ext cx="919355" cy="903595"/>
          </a:xfrm>
          <a:prstGeom prst="rect">
            <a:avLst/>
          </a:prstGeom>
          <a:noFill/>
          <a:extLst>
            <a:ext uri="{909E8E84-426E-40DD-AFC4-6F175D3DCCD1}">
              <a14:hiddenFill xmlns:a14="http://schemas.microsoft.com/office/drawing/2010/main" xmlns="">
                <a:solidFill>
                  <a:srgbClr val="FFFFFF"/>
                </a:solidFill>
              </a14:hiddenFill>
            </a:ext>
          </a:extLst>
        </p:spPr>
      </p:pic>
      <p:sp>
        <p:nvSpPr>
          <p:cNvPr id="515098" name="Rectangle 26"/>
          <p:cNvSpPr>
            <a:spLocks noChangeArrowheads="1"/>
          </p:cNvSpPr>
          <p:nvPr/>
        </p:nvSpPr>
        <p:spPr bwMode="auto">
          <a:xfrm>
            <a:off x="340903" y="2765752"/>
            <a:ext cx="3703258"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rtl="1"/>
            <a:r>
              <a:rPr lang="he-IL" altLang="he-IL" sz="2800" b="0" dirty="0" smtClean="0">
                <a:solidFill>
                  <a:srgbClr val="FFFFFF"/>
                </a:solidFill>
                <a:latin typeface="Arial Unicode MS" pitchFamily="34" charset="-128"/>
                <a:ea typeface="Arial Unicode MS" pitchFamily="34" charset="-128"/>
                <a:cs typeface="Arial Unicode MS" pitchFamily="34" charset="-128"/>
              </a:rPr>
              <a:t>עגבניות לארוחות תיירים</a:t>
            </a:r>
            <a:endParaRPr lang="en-US" altLang="he-IL" sz="2800" b="0" dirty="0">
              <a:solidFill>
                <a:srgbClr val="FFFFFF"/>
              </a:solidFill>
              <a:latin typeface="Arial Unicode MS" pitchFamily="34" charset="-128"/>
              <a:ea typeface="Arial Unicode MS" pitchFamily="34" charset="-128"/>
              <a:cs typeface="Arial Unicode MS" pitchFamily="34" charset="-128"/>
            </a:endParaRPr>
          </a:p>
        </p:txBody>
      </p:sp>
      <p:pic>
        <p:nvPicPr>
          <p:cNvPr id="22" name="Picture 22" descr="\\Server1\gns studio\GNM General\pict from mac to pc\bbb.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78197" y="1736416"/>
            <a:ext cx="919355" cy="90359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3" descr="\\Server1\gns studio\GNM General\pict from mac to pc\bbb.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6354" y="1736416"/>
            <a:ext cx="919355" cy="903595"/>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4" descr="\\Server1\gns studio\GNM General\pict from mac to pc\bbb.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52243" y="1736416"/>
            <a:ext cx="919355" cy="903595"/>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ectangle 13"/>
          <p:cNvSpPr>
            <a:spLocks noChangeArrowheads="1"/>
          </p:cNvSpPr>
          <p:nvPr/>
        </p:nvSpPr>
        <p:spPr bwMode="auto">
          <a:xfrm>
            <a:off x="2003321" y="1152524"/>
            <a:ext cx="598487" cy="187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sp>
        <p:nvSpPr>
          <p:cNvPr id="18" name="Rectangle 4"/>
          <p:cNvSpPr>
            <a:spLocks noChangeArrowheads="1"/>
          </p:cNvSpPr>
          <p:nvPr/>
        </p:nvSpPr>
        <p:spPr bwMode="auto">
          <a:xfrm>
            <a:off x="1768290" y="442913"/>
            <a:ext cx="567815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השקעה של עוד 200 מיליון ₪ בשיווק תיירות</a:t>
            </a:r>
          </a:p>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 תביא ל-</a:t>
            </a:r>
            <a:endParaRPr lang="en-US" altLang="he-IL" sz="2400" b="0" dirty="0">
              <a:solidFill>
                <a:srgbClr val="FFFFFF"/>
              </a:solidFill>
              <a:latin typeface="Arial Unicode MS" pitchFamily="34" charset="-128"/>
              <a:ea typeface="Arial Unicode MS" pitchFamily="34" charset="-128"/>
              <a:cs typeface="Arial Unicode MS" pitchFamily="34" charset="-128"/>
            </a:endParaRPr>
          </a:p>
        </p:txBody>
      </p:sp>
      <p:sp>
        <p:nvSpPr>
          <p:cNvPr id="20" name="Rectangle 35"/>
          <p:cNvSpPr>
            <a:spLocks noChangeArrowheads="1"/>
          </p:cNvSpPr>
          <p:nvPr/>
        </p:nvSpPr>
        <p:spPr bwMode="auto">
          <a:xfrm>
            <a:off x="373661" y="3622920"/>
            <a:ext cx="8622684" cy="15081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rtl="1"/>
            <a:r>
              <a:rPr lang="he-IL" altLang="he-IL" sz="4000" b="0" dirty="0" smtClean="0">
                <a:solidFill>
                  <a:srgbClr val="FFFFFF"/>
                </a:solidFill>
                <a:latin typeface="Arial Unicode MS" pitchFamily="34" charset="-128"/>
                <a:ea typeface="Arial Unicode MS" pitchFamily="34" charset="-128"/>
                <a:cs typeface="Arial Unicode MS" pitchFamily="34" charset="-128"/>
              </a:rPr>
              <a:t>אפשר להכפיל את התיירות לישראל</a:t>
            </a:r>
          </a:p>
          <a:p>
            <a:pPr algn="ctr" rtl="1"/>
            <a:r>
              <a:rPr lang="he-IL" altLang="he-IL" sz="2000" b="0" dirty="0" smtClean="0">
                <a:solidFill>
                  <a:srgbClr val="FFFFFF"/>
                </a:solidFill>
                <a:latin typeface="Arial Unicode MS" pitchFamily="34" charset="-128"/>
                <a:ea typeface="Arial Unicode MS" pitchFamily="34" charset="-128"/>
                <a:cs typeface="Arial Unicode MS" pitchFamily="34" charset="-128"/>
              </a:rPr>
              <a:t>ישראל יכולה להוסיף לתוצר עוד 30 מיליארד ₪ בעשור</a:t>
            </a:r>
          </a:p>
          <a:p>
            <a:pPr algn="ctr" rtl="1"/>
            <a:r>
              <a:rPr lang="he-IL" altLang="he-IL" sz="3200" b="0" dirty="0">
                <a:solidFill>
                  <a:srgbClr val="FFFFFF"/>
                </a:solidFill>
                <a:latin typeface="Arial Unicode MS" pitchFamily="34" charset="-128"/>
                <a:ea typeface="Arial Unicode MS" pitchFamily="34" charset="-128"/>
                <a:cs typeface="Arial Unicode MS" pitchFamily="34" charset="-128"/>
              </a:rPr>
              <a:t>אפשר להפוך את ישראל למעצמת תיירות</a:t>
            </a:r>
            <a:endParaRPr lang="en-US" altLang="he-IL" sz="3200" b="0" dirty="0">
              <a:solidFill>
                <a:srgbClr val="FFFFFF"/>
              </a:solidFill>
              <a:latin typeface="Arial Unicode MS" pitchFamily="34" charset="-128"/>
              <a:ea typeface="Arial Unicode MS" pitchFamily="34" charset="-128"/>
              <a:cs typeface="Arial Unicode MS" pitchFamily="34" charset="-128"/>
            </a:endParaRPr>
          </a:p>
        </p:txBody>
      </p:sp>
      <p:pic>
        <p:nvPicPr>
          <p:cNvPr id="17" name="Picture 2" descr="\\FILESERVER\Presentation PC\presentations pc\HOTELS\2014\1.7\logo\logo whi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7846" y="5049706"/>
            <a:ext cx="2325190" cy="174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552783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4"/>
          <p:cNvSpPr/>
          <p:nvPr/>
        </p:nvSpPr>
        <p:spPr>
          <a:xfrm>
            <a:off x="66676" y="142875"/>
            <a:ext cx="9013384" cy="665072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5080" name="Rectangle 8"/>
          <p:cNvSpPr>
            <a:spLocks noChangeArrowheads="1"/>
          </p:cNvSpPr>
          <p:nvPr/>
        </p:nvSpPr>
        <p:spPr bwMode="auto">
          <a:xfrm>
            <a:off x="201583" y="1230146"/>
            <a:ext cx="2281394"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9800" dirty="0" smtClean="0">
                <a:solidFill>
                  <a:srgbClr val="FFFFFF"/>
                </a:solidFill>
                <a:latin typeface="Arial Unicode MS" pitchFamily="34" charset="-128"/>
                <a:ea typeface="Arial Unicode MS" pitchFamily="34" charset="-128"/>
                <a:cs typeface="Arial Unicode MS" pitchFamily="34" charset="-128"/>
              </a:rPr>
              <a:t>104</a:t>
            </a:r>
            <a:endParaRPr lang="en-US" altLang="he-IL" sz="9800" dirty="0">
              <a:solidFill>
                <a:srgbClr val="FFFFFF"/>
              </a:solidFill>
              <a:latin typeface="Arial Unicode MS" pitchFamily="34" charset="-128"/>
              <a:ea typeface="Arial Unicode MS" pitchFamily="34" charset="-128"/>
              <a:cs typeface="Arial Unicode MS" pitchFamily="34" charset="-128"/>
            </a:endParaRPr>
          </a:p>
        </p:txBody>
      </p:sp>
      <p:sp>
        <p:nvSpPr>
          <p:cNvPr id="515085" name="Rectangle 13"/>
          <p:cNvSpPr>
            <a:spLocks noChangeArrowheads="1"/>
          </p:cNvSpPr>
          <p:nvPr/>
        </p:nvSpPr>
        <p:spPr bwMode="auto">
          <a:xfrm>
            <a:off x="5467604" y="1067918"/>
            <a:ext cx="598487" cy="187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sp>
        <p:nvSpPr>
          <p:cNvPr id="25" name="Rectangle 13"/>
          <p:cNvSpPr>
            <a:spLocks noChangeArrowheads="1"/>
          </p:cNvSpPr>
          <p:nvPr/>
        </p:nvSpPr>
        <p:spPr bwMode="auto">
          <a:xfrm>
            <a:off x="2209183" y="1067918"/>
            <a:ext cx="598487" cy="187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38306" y="1558408"/>
            <a:ext cx="834876" cy="1098598"/>
          </a:xfrm>
          <a:prstGeom prst="rect">
            <a:avLst/>
          </a:prstGeom>
        </p:spPr>
      </p:pic>
      <p:pic>
        <p:nvPicPr>
          <p:cNvPr id="28" name="תמונה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35439" y="1558408"/>
            <a:ext cx="834876" cy="1098598"/>
          </a:xfrm>
          <a:prstGeom prst="rect">
            <a:avLst/>
          </a:prstGeom>
        </p:spPr>
      </p:pic>
      <p:pic>
        <p:nvPicPr>
          <p:cNvPr id="29" name="תמונה 2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52375" y="1558408"/>
            <a:ext cx="834876" cy="1098598"/>
          </a:xfrm>
          <a:prstGeom prst="rect">
            <a:avLst/>
          </a:prstGeom>
        </p:spPr>
      </p:pic>
      <p:pic>
        <p:nvPicPr>
          <p:cNvPr id="30" name="תמונה 2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93601" y="1558408"/>
            <a:ext cx="834876" cy="1098598"/>
          </a:xfrm>
          <a:prstGeom prst="rect">
            <a:avLst/>
          </a:prstGeom>
        </p:spPr>
      </p:pic>
      <p:pic>
        <p:nvPicPr>
          <p:cNvPr id="31" name="תמונה 3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90734" y="1558408"/>
            <a:ext cx="834876" cy="1098598"/>
          </a:xfrm>
          <a:prstGeom prst="rect">
            <a:avLst/>
          </a:prstGeom>
        </p:spPr>
      </p:pic>
      <p:pic>
        <p:nvPicPr>
          <p:cNvPr id="32" name="תמונה 3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07670" y="1558408"/>
            <a:ext cx="834876" cy="1098598"/>
          </a:xfrm>
          <a:prstGeom prst="rect">
            <a:avLst/>
          </a:prstGeom>
        </p:spPr>
      </p:pic>
      <p:sp>
        <p:nvSpPr>
          <p:cNvPr id="18" name="Rectangle 4"/>
          <p:cNvSpPr>
            <a:spLocks noChangeArrowheads="1"/>
          </p:cNvSpPr>
          <p:nvPr/>
        </p:nvSpPr>
        <p:spPr bwMode="auto">
          <a:xfrm>
            <a:off x="1768290" y="442913"/>
            <a:ext cx="567815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השקעה של עוד 200 מיליון ₪ בשיווק תיירות</a:t>
            </a:r>
          </a:p>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 תביא ל -</a:t>
            </a:r>
            <a:endParaRPr lang="en-US" altLang="he-IL" sz="2400" b="0" dirty="0">
              <a:solidFill>
                <a:srgbClr val="FFFFFF"/>
              </a:solidFill>
              <a:latin typeface="Arial Unicode MS" pitchFamily="34" charset="-128"/>
              <a:ea typeface="Arial Unicode MS" pitchFamily="34" charset="-128"/>
              <a:cs typeface="Arial Unicode MS" pitchFamily="34" charset="-128"/>
            </a:endParaRPr>
          </a:p>
        </p:txBody>
      </p:sp>
      <p:sp>
        <p:nvSpPr>
          <p:cNvPr id="24" name="Rectangle 26"/>
          <p:cNvSpPr>
            <a:spLocks noChangeArrowheads="1"/>
          </p:cNvSpPr>
          <p:nvPr/>
        </p:nvSpPr>
        <p:spPr bwMode="auto">
          <a:xfrm>
            <a:off x="383792" y="2765610"/>
            <a:ext cx="3520516"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rtl="1"/>
            <a:r>
              <a:rPr lang="he-IL" altLang="he-IL" sz="2800" b="0" dirty="0" smtClean="0">
                <a:solidFill>
                  <a:srgbClr val="FFFFFF"/>
                </a:solidFill>
                <a:latin typeface="Arial Unicode MS" pitchFamily="34" charset="-128"/>
                <a:ea typeface="Arial Unicode MS" pitchFamily="34" charset="-128"/>
                <a:cs typeface="Arial Unicode MS" pitchFamily="34" charset="-128"/>
              </a:rPr>
              <a:t>ביצים לארוחות תיירים</a:t>
            </a:r>
            <a:endParaRPr lang="en-US" altLang="he-IL" sz="2800" b="0" dirty="0">
              <a:solidFill>
                <a:srgbClr val="FFFFFF"/>
              </a:solidFill>
              <a:latin typeface="Arial Unicode MS" pitchFamily="34" charset="-128"/>
              <a:ea typeface="Arial Unicode MS" pitchFamily="34" charset="-128"/>
              <a:cs typeface="Arial Unicode MS" pitchFamily="34" charset="-128"/>
            </a:endParaRPr>
          </a:p>
        </p:txBody>
      </p:sp>
      <p:sp>
        <p:nvSpPr>
          <p:cNvPr id="20" name="Rectangle 35"/>
          <p:cNvSpPr>
            <a:spLocks noChangeArrowheads="1"/>
          </p:cNvSpPr>
          <p:nvPr/>
        </p:nvSpPr>
        <p:spPr bwMode="auto">
          <a:xfrm>
            <a:off x="373661" y="3622920"/>
            <a:ext cx="8622684" cy="15081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rtl="1"/>
            <a:r>
              <a:rPr lang="he-IL" altLang="he-IL" sz="4000" b="0" dirty="0" smtClean="0">
                <a:solidFill>
                  <a:srgbClr val="FFFFFF"/>
                </a:solidFill>
                <a:latin typeface="Arial Unicode MS" pitchFamily="34" charset="-128"/>
                <a:ea typeface="Arial Unicode MS" pitchFamily="34" charset="-128"/>
                <a:cs typeface="Arial Unicode MS" pitchFamily="34" charset="-128"/>
              </a:rPr>
              <a:t>אפשר להכפיל את התיירות לישראל</a:t>
            </a:r>
          </a:p>
          <a:p>
            <a:pPr algn="ctr" rtl="1"/>
            <a:r>
              <a:rPr lang="he-IL" altLang="he-IL" sz="2000" b="0" dirty="0" smtClean="0">
                <a:solidFill>
                  <a:srgbClr val="FFFFFF"/>
                </a:solidFill>
                <a:latin typeface="Arial Unicode MS" pitchFamily="34" charset="-128"/>
                <a:ea typeface="Arial Unicode MS" pitchFamily="34" charset="-128"/>
                <a:cs typeface="Arial Unicode MS" pitchFamily="34" charset="-128"/>
              </a:rPr>
              <a:t>ישראל יכולה להוסיף לתוצר עוד 30 מיליארד ₪ בעשור</a:t>
            </a:r>
          </a:p>
          <a:p>
            <a:pPr algn="ctr" rtl="1"/>
            <a:r>
              <a:rPr lang="he-IL" altLang="he-IL" sz="3200" b="0" dirty="0">
                <a:solidFill>
                  <a:srgbClr val="FFFFFF"/>
                </a:solidFill>
                <a:latin typeface="Arial Unicode MS" pitchFamily="34" charset="-128"/>
                <a:ea typeface="Arial Unicode MS" pitchFamily="34" charset="-128"/>
                <a:cs typeface="Arial Unicode MS" pitchFamily="34" charset="-128"/>
              </a:rPr>
              <a:t>אפשר להפוך את ישראל למעצמת תיירות</a:t>
            </a:r>
            <a:endParaRPr lang="en-US" altLang="he-IL" sz="3200" b="0" dirty="0">
              <a:solidFill>
                <a:srgbClr val="FFFFFF"/>
              </a:solidFill>
              <a:latin typeface="Arial Unicode MS" pitchFamily="34" charset="-128"/>
              <a:ea typeface="Arial Unicode MS" pitchFamily="34" charset="-128"/>
              <a:cs typeface="Arial Unicode MS" pitchFamily="34" charset="-128"/>
            </a:endParaRPr>
          </a:p>
        </p:txBody>
      </p:sp>
      <p:pic>
        <p:nvPicPr>
          <p:cNvPr id="17" name="Picture 2" descr="\\FILESERVER\Presentation PC\presentations pc\HOTELS\2014\1.7\logo\logo whi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7846" y="5049706"/>
            <a:ext cx="2325190" cy="174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3308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5725" y="192088"/>
            <a:ext cx="8905875" cy="1062037"/>
          </a:xfrm>
        </p:spPr>
        <p:txBody>
          <a:bodyPr/>
          <a:lstStyle/>
          <a:p>
            <a:pPr>
              <a:defRPr/>
            </a:pPr>
            <a:r>
              <a:rPr lang="he-IL" sz="2600" b="1" u="sng" dirty="0" smtClean="0">
                <a:solidFill>
                  <a:srgbClr val="0000CC"/>
                </a:solidFill>
                <a:effectLst>
                  <a:outerShdw blurRad="38100" dist="38100" dir="2700000" algn="tl">
                    <a:srgbClr val="000000">
                      <a:alpha val="43137"/>
                    </a:srgbClr>
                  </a:outerShdw>
                </a:effectLst>
              </a:rPr>
              <a:t>מדינות באזור שהכפילו ושילשו את התיירות אליהן משנת 2000</a:t>
            </a:r>
            <a:r>
              <a:rPr lang="he-IL" sz="2600" b="1" dirty="0" smtClean="0">
                <a:solidFill>
                  <a:srgbClr val="0000CC"/>
                </a:solidFill>
                <a:effectLst>
                  <a:outerShdw blurRad="38100" dist="38100" dir="2700000" algn="tl">
                    <a:srgbClr val="000000">
                      <a:alpha val="43137"/>
                    </a:srgbClr>
                  </a:outerShdw>
                </a:effectLst>
              </a:rPr>
              <a:t>:</a:t>
            </a:r>
            <a:endParaRPr lang="he-IL" sz="2600" b="1" dirty="0" smtClean="0">
              <a:solidFill>
                <a:srgbClr val="0000CC"/>
              </a:solidFill>
              <a:effectLst>
                <a:outerShdw blurRad="38100" dist="38100" dir="2700000" algn="tl">
                  <a:srgbClr val="000000">
                    <a:alpha val="43137"/>
                  </a:srgbClr>
                </a:outerShdw>
              </a:effectLst>
              <a:cs typeface="David" pitchFamily="2" charset="-79"/>
            </a:endParaRPr>
          </a:p>
        </p:txBody>
      </p:sp>
      <p:sp>
        <p:nvSpPr>
          <p:cNvPr id="7171" name="Content Placeholder 2"/>
          <p:cNvSpPr>
            <a:spLocks noGrp="1"/>
          </p:cNvSpPr>
          <p:nvPr>
            <p:ph idx="1"/>
          </p:nvPr>
        </p:nvSpPr>
        <p:spPr>
          <a:xfrm>
            <a:off x="509588" y="1308100"/>
            <a:ext cx="8229600" cy="4786313"/>
          </a:xfrm>
        </p:spPr>
        <p:txBody>
          <a:bodyPr/>
          <a:lstStyle/>
          <a:p>
            <a:pPr>
              <a:buFontTx/>
              <a:buNone/>
            </a:pPr>
            <a:r>
              <a:rPr lang="he-IL" sz="2200" b="1" u="sng" smtClean="0">
                <a:solidFill>
                  <a:schemeClr val="tx1"/>
                </a:solidFill>
                <a:cs typeface="Arial" pitchFamily="34" charset="0"/>
              </a:rPr>
              <a:t>כניסות תיירים ששהו לפחות 24 שעות (מיליונים)</a:t>
            </a:r>
            <a:r>
              <a:rPr lang="he-IL" sz="2200" b="1" smtClean="0">
                <a:solidFill>
                  <a:schemeClr val="tx1"/>
                </a:solidFill>
                <a:cs typeface="Arial" pitchFamily="34" charset="0"/>
              </a:rPr>
              <a:t>:</a:t>
            </a:r>
            <a:endParaRPr lang="en-US" sz="2200" b="1" u="sng" smtClean="0">
              <a:solidFill>
                <a:schemeClr val="tx1"/>
              </a:solidFill>
              <a:cs typeface="Arial" pitchFamily="34" charset="0"/>
            </a:endParaRPr>
          </a:p>
        </p:txBody>
      </p:sp>
      <p:sp>
        <p:nvSpPr>
          <p:cNvPr id="12292" name="Slide Number Placeholder 3"/>
          <p:cNvSpPr>
            <a:spLocks noGrp="1"/>
          </p:cNvSpPr>
          <p:nvPr>
            <p:ph type="sldNum" sz="quarter" idx="12"/>
          </p:nvPr>
        </p:nvSpPr>
        <p:spPr>
          <a:xfrm>
            <a:off x="8686800" y="6492875"/>
            <a:ext cx="423863"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fld id="{748B3576-B043-40E8-BC42-7B5FE3A00CB1}" type="slidenum">
              <a:rPr lang="he-IL" smtClean="0">
                <a:solidFill>
                  <a:srgbClr val="7E6A54"/>
                </a:solidFill>
              </a:rPr>
              <a:pPr>
                <a:defRPr/>
              </a:pPr>
              <a:t>5</a:t>
            </a:fld>
            <a:r>
              <a:rPr lang="he-IL" smtClean="0">
                <a:solidFill>
                  <a:srgbClr val="7E6A54"/>
                </a:solidFill>
              </a:rPr>
              <a:t> |</a:t>
            </a:r>
            <a:endParaRPr lang="en-US" b="1" smtClean="0">
              <a:solidFill>
                <a:srgbClr val="7E6A54"/>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535821956"/>
              </p:ext>
            </p:extLst>
          </p:nvPr>
        </p:nvGraphicFramePr>
        <p:xfrm>
          <a:off x="627064" y="1914525"/>
          <a:ext cx="7974011" cy="1949452"/>
        </p:xfrm>
        <a:graphic>
          <a:graphicData uri="http://schemas.openxmlformats.org/drawingml/2006/table">
            <a:tbl>
              <a:tblPr rtl="1" firstRow="1" bandRow="1">
                <a:tableStyleId>{5C22544A-7EE6-4342-B048-85BDC9FD1C3A}</a:tableStyleId>
              </a:tblPr>
              <a:tblGrid>
                <a:gridCol w="1993503"/>
                <a:gridCol w="1993503"/>
                <a:gridCol w="2035228"/>
                <a:gridCol w="1951777"/>
              </a:tblGrid>
              <a:tr h="487363">
                <a:tc>
                  <a:txBody>
                    <a:bodyPr/>
                    <a:lstStyle/>
                    <a:p>
                      <a:pPr algn="ctr" rtl="1"/>
                      <a:r>
                        <a:rPr lang="he-IL" sz="2400" b="1" dirty="0" smtClean="0">
                          <a:solidFill>
                            <a:srgbClr val="000099"/>
                          </a:solidFill>
                          <a:cs typeface="+mn-cs"/>
                        </a:rPr>
                        <a:t>מדינה</a:t>
                      </a:r>
                      <a:endParaRPr lang="he-IL" sz="2400" b="1" dirty="0">
                        <a:solidFill>
                          <a:srgbClr val="000099"/>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he-IL" sz="2400" b="1" dirty="0" smtClean="0">
                          <a:solidFill>
                            <a:srgbClr val="000099"/>
                          </a:solidFill>
                          <a:cs typeface="+mn-cs"/>
                        </a:rPr>
                        <a:t>2000</a:t>
                      </a:r>
                      <a:endParaRPr lang="he-IL" sz="2400" b="1" dirty="0">
                        <a:solidFill>
                          <a:srgbClr val="000099"/>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en-US" sz="2400" b="1" dirty="0" smtClean="0">
                          <a:solidFill>
                            <a:srgbClr val="000099"/>
                          </a:solidFill>
                          <a:cs typeface="+mn-cs"/>
                        </a:rPr>
                        <a:t>2013</a:t>
                      </a:r>
                      <a:endParaRPr lang="he-IL" sz="2400" b="1" dirty="0">
                        <a:solidFill>
                          <a:srgbClr val="000099"/>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he-IL" sz="2400" b="1" dirty="0" smtClean="0">
                          <a:solidFill>
                            <a:srgbClr val="000099"/>
                          </a:solidFill>
                          <a:cs typeface="+mn-cs"/>
                        </a:rPr>
                        <a:t>שיעור שינוי</a:t>
                      </a:r>
                      <a:endParaRPr lang="he-IL" sz="2400" b="1" dirty="0">
                        <a:solidFill>
                          <a:srgbClr val="000099"/>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r>
              <a:tr h="487363">
                <a:tc>
                  <a:txBody>
                    <a:bodyPr/>
                    <a:lstStyle/>
                    <a:p>
                      <a:pPr algn="ctr" rtl="1"/>
                      <a:r>
                        <a:rPr lang="he-IL" sz="1800" b="1" dirty="0" smtClean="0">
                          <a:solidFill>
                            <a:schemeClr val="tx1"/>
                          </a:solidFill>
                          <a:cs typeface="+mn-cs"/>
                        </a:rPr>
                        <a:t>                 תורכיה</a:t>
                      </a:r>
                      <a:endParaRPr lang="he-IL" sz="1800" b="1" dirty="0">
                        <a:solidFill>
                          <a:schemeClr val="tx1"/>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he-IL" sz="1800" b="1" dirty="0" smtClean="0">
                          <a:solidFill>
                            <a:schemeClr val="tx1"/>
                          </a:solidFill>
                          <a:cs typeface="+mn-cs"/>
                        </a:rPr>
                        <a:t>9.6</a:t>
                      </a:r>
                      <a:endParaRPr lang="he-IL" sz="1800" b="1" dirty="0">
                        <a:solidFill>
                          <a:schemeClr val="tx1"/>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en-US" sz="1800" b="1" dirty="0" smtClean="0">
                          <a:solidFill>
                            <a:schemeClr val="tx1"/>
                          </a:solidFill>
                          <a:cs typeface="+mn-cs"/>
                        </a:rPr>
                        <a:t>37.8</a:t>
                      </a:r>
                      <a:endParaRPr lang="he-IL" sz="1800" b="1" dirty="0">
                        <a:solidFill>
                          <a:schemeClr val="tx1"/>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he-IL" sz="1800" b="1" dirty="0" smtClean="0">
                          <a:solidFill>
                            <a:schemeClr val="tx1"/>
                          </a:solidFill>
                          <a:cs typeface="+mn-cs"/>
                        </a:rPr>
                        <a:t>294%+</a:t>
                      </a:r>
                      <a:endParaRPr lang="he-IL" sz="1800" b="1" dirty="0">
                        <a:solidFill>
                          <a:schemeClr val="tx1"/>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r>
              <a:tr h="487363">
                <a:tc>
                  <a:txBody>
                    <a:bodyPr/>
                    <a:lstStyle/>
                    <a:p>
                      <a:pPr algn="ctr" rtl="1"/>
                      <a:r>
                        <a:rPr lang="he-IL" sz="1800" b="1" dirty="0" smtClean="0">
                          <a:solidFill>
                            <a:schemeClr val="tx1"/>
                          </a:solidFill>
                          <a:cs typeface="+mn-cs"/>
                        </a:rPr>
                        <a:t>                 מצרים</a:t>
                      </a:r>
                      <a:endParaRPr lang="he-IL" sz="1800" b="1" dirty="0">
                        <a:solidFill>
                          <a:schemeClr val="tx1"/>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he-IL" sz="1800" b="1" dirty="0" smtClean="0">
                          <a:solidFill>
                            <a:schemeClr val="tx1"/>
                          </a:solidFill>
                          <a:cs typeface="+mn-cs"/>
                        </a:rPr>
                        <a:t>5.1</a:t>
                      </a:r>
                      <a:endParaRPr lang="he-IL" sz="1800" b="1" dirty="0">
                        <a:solidFill>
                          <a:schemeClr val="tx1"/>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he-IL" sz="1800" b="1" dirty="0" smtClean="0">
                          <a:solidFill>
                            <a:schemeClr val="tx1"/>
                          </a:solidFill>
                          <a:cs typeface="+mn-cs"/>
                        </a:rPr>
                        <a:t>9.2</a:t>
                      </a:r>
                      <a:endParaRPr lang="he-IL" sz="1800" b="1" dirty="0">
                        <a:solidFill>
                          <a:schemeClr val="tx1"/>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he-IL" sz="1800" b="1" dirty="0" smtClean="0">
                          <a:solidFill>
                            <a:schemeClr val="tx1"/>
                          </a:solidFill>
                          <a:cs typeface="+mn-cs"/>
                        </a:rPr>
                        <a:t>80%+</a:t>
                      </a:r>
                      <a:endParaRPr lang="he-IL" sz="1800" b="1" dirty="0">
                        <a:solidFill>
                          <a:schemeClr val="tx1"/>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r>
              <a:tr h="487363">
                <a:tc>
                  <a:txBody>
                    <a:bodyPr/>
                    <a:lstStyle/>
                    <a:p>
                      <a:pPr algn="ctr" rtl="1"/>
                      <a:r>
                        <a:rPr lang="he-IL" sz="1800" b="1" dirty="0" smtClean="0">
                          <a:solidFill>
                            <a:schemeClr val="tx1"/>
                          </a:solidFill>
                          <a:cs typeface="+mn-cs"/>
                        </a:rPr>
                        <a:t>                 ירדן</a:t>
                      </a: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he-IL" sz="1800" b="1" dirty="0" smtClean="0">
                          <a:solidFill>
                            <a:schemeClr val="tx1"/>
                          </a:solidFill>
                          <a:cs typeface="+mn-cs"/>
                        </a:rPr>
                        <a:t>1.4</a:t>
                      </a:r>
                      <a:endParaRPr lang="he-IL" sz="1800" b="1" dirty="0">
                        <a:solidFill>
                          <a:schemeClr val="tx1"/>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he-IL" sz="1800" b="1" dirty="0" smtClean="0">
                          <a:solidFill>
                            <a:schemeClr val="tx1"/>
                          </a:solidFill>
                          <a:cs typeface="+mn-cs"/>
                        </a:rPr>
                        <a:t>3.9</a:t>
                      </a:r>
                      <a:endParaRPr lang="he-IL" sz="1800" b="1" dirty="0">
                        <a:solidFill>
                          <a:schemeClr val="tx1"/>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rtl="1"/>
                      <a:r>
                        <a:rPr lang="he-IL" sz="1800" b="1" dirty="0" smtClean="0">
                          <a:solidFill>
                            <a:schemeClr val="tx1"/>
                          </a:solidFill>
                          <a:cs typeface="+mn-cs"/>
                        </a:rPr>
                        <a:t>180%+</a:t>
                      </a:r>
                      <a:endParaRPr lang="he-IL" sz="1800" b="1" dirty="0">
                        <a:solidFill>
                          <a:schemeClr val="tx1"/>
                        </a:solidFill>
                        <a:cs typeface="+mn-cs"/>
                      </a:endParaRPr>
                    </a:p>
                  </a:txBody>
                  <a:tcPr marL="91435" marR="91435" marT="45723" marB="4572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r>
            </a:tbl>
          </a:graphicData>
        </a:graphic>
      </p:graphicFrame>
      <p:graphicFrame>
        <p:nvGraphicFramePr>
          <p:cNvPr id="20" name="Table 19"/>
          <p:cNvGraphicFramePr>
            <a:graphicFrameLocks noGrp="1"/>
          </p:cNvGraphicFramePr>
          <p:nvPr/>
        </p:nvGraphicFramePr>
        <p:xfrm>
          <a:off x="639764" y="5113338"/>
          <a:ext cx="7942261" cy="365172"/>
        </p:xfrm>
        <a:graphic>
          <a:graphicData uri="http://schemas.openxmlformats.org/drawingml/2006/table">
            <a:tbl>
              <a:tblPr rtl="1" firstRow="1" bandRow="1">
                <a:tableStyleId>{5C22544A-7EE6-4342-B048-85BDC9FD1C3A}</a:tableStyleId>
              </a:tblPr>
              <a:tblGrid>
                <a:gridCol w="1956326"/>
                <a:gridCol w="2020120"/>
                <a:gridCol w="2020120"/>
                <a:gridCol w="1945695"/>
              </a:tblGrid>
              <a:tr h="365125">
                <a:tc>
                  <a:txBody>
                    <a:bodyPr/>
                    <a:lstStyle/>
                    <a:p>
                      <a:pPr algn="ctr" rtl="1"/>
                      <a:r>
                        <a:rPr lang="he-IL" sz="1800" dirty="0" smtClean="0">
                          <a:solidFill>
                            <a:schemeClr val="tx1"/>
                          </a:solidFill>
                        </a:rPr>
                        <a:t>               ישראל</a:t>
                      </a:r>
                      <a:endParaRPr lang="he-IL" sz="1800" dirty="0">
                        <a:solidFill>
                          <a:schemeClr val="tx1"/>
                        </a:solidFill>
                      </a:endParaRPr>
                    </a:p>
                  </a:txBody>
                  <a:tcPr marL="91437" marR="91437" marT="45426" marB="4542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99"/>
                    </a:solidFill>
                  </a:tcPr>
                </a:tc>
                <a:tc>
                  <a:txBody>
                    <a:bodyPr/>
                    <a:lstStyle/>
                    <a:p>
                      <a:pPr algn="ctr" rtl="1"/>
                      <a:r>
                        <a:rPr lang="he-IL" sz="1800" b="1" dirty="0" smtClean="0">
                          <a:solidFill>
                            <a:schemeClr val="tx1"/>
                          </a:solidFill>
                        </a:rPr>
                        <a:t>2.4</a:t>
                      </a:r>
                      <a:endParaRPr lang="he-IL" sz="1800" b="1" dirty="0">
                        <a:solidFill>
                          <a:schemeClr val="tx1"/>
                        </a:solidFill>
                      </a:endParaRPr>
                    </a:p>
                  </a:txBody>
                  <a:tcPr marL="91437" marR="91437" marT="45426" marB="4542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99"/>
                    </a:solidFill>
                  </a:tcPr>
                </a:tc>
                <a:tc>
                  <a:txBody>
                    <a:bodyPr/>
                    <a:lstStyle/>
                    <a:p>
                      <a:pPr algn="ctr" rtl="1"/>
                      <a:r>
                        <a:rPr lang="he-IL" sz="1800" b="1" dirty="0" smtClean="0">
                          <a:solidFill>
                            <a:schemeClr val="tx1"/>
                          </a:solidFill>
                        </a:rPr>
                        <a:t>2.9</a:t>
                      </a:r>
                      <a:endParaRPr lang="he-IL" sz="1800" b="1" dirty="0">
                        <a:solidFill>
                          <a:schemeClr val="tx1"/>
                        </a:solidFill>
                      </a:endParaRPr>
                    </a:p>
                  </a:txBody>
                  <a:tcPr marL="91437" marR="91437" marT="45426" marB="4542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99"/>
                    </a:solidFill>
                  </a:tcPr>
                </a:tc>
                <a:tc>
                  <a:txBody>
                    <a:bodyPr/>
                    <a:lstStyle/>
                    <a:p>
                      <a:pPr algn="ctr" rtl="1"/>
                      <a:r>
                        <a:rPr lang="he-IL" sz="1800" b="1" dirty="0" smtClean="0">
                          <a:solidFill>
                            <a:schemeClr val="tx1"/>
                          </a:solidFill>
                        </a:rPr>
                        <a:t>20%+</a:t>
                      </a:r>
                      <a:endParaRPr lang="he-IL" sz="1800" b="1" dirty="0">
                        <a:solidFill>
                          <a:schemeClr val="tx1"/>
                        </a:solidFill>
                      </a:endParaRPr>
                    </a:p>
                  </a:txBody>
                  <a:tcPr marL="91437" marR="91437" marT="45426" marB="4542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99"/>
                    </a:solidFill>
                  </a:tcPr>
                </a:tc>
              </a:tr>
            </a:tbl>
          </a:graphicData>
        </a:graphic>
      </p:graphicFrame>
      <p:sp>
        <p:nvSpPr>
          <p:cNvPr id="21" name="Text Box 60"/>
          <p:cNvSpPr txBox="1">
            <a:spLocks noChangeArrowheads="1"/>
          </p:cNvSpPr>
          <p:nvPr/>
        </p:nvSpPr>
        <p:spPr bwMode="auto">
          <a:xfrm>
            <a:off x="1285875" y="4702175"/>
            <a:ext cx="6335713"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he-IL" sz="2000" u="sng"/>
              <a:t>ואצלנו</a:t>
            </a:r>
            <a:r>
              <a:rPr lang="he-IL" sz="2000"/>
              <a:t>:</a:t>
            </a:r>
            <a:endParaRPr lang="en-US" sz="2000" u="sng"/>
          </a:p>
        </p:txBody>
      </p:sp>
      <p:pic>
        <p:nvPicPr>
          <p:cNvPr id="7221" name="Picture 63" descr="יחס ממדים: 2:3">
            <a:hlinkClick r:id="rId2" tooltip="יחס ממדים: 2:3"/>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3175" y="2444750"/>
            <a:ext cx="840735" cy="341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22" name="Picture 67" descr="EGYP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44454" y="2978006"/>
            <a:ext cx="819448" cy="346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23" name="Picture 69" descr="יחס ממדים: 1:2">
            <a:hlinkClick r:id="rId6" tooltip="יחס ממדים: 1:2"/>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33811" y="3456444"/>
            <a:ext cx="830091" cy="32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19" name="Picture 10"/>
          <p:cNvPicPr>
            <a:picLocks noChangeAspect="1" noChangeArrowheads="1"/>
          </p:cNvPicPr>
          <p:nvPr/>
        </p:nvPicPr>
        <p:blipFill>
          <a:blip r:embed="rId8" cstate="print">
            <a:grayscl/>
            <a:extLst>
              <a:ext uri="{28A0092B-C50C-407E-A947-70E740481C1C}">
                <a14:useLocalDpi xmlns:a14="http://schemas.microsoft.com/office/drawing/2010/main" xmlns="" val="0"/>
              </a:ext>
            </a:extLst>
          </a:blip>
          <a:srcRect l="84146" t="-9875" r="305"/>
          <a:stretch>
            <a:fillRect/>
          </a:stretch>
        </p:blipFill>
        <p:spPr bwMode="auto">
          <a:xfrm>
            <a:off x="0" y="6362700"/>
            <a:ext cx="577850" cy="4953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7220" name="Picture 2" descr="C:\Users\pnina\AppData\Local\Microsoft\Windows\Temporary Internet Files\Content.IE5\Q42BJ2AU\MC900015927[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flipH="1">
            <a:off x="7648575" y="4906963"/>
            <a:ext cx="98425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037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4"/>
          <p:cNvSpPr/>
          <p:nvPr/>
        </p:nvSpPr>
        <p:spPr>
          <a:xfrm>
            <a:off x="66676" y="161925"/>
            <a:ext cx="9013384" cy="663167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0987" name="Rectangle 11"/>
          <p:cNvSpPr>
            <a:spLocks noChangeArrowheads="1"/>
          </p:cNvSpPr>
          <p:nvPr/>
        </p:nvSpPr>
        <p:spPr bwMode="auto">
          <a:xfrm>
            <a:off x="387713" y="974804"/>
            <a:ext cx="1854995" cy="1892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smtClean="0">
                <a:solidFill>
                  <a:srgbClr val="FFFFFF"/>
                </a:solidFill>
                <a:latin typeface="Arial Unicode MS" pitchFamily="34" charset="-128"/>
                <a:ea typeface="Arial Unicode MS" pitchFamily="34" charset="-128"/>
                <a:cs typeface="Arial Unicode MS" pitchFamily="34" charset="-128"/>
              </a:rPr>
              <a:t>26</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sp>
        <p:nvSpPr>
          <p:cNvPr id="510999" name="Rectangle 23"/>
          <p:cNvSpPr>
            <a:spLocks noChangeArrowheads="1"/>
          </p:cNvSpPr>
          <p:nvPr/>
        </p:nvSpPr>
        <p:spPr bwMode="auto">
          <a:xfrm>
            <a:off x="5515544" y="839357"/>
            <a:ext cx="598487" cy="187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pic>
        <p:nvPicPr>
          <p:cNvPr id="511000" name="Picture 24" descr="\\Server1\gns studio\GNM General\pict from mac to pc\aa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73024" y="1529818"/>
            <a:ext cx="915368" cy="870052"/>
          </a:xfrm>
          <a:prstGeom prst="rect">
            <a:avLst/>
          </a:prstGeom>
          <a:noFill/>
          <a:extLst>
            <a:ext uri="{909E8E84-426E-40DD-AFC4-6F175D3DCCD1}">
              <a14:hiddenFill xmlns:a14="http://schemas.microsoft.com/office/drawing/2010/main" xmlns="">
                <a:solidFill>
                  <a:srgbClr val="FFFFFF"/>
                </a:solidFill>
              </a14:hiddenFill>
            </a:ext>
          </a:extLst>
        </p:spPr>
      </p:pic>
      <p:pic>
        <p:nvPicPr>
          <p:cNvPr id="511001" name="Picture 25" descr="\\Server1\gns studio\GNM General\pict from mac to pc\aa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78579" y="1529818"/>
            <a:ext cx="915368" cy="870052"/>
          </a:xfrm>
          <a:prstGeom prst="rect">
            <a:avLst/>
          </a:prstGeom>
          <a:noFill/>
          <a:extLst>
            <a:ext uri="{909E8E84-426E-40DD-AFC4-6F175D3DCCD1}">
              <a14:hiddenFill xmlns:a14="http://schemas.microsoft.com/office/drawing/2010/main" xmlns="">
                <a:solidFill>
                  <a:srgbClr val="FFFFFF"/>
                </a:solidFill>
              </a14:hiddenFill>
            </a:ext>
          </a:extLst>
        </p:spPr>
      </p:pic>
      <p:pic>
        <p:nvPicPr>
          <p:cNvPr id="511002" name="Picture 26" descr="\\Server1\gns studio\GNM General\pict from mac to pc\aa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66440" y="1529818"/>
            <a:ext cx="915368" cy="870052"/>
          </a:xfrm>
          <a:prstGeom prst="rect">
            <a:avLst/>
          </a:prstGeom>
          <a:noFill/>
          <a:extLst>
            <a:ext uri="{909E8E84-426E-40DD-AFC4-6F175D3DCCD1}">
              <a14:hiddenFill xmlns:a14="http://schemas.microsoft.com/office/drawing/2010/main" xmlns="">
                <a:solidFill>
                  <a:srgbClr val="FFFFFF"/>
                </a:solidFill>
              </a14:hiddenFill>
            </a:ext>
          </a:extLst>
        </p:spPr>
      </p:pic>
      <p:sp>
        <p:nvSpPr>
          <p:cNvPr id="511003" name="Rectangle 27"/>
          <p:cNvSpPr>
            <a:spLocks noChangeArrowheads="1"/>
          </p:cNvSpPr>
          <p:nvPr/>
        </p:nvSpPr>
        <p:spPr bwMode="auto">
          <a:xfrm>
            <a:off x="490314" y="2618938"/>
            <a:ext cx="3265638"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rtl="1"/>
            <a:r>
              <a:rPr lang="he-IL" altLang="he-IL" sz="2800" b="0" dirty="0">
                <a:solidFill>
                  <a:srgbClr val="FFFFFF"/>
                </a:solidFill>
                <a:latin typeface="Arial Unicode MS" pitchFamily="34" charset="-128"/>
                <a:ea typeface="Arial Unicode MS" pitchFamily="34" charset="-128"/>
                <a:cs typeface="Arial Unicode MS" pitchFamily="34" charset="-128"/>
              </a:rPr>
              <a:t>כדורי פלאפל </a:t>
            </a:r>
            <a:r>
              <a:rPr lang="he-IL" altLang="he-IL" sz="2800" b="0" dirty="0" smtClean="0">
                <a:solidFill>
                  <a:srgbClr val="FFFFFF"/>
                </a:solidFill>
                <a:latin typeface="Arial Unicode MS" pitchFamily="34" charset="-128"/>
                <a:ea typeface="Arial Unicode MS" pitchFamily="34" charset="-128"/>
                <a:cs typeface="Arial Unicode MS" pitchFamily="34" charset="-128"/>
              </a:rPr>
              <a:t>לתיירים</a:t>
            </a:r>
            <a:endParaRPr lang="en-US" altLang="he-IL" sz="2800" b="0" dirty="0">
              <a:solidFill>
                <a:srgbClr val="FFFFFF"/>
              </a:solidFill>
              <a:latin typeface="Arial Unicode MS" pitchFamily="34" charset="-128"/>
              <a:ea typeface="Arial Unicode MS" pitchFamily="34" charset="-128"/>
              <a:cs typeface="Arial Unicode MS" pitchFamily="34" charset="-128"/>
            </a:endParaRPr>
          </a:p>
        </p:txBody>
      </p:sp>
      <p:pic>
        <p:nvPicPr>
          <p:cNvPr id="21" name="Picture 24" descr="\\Server1\gns studio\GNM General\pict from mac to pc\aa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0397" y="1529818"/>
            <a:ext cx="915368" cy="870052"/>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5" descr="\\Server1\gns studio\GNM General\pict from mac to pc\aa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55952" y="1529818"/>
            <a:ext cx="915368" cy="870052"/>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6" descr="\\Server1\gns studio\GNM General\pict from mac to pc\aa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43813" y="1529818"/>
            <a:ext cx="915368" cy="870052"/>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p:cNvSpPr>
            <a:spLocks noChangeArrowheads="1"/>
          </p:cNvSpPr>
          <p:nvPr/>
        </p:nvSpPr>
        <p:spPr bwMode="auto">
          <a:xfrm>
            <a:off x="2177902" y="839357"/>
            <a:ext cx="598487" cy="187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sp>
        <p:nvSpPr>
          <p:cNvPr id="18" name="Rectangle 4"/>
          <p:cNvSpPr>
            <a:spLocks noChangeArrowheads="1"/>
          </p:cNvSpPr>
          <p:nvPr/>
        </p:nvSpPr>
        <p:spPr bwMode="auto">
          <a:xfrm>
            <a:off x="1768290" y="442913"/>
            <a:ext cx="567815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השקעה של עוד 200 מיליון ₪ בשיווק תיירות</a:t>
            </a:r>
          </a:p>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 תביא ל-</a:t>
            </a:r>
            <a:endParaRPr lang="en-US" altLang="he-IL" sz="2400" b="0" dirty="0">
              <a:solidFill>
                <a:srgbClr val="FFFFFF"/>
              </a:solidFill>
              <a:latin typeface="Arial Unicode MS" pitchFamily="34" charset="-128"/>
              <a:ea typeface="Arial Unicode MS" pitchFamily="34" charset="-128"/>
              <a:cs typeface="Arial Unicode MS" pitchFamily="34" charset="-128"/>
            </a:endParaRPr>
          </a:p>
        </p:txBody>
      </p:sp>
      <p:sp>
        <p:nvSpPr>
          <p:cNvPr id="17" name="Rectangle 35"/>
          <p:cNvSpPr>
            <a:spLocks noChangeArrowheads="1"/>
          </p:cNvSpPr>
          <p:nvPr/>
        </p:nvSpPr>
        <p:spPr bwMode="auto">
          <a:xfrm>
            <a:off x="373661" y="3622920"/>
            <a:ext cx="8622684" cy="15081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rtl="1"/>
            <a:r>
              <a:rPr lang="he-IL" altLang="he-IL" sz="4000" b="0" dirty="0" smtClean="0">
                <a:solidFill>
                  <a:srgbClr val="FFFFFF"/>
                </a:solidFill>
                <a:latin typeface="Arial Unicode MS" pitchFamily="34" charset="-128"/>
                <a:ea typeface="Arial Unicode MS" pitchFamily="34" charset="-128"/>
                <a:cs typeface="Arial Unicode MS" pitchFamily="34" charset="-128"/>
              </a:rPr>
              <a:t>אפשר להכפיל את התיירות לישראל</a:t>
            </a:r>
          </a:p>
          <a:p>
            <a:pPr algn="ctr" rtl="1"/>
            <a:r>
              <a:rPr lang="he-IL" altLang="he-IL" sz="2000" b="0" dirty="0" smtClean="0">
                <a:solidFill>
                  <a:srgbClr val="FFFFFF"/>
                </a:solidFill>
                <a:latin typeface="Arial Unicode MS" pitchFamily="34" charset="-128"/>
                <a:ea typeface="Arial Unicode MS" pitchFamily="34" charset="-128"/>
                <a:cs typeface="Arial Unicode MS" pitchFamily="34" charset="-128"/>
              </a:rPr>
              <a:t>ישראל יכולה להוסיף לתוצר עוד 30 מיליארד ₪ בעשור</a:t>
            </a:r>
          </a:p>
          <a:p>
            <a:pPr algn="ctr" rtl="1"/>
            <a:r>
              <a:rPr lang="he-IL" altLang="he-IL" sz="3200" b="0" dirty="0">
                <a:solidFill>
                  <a:srgbClr val="FFFFFF"/>
                </a:solidFill>
                <a:latin typeface="Arial Unicode MS" pitchFamily="34" charset="-128"/>
                <a:ea typeface="Arial Unicode MS" pitchFamily="34" charset="-128"/>
                <a:cs typeface="Arial Unicode MS" pitchFamily="34" charset="-128"/>
              </a:rPr>
              <a:t>אפשר להפוך את ישראל למעצמת תיירות</a:t>
            </a:r>
            <a:endParaRPr lang="en-US" altLang="he-IL" sz="3200" b="0" dirty="0">
              <a:solidFill>
                <a:srgbClr val="FFFFFF"/>
              </a:solidFill>
              <a:latin typeface="Arial Unicode MS" pitchFamily="34" charset="-128"/>
              <a:ea typeface="Arial Unicode MS" pitchFamily="34" charset="-128"/>
              <a:cs typeface="Arial Unicode MS" pitchFamily="34" charset="-128"/>
            </a:endParaRPr>
          </a:p>
        </p:txBody>
      </p:sp>
      <p:pic>
        <p:nvPicPr>
          <p:cNvPr id="19" name="Picture 2" descr="\\FILESERVER\Presentation PC\presentations pc\HOTELS\2014\1.7\logo\logo whi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7846" y="5049706"/>
            <a:ext cx="2325190" cy="174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74123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4"/>
          <p:cNvSpPr/>
          <p:nvPr/>
        </p:nvSpPr>
        <p:spPr>
          <a:xfrm>
            <a:off x="66676" y="152400"/>
            <a:ext cx="9013384" cy="664120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0987" name="Rectangle 11"/>
          <p:cNvSpPr>
            <a:spLocks noChangeArrowheads="1"/>
          </p:cNvSpPr>
          <p:nvPr/>
        </p:nvSpPr>
        <p:spPr bwMode="auto">
          <a:xfrm>
            <a:off x="1185830" y="1354688"/>
            <a:ext cx="1854996" cy="1892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smtClean="0">
                <a:solidFill>
                  <a:srgbClr val="FFFFFF"/>
                </a:solidFill>
                <a:latin typeface="Arial Unicode MS" pitchFamily="34" charset="-128"/>
                <a:ea typeface="Arial Unicode MS" pitchFamily="34" charset="-128"/>
                <a:cs typeface="Arial Unicode MS" pitchFamily="34" charset="-128"/>
              </a:rPr>
              <a:t>94</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sp>
        <p:nvSpPr>
          <p:cNvPr id="510999" name="Rectangle 23"/>
          <p:cNvSpPr>
            <a:spLocks noChangeArrowheads="1"/>
          </p:cNvSpPr>
          <p:nvPr/>
        </p:nvSpPr>
        <p:spPr bwMode="auto">
          <a:xfrm>
            <a:off x="5534466" y="1363682"/>
            <a:ext cx="598487" cy="187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sp>
        <p:nvSpPr>
          <p:cNvPr id="511003" name="Rectangle 27"/>
          <p:cNvSpPr>
            <a:spLocks noChangeArrowheads="1"/>
          </p:cNvSpPr>
          <p:nvPr/>
        </p:nvSpPr>
        <p:spPr bwMode="auto">
          <a:xfrm>
            <a:off x="1185830" y="2985904"/>
            <a:ext cx="2999539"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rtl="1"/>
            <a:r>
              <a:rPr lang="he-IL" altLang="he-IL" sz="2800" b="0" dirty="0" smtClean="0">
                <a:solidFill>
                  <a:srgbClr val="FFFFFF"/>
                </a:solidFill>
                <a:latin typeface="Arial Unicode MS" pitchFamily="34" charset="-128"/>
                <a:ea typeface="Arial Unicode MS" pitchFamily="34" charset="-128"/>
                <a:cs typeface="Arial Unicode MS" pitchFamily="34" charset="-128"/>
              </a:rPr>
              <a:t>ליטר משקאות קלים</a:t>
            </a:r>
            <a:endParaRPr lang="en-US" altLang="he-IL" sz="2800" b="0" dirty="0">
              <a:solidFill>
                <a:srgbClr val="FFFFFF"/>
              </a:solidFill>
              <a:latin typeface="Arial Unicode MS" pitchFamily="34" charset="-128"/>
              <a:ea typeface="Arial Unicode MS" pitchFamily="34" charset="-128"/>
              <a:cs typeface="Arial Unicode MS" pitchFamily="34" charset="-128"/>
            </a:endParaRPr>
          </a:p>
        </p:txBody>
      </p:sp>
      <p:pic>
        <p:nvPicPr>
          <p:cNvPr id="2" name="תמונה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12977" y="1480334"/>
            <a:ext cx="496621" cy="1426819"/>
          </a:xfrm>
          <a:prstGeom prst="rect">
            <a:avLst/>
          </a:prstGeom>
        </p:spPr>
      </p:pic>
      <p:pic>
        <p:nvPicPr>
          <p:cNvPr id="27" name="תמונה 2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5121" y="1480334"/>
            <a:ext cx="496621" cy="1426819"/>
          </a:xfrm>
          <a:prstGeom prst="rect">
            <a:avLst/>
          </a:prstGeom>
        </p:spPr>
      </p:pic>
      <p:pic>
        <p:nvPicPr>
          <p:cNvPr id="28" name="תמונה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32953" y="1480334"/>
            <a:ext cx="496621" cy="1426819"/>
          </a:xfrm>
          <a:prstGeom prst="rect">
            <a:avLst/>
          </a:prstGeom>
        </p:spPr>
      </p:pic>
      <p:sp>
        <p:nvSpPr>
          <p:cNvPr id="29" name="Rectangle 23"/>
          <p:cNvSpPr>
            <a:spLocks noChangeArrowheads="1"/>
          </p:cNvSpPr>
          <p:nvPr/>
        </p:nvSpPr>
        <p:spPr bwMode="auto">
          <a:xfrm>
            <a:off x="2959334" y="1363682"/>
            <a:ext cx="598487" cy="187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pic>
        <p:nvPicPr>
          <p:cNvPr id="30" name="תמונה 2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37845" y="1480334"/>
            <a:ext cx="496621" cy="1426819"/>
          </a:xfrm>
          <a:prstGeom prst="rect">
            <a:avLst/>
          </a:prstGeom>
        </p:spPr>
      </p:pic>
      <p:pic>
        <p:nvPicPr>
          <p:cNvPr id="31" name="תמונה 3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09989" y="1480334"/>
            <a:ext cx="496621" cy="1426819"/>
          </a:xfrm>
          <a:prstGeom prst="rect">
            <a:avLst/>
          </a:prstGeom>
        </p:spPr>
      </p:pic>
      <p:pic>
        <p:nvPicPr>
          <p:cNvPr id="32" name="תמונה 3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57821" y="1480334"/>
            <a:ext cx="496621" cy="1426819"/>
          </a:xfrm>
          <a:prstGeom prst="rect">
            <a:avLst/>
          </a:prstGeom>
        </p:spPr>
      </p:pic>
      <p:sp>
        <p:nvSpPr>
          <p:cNvPr id="18" name="Rectangle 4"/>
          <p:cNvSpPr>
            <a:spLocks noChangeArrowheads="1"/>
          </p:cNvSpPr>
          <p:nvPr/>
        </p:nvSpPr>
        <p:spPr bwMode="auto">
          <a:xfrm>
            <a:off x="1768290" y="442913"/>
            <a:ext cx="567815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השקעה של עוד 200 מיליון ₪ בשיווק תיירות</a:t>
            </a:r>
          </a:p>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 תביא ל-</a:t>
            </a:r>
            <a:endParaRPr lang="en-US" altLang="he-IL" sz="2400" b="0" dirty="0">
              <a:solidFill>
                <a:srgbClr val="FFFFFF"/>
              </a:solidFill>
              <a:latin typeface="Arial Unicode MS" pitchFamily="34" charset="-128"/>
              <a:ea typeface="Arial Unicode MS" pitchFamily="34" charset="-128"/>
              <a:cs typeface="Arial Unicode MS" pitchFamily="34" charset="-128"/>
            </a:endParaRPr>
          </a:p>
        </p:txBody>
      </p:sp>
      <p:sp>
        <p:nvSpPr>
          <p:cNvPr id="17" name="Rectangle 35"/>
          <p:cNvSpPr>
            <a:spLocks noChangeArrowheads="1"/>
          </p:cNvSpPr>
          <p:nvPr/>
        </p:nvSpPr>
        <p:spPr bwMode="auto">
          <a:xfrm>
            <a:off x="373661" y="3622920"/>
            <a:ext cx="8622684" cy="15081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rtl="1"/>
            <a:r>
              <a:rPr lang="he-IL" altLang="he-IL" sz="4000" b="0" dirty="0" smtClean="0">
                <a:solidFill>
                  <a:srgbClr val="FFFFFF"/>
                </a:solidFill>
                <a:latin typeface="Arial Unicode MS" pitchFamily="34" charset="-128"/>
                <a:ea typeface="Arial Unicode MS" pitchFamily="34" charset="-128"/>
                <a:cs typeface="Arial Unicode MS" pitchFamily="34" charset="-128"/>
              </a:rPr>
              <a:t>אפשר להכפיל את התיירות לישראל</a:t>
            </a:r>
          </a:p>
          <a:p>
            <a:pPr algn="ctr" rtl="1"/>
            <a:r>
              <a:rPr lang="he-IL" altLang="he-IL" sz="2000" b="0" dirty="0" smtClean="0">
                <a:solidFill>
                  <a:srgbClr val="FFFFFF"/>
                </a:solidFill>
                <a:latin typeface="Arial Unicode MS" pitchFamily="34" charset="-128"/>
                <a:ea typeface="Arial Unicode MS" pitchFamily="34" charset="-128"/>
                <a:cs typeface="Arial Unicode MS" pitchFamily="34" charset="-128"/>
              </a:rPr>
              <a:t>ישראל יכולה להוסיף לתוצר עוד 30 מיליארד ₪ בעשור</a:t>
            </a:r>
          </a:p>
          <a:p>
            <a:pPr algn="ctr" rtl="1"/>
            <a:r>
              <a:rPr lang="he-IL" altLang="he-IL" sz="3200" b="0" dirty="0">
                <a:solidFill>
                  <a:srgbClr val="FFFFFF"/>
                </a:solidFill>
                <a:latin typeface="Arial Unicode MS" pitchFamily="34" charset="-128"/>
                <a:ea typeface="Arial Unicode MS" pitchFamily="34" charset="-128"/>
                <a:cs typeface="Arial Unicode MS" pitchFamily="34" charset="-128"/>
              </a:rPr>
              <a:t>אפשר להפוך את ישראל למעצמת תיירות</a:t>
            </a:r>
            <a:endParaRPr lang="en-US" altLang="he-IL" sz="3200" b="0" dirty="0">
              <a:solidFill>
                <a:srgbClr val="FFFFFF"/>
              </a:solidFill>
              <a:latin typeface="Arial Unicode MS" pitchFamily="34" charset="-128"/>
              <a:ea typeface="Arial Unicode MS" pitchFamily="34" charset="-128"/>
              <a:cs typeface="Arial Unicode MS" pitchFamily="34" charset="-128"/>
            </a:endParaRPr>
          </a:p>
        </p:txBody>
      </p:sp>
      <p:pic>
        <p:nvPicPr>
          <p:cNvPr id="19" name="Picture 2" descr="\\FILESERVER\Presentation PC\presentations pc\HOTELS\2014\1.7\logo\logo whi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7846" y="5049706"/>
            <a:ext cx="2325190" cy="174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22842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4"/>
          <p:cNvSpPr/>
          <p:nvPr/>
        </p:nvSpPr>
        <p:spPr>
          <a:xfrm>
            <a:off x="66676" y="76200"/>
            <a:ext cx="9013384" cy="671740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7127" name="Rectangle 7"/>
          <p:cNvSpPr>
            <a:spLocks noChangeArrowheads="1"/>
          </p:cNvSpPr>
          <p:nvPr/>
        </p:nvSpPr>
        <p:spPr bwMode="auto">
          <a:xfrm>
            <a:off x="1000522" y="2982171"/>
            <a:ext cx="2484976"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rtl="1"/>
            <a:r>
              <a:rPr lang="he-IL" altLang="he-IL" sz="2800" b="0" dirty="0">
                <a:solidFill>
                  <a:srgbClr val="FFFFFF"/>
                </a:solidFill>
                <a:latin typeface="Arial Unicode MS" pitchFamily="34" charset="-128"/>
                <a:ea typeface="Arial Unicode MS" pitchFamily="34" charset="-128"/>
                <a:cs typeface="Arial Unicode MS" pitchFamily="34" charset="-128"/>
              </a:rPr>
              <a:t>חמסות </a:t>
            </a:r>
            <a:r>
              <a:rPr lang="he-IL" altLang="he-IL" sz="2800" b="0" dirty="0" smtClean="0">
                <a:solidFill>
                  <a:srgbClr val="FFFFFF"/>
                </a:solidFill>
                <a:latin typeface="Arial Unicode MS" pitchFamily="34" charset="-128"/>
                <a:ea typeface="Arial Unicode MS" pitchFamily="34" charset="-128"/>
                <a:cs typeface="Arial Unicode MS" pitchFamily="34" charset="-128"/>
              </a:rPr>
              <a:t>למזכרות</a:t>
            </a:r>
            <a:endParaRPr lang="en-US" altLang="he-IL" sz="2800" b="0" dirty="0">
              <a:solidFill>
                <a:srgbClr val="FFFFFF"/>
              </a:solidFill>
              <a:latin typeface="Arial Unicode MS" pitchFamily="34" charset="-128"/>
              <a:ea typeface="Arial Unicode MS" pitchFamily="34" charset="-128"/>
              <a:cs typeface="Arial Unicode MS" pitchFamily="34" charset="-128"/>
            </a:endParaRPr>
          </a:p>
        </p:txBody>
      </p:sp>
      <p:sp>
        <p:nvSpPr>
          <p:cNvPr id="517129" name="Rectangle 9"/>
          <p:cNvSpPr>
            <a:spLocks noChangeArrowheads="1"/>
          </p:cNvSpPr>
          <p:nvPr/>
        </p:nvSpPr>
        <p:spPr bwMode="auto">
          <a:xfrm>
            <a:off x="589286" y="1201644"/>
            <a:ext cx="2226892" cy="22929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4300" dirty="0" smtClean="0">
                <a:solidFill>
                  <a:srgbClr val="FFFFFF"/>
                </a:solidFill>
                <a:latin typeface="Arial Unicode MS" pitchFamily="34" charset="-128"/>
                <a:ea typeface="Arial Unicode MS" pitchFamily="34" charset="-128"/>
                <a:cs typeface="Arial Unicode MS" pitchFamily="34" charset="-128"/>
              </a:rPr>
              <a:t>13</a:t>
            </a:r>
            <a:endParaRPr lang="en-US" altLang="he-IL" sz="14300" dirty="0">
              <a:solidFill>
                <a:srgbClr val="FFFFFF"/>
              </a:solidFill>
              <a:latin typeface="Arial Unicode MS" pitchFamily="34" charset="-128"/>
              <a:ea typeface="Arial Unicode MS" pitchFamily="34" charset="-128"/>
              <a:cs typeface="Arial Unicode MS" pitchFamily="34" charset="-128"/>
            </a:endParaRPr>
          </a:p>
        </p:txBody>
      </p:sp>
      <p:pic>
        <p:nvPicPr>
          <p:cNvPr id="517138" name="Picture 18" descr="http://www.hebron.co.il/mazkarot/pic/chmca.jpg"/>
          <p:cNvPicPr>
            <a:picLocks noChangeAspect="1" noChangeArrowheads="1"/>
          </p:cNvPicPr>
          <p:nvPr/>
        </p:nvPicPr>
        <p:blipFill>
          <a:blip r:embed="rId2" cstate="print">
            <a:clrChange>
              <a:clrFrom>
                <a:srgbClr val="1F2022"/>
              </a:clrFrom>
              <a:clrTo>
                <a:srgbClr val="1F2022">
                  <a:alpha val="0"/>
                </a:srgbClr>
              </a:clrTo>
            </a:clrChange>
            <a:extLst>
              <a:ext uri="{28A0092B-C50C-407E-A947-70E740481C1C}">
                <a14:useLocalDpi xmlns:a14="http://schemas.microsoft.com/office/drawing/2010/main" xmlns="" val="0"/>
              </a:ext>
            </a:extLst>
          </a:blip>
          <a:srcRect l="27876" t="17175" r="28761" b="21590"/>
          <a:stretch>
            <a:fillRect/>
          </a:stretch>
        </p:blipFill>
        <p:spPr bwMode="auto">
          <a:xfrm>
            <a:off x="7934406" y="1582174"/>
            <a:ext cx="974644" cy="151782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18" descr="http://www.hebron.co.il/mazkarot/pic/chmca.jpg"/>
          <p:cNvPicPr>
            <a:picLocks noChangeAspect="1" noChangeArrowheads="1"/>
          </p:cNvPicPr>
          <p:nvPr/>
        </p:nvPicPr>
        <p:blipFill>
          <a:blip r:embed="rId2" cstate="print">
            <a:clrChange>
              <a:clrFrom>
                <a:srgbClr val="1F2022"/>
              </a:clrFrom>
              <a:clrTo>
                <a:srgbClr val="1F2022">
                  <a:alpha val="0"/>
                </a:srgbClr>
              </a:clrTo>
            </a:clrChange>
            <a:extLst>
              <a:ext uri="{28A0092B-C50C-407E-A947-70E740481C1C}">
                <a14:useLocalDpi xmlns:a14="http://schemas.microsoft.com/office/drawing/2010/main" xmlns="" val="0"/>
              </a:ext>
            </a:extLst>
          </a:blip>
          <a:srcRect l="27876" t="17175" r="28761" b="21590"/>
          <a:stretch>
            <a:fillRect/>
          </a:stretch>
        </p:blipFill>
        <p:spPr bwMode="auto">
          <a:xfrm>
            <a:off x="6959762" y="1582174"/>
            <a:ext cx="974644" cy="1517825"/>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18" descr="http://www.hebron.co.il/mazkarot/pic/chmca.jpg"/>
          <p:cNvPicPr>
            <a:picLocks noChangeAspect="1" noChangeArrowheads="1"/>
          </p:cNvPicPr>
          <p:nvPr/>
        </p:nvPicPr>
        <p:blipFill>
          <a:blip r:embed="rId2" cstate="print">
            <a:clrChange>
              <a:clrFrom>
                <a:srgbClr val="1F2022"/>
              </a:clrFrom>
              <a:clrTo>
                <a:srgbClr val="1F2022">
                  <a:alpha val="0"/>
                </a:srgbClr>
              </a:clrTo>
            </a:clrChange>
            <a:extLst>
              <a:ext uri="{28A0092B-C50C-407E-A947-70E740481C1C}">
                <a14:useLocalDpi xmlns:a14="http://schemas.microsoft.com/office/drawing/2010/main" xmlns="" val="0"/>
              </a:ext>
            </a:extLst>
          </a:blip>
          <a:srcRect l="27876" t="17175" r="28761" b="21590"/>
          <a:stretch>
            <a:fillRect/>
          </a:stretch>
        </p:blipFill>
        <p:spPr bwMode="auto">
          <a:xfrm>
            <a:off x="5985118" y="1582174"/>
            <a:ext cx="974644" cy="1517825"/>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18" descr="http://www.hebron.co.il/mazkarot/pic/chmca.jpg"/>
          <p:cNvPicPr>
            <a:picLocks noChangeAspect="1" noChangeArrowheads="1"/>
          </p:cNvPicPr>
          <p:nvPr/>
        </p:nvPicPr>
        <p:blipFill>
          <a:blip r:embed="rId2" cstate="print">
            <a:clrChange>
              <a:clrFrom>
                <a:srgbClr val="1F2022"/>
              </a:clrFrom>
              <a:clrTo>
                <a:srgbClr val="1F2022">
                  <a:alpha val="0"/>
                </a:srgbClr>
              </a:clrTo>
            </a:clrChange>
            <a:extLst>
              <a:ext uri="{28A0092B-C50C-407E-A947-70E740481C1C}">
                <a14:useLocalDpi xmlns:a14="http://schemas.microsoft.com/office/drawing/2010/main" xmlns="" val="0"/>
              </a:ext>
            </a:extLst>
          </a:blip>
          <a:srcRect l="27876" t="17175" r="28761" b="21590"/>
          <a:stretch>
            <a:fillRect/>
          </a:stretch>
        </p:blipFill>
        <p:spPr bwMode="auto">
          <a:xfrm>
            <a:off x="4947464" y="1582174"/>
            <a:ext cx="974644" cy="1517825"/>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18" descr="http://www.hebron.co.il/mazkarot/pic/chmca.jpg"/>
          <p:cNvPicPr>
            <a:picLocks noChangeAspect="1" noChangeArrowheads="1"/>
          </p:cNvPicPr>
          <p:nvPr/>
        </p:nvPicPr>
        <p:blipFill>
          <a:blip r:embed="rId2" cstate="print">
            <a:clrChange>
              <a:clrFrom>
                <a:srgbClr val="1F2022"/>
              </a:clrFrom>
              <a:clrTo>
                <a:srgbClr val="1F2022">
                  <a:alpha val="0"/>
                </a:srgbClr>
              </a:clrTo>
            </a:clrChange>
            <a:extLst>
              <a:ext uri="{28A0092B-C50C-407E-A947-70E740481C1C}">
                <a14:useLocalDpi xmlns:a14="http://schemas.microsoft.com/office/drawing/2010/main" xmlns="" val="0"/>
              </a:ext>
            </a:extLst>
          </a:blip>
          <a:srcRect l="27876" t="17175" r="28761" b="21590"/>
          <a:stretch>
            <a:fillRect/>
          </a:stretch>
        </p:blipFill>
        <p:spPr bwMode="auto">
          <a:xfrm>
            <a:off x="3972820" y="1582174"/>
            <a:ext cx="974644" cy="1517825"/>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18" descr="http://www.hebron.co.il/mazkarot/pic/chmca.jpg"/>
          <p:cNvPicPr>
            <a:picLocks noChangeAspect="1" noChangeArrowheads="1"/>
          </p:cNvPicPr>
          <p:nvPr/>
        </p:nvPicPr>
        <p:blipFill>
          <a:blip r:embed="rId2" cstate="print">
            <a:clrChange>
              <a:clrFrom>
                <a:srgbClr val="1F2022"/>
              </a:clrFrom>
              <a:clrTo>
                <a:srgbClr val="1F2022">
                  <a:alpha val="0"/>
                </a:srgbClr>
              </a:clrTo>
            </a:clrChange>
            <a:extLst>
              <a:ext uri="{28A0092B-C50C-407E-A947-70E740481C1C}">
                <a14:useLocalDpi xmlns:a14="http://schemas.microsoft.com/office/drawing/2010/main" xmlns="" val="0"/>
              </a:ext>
            </a:extLst>
          </a:blip>
          <a:srcRect l="27876" t="17175" r="28761" b="21590"/>
          <a:stretch>
            <a:fillRect/>
          </a:stretch>
        </p:blipFill>
        <p:spPr bwMode="auto">
          <a:xfrm>
            <a:off x="2998176" y="1582174"/>
            <a:ext cx="974644" cy="1517825"/>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15"/>
          <p:cNvSpPr>
            <a:spLocks noChangeArrowheads="1"/>
          </p:cNvSpPr>
          <p:nvPr/>
        </p:nvSpPr>
        <p:spPr bwMode="auto">
          <a:xfrm>
            <a:off x="2650271" y="1366449"/>
            <a:ext cx="598488" cy="187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sp>
        <p:nvSpPr>
          <p:cNvPr id="517135" name="Rectangle 15"/>
          <p:cNvSpPr>
            <a:spLocks noChangeArrowheads="1"/>
          </p:cNvSpPr>
          <p:nvPr/>
        </p:nvSpPr>
        <p:spPr bwMode="auto">
          <a:xfrm>
            <a:off x="5637213" y="1366449"/>
            <a:ext cx="598488" cy="1874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sp>
        <p:nvSpPr>
          <p:cNvPr id="17" name="Rectangle 4"/>
          <p:cNvSpPr>
            <a:spLocks noChangeArrowheads="1"/>
          </p:cNvSpPr>
          <p:nvPr/>
        </p:nvSpPr>
        <p:spPr bwMode="auto">
          <a:xfrm>
            <a:off x="1321853" y="442913"/>
            <a:ext cx="657103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השקעה שנתית של עוד 200 מיליון ₪ בשיווק תיירות</a:t>
            </a:r>
          </a:p>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 תביא ל-</a:t>
            </a:r>
            <a:endParaRPr lang="en-US" altLang="he-IL" sz="2400" b="0" dirty="0">
              <a:solidFill>
                <a:srgbClr val="FFFFFF"/>
              </a:solidFill>
              <a:latin typeface="Arial Unicode MS" pitchFamily="34" charset="-128"/>
              <a:ea typeface="Arial Unicode MS" pitchFamily="34" charset="-128"/>
              <a:cs typeface="Arial Unicode MS" pitchFamily="34" charset="-128"/>
            </a:endParaRPr>
          </a:p>
        </p:txBody>
      </p:sp>
      <p:sp>
        <p:nvSpPr>
          <p:cNvPr id="19" name="Rectangle 35"/>
          <p:cNvSpPr>
            <a:spLocks noChangeArrowheads="1"/>
          </p:cNvSpPr>
          <p:nvPr/>
        </p:nvSpPr>
        <p:spPr bwMode="auto">
          <a:xfrm>
            <a:off x="373661" y="3622920"/>
            <a:ext cx="8622684" cy="15081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rtl="1"/>
            <a:r>
              <a:rPr lang="he-IL" altLang="he-IL" sz="4000" b="0" dirty="0" smtClean="0">
                <a:solidFill>
                  <a:srgbClr val="FFFFFF"/>
                </a:solidFill>
                <a:latin typeface="Arial Unicode MS" pitchFamily="34" charset="-128"/>
                <a:ea typeface="Arial Unicode MS" pitchFamily="34" charset="-128"/>
                <a:cs typeface="Arial Unicode MS" pitchFamily="34" charset="-128"/>
              </a:rPr>
              <a:t>אפשר להכפיל את התיירות לישראל</a:t>
            </a:r>
          </a:p>
          <a:p>
            <a:pPr algn="ctr" rtl="1"/>
            <a:r>
              <a:rPr lang="he-IL" altLang="he-IL" sz="2000" b="0" dirty="0" smtClean="0">
                <a:solidFill>
                  <a:srgbClr val="FFFFFF"/>
                </a:solidFill>
                <a:latin typeface="Arial Unicode MS" pitchFamily="34" charset="-128"/>
                <a:ea typeface="Arial Unicode MS" pitchFamily="34" charset="-128"/>
                <a:cs typeface="Arial Unicode MS" pitchFamily="34" charset="-128"/>
              </a:rPr>
              <a:t>ישראל יכולה להוסיף לתוצר עוד 30 מיליארד ₪ בעשור</a:t>
            </a:r>
          </a:p>
          <a:p>
            <a:pPr algn="ctr" rtl="1"/>
            <a:r>
              <a:rPr lang="he-IL" altLang="he-IL" sz="3200" b="0" dirty="0">
                <a:solidFill>
                  <a:srgbClr val="FFFFFF"/>
                </a:solidFill>
                <a:latin typeface="Arial Unicode MS" pitchFamily="34" charset="-128"/>
                <a:ea typeface="Arial Unicode MS" pitchFamily="34" charset="-128"/>
                <a:cs typeface="Arial Unicode MS" pitchFamily="34" charset="-128"/>
              </a:rPr>
              <a:t>אפשר להפוך את ישראל למעצמת תיירות</a:t>
            </a:r>
            <a:endParaRPr lang="en-US" altLang="he-IL" sz="3200" b="0" dirty="0">
              <a:solidFill>
                <a:srgbClr val="FFFFFF"/>
              </a:solidFill>
              <a:latin typeface="Arial Unicode MS" pitchFamily="34" charset="-128"/>
              <a:ea typeface="Arial Unicode MS" pitchFamily="34" charset="-128"/>
              <a:cs typeface="Arial Unicode MS" pitchFamily="34" charset="-128"/>
            </a:endParaRPr>
          </a:p>
        </p:txBody>
      </p:sp>
      <p:pic>
        <p:nvPicPr>
          <p:cNvPr id="20" name="Picture 2" descr="\\FILESERVER\Presentation PC\presentations pc\HOTELS\2014\1.7\logo\logo whi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7846" y="5049706"/>
            <a:ext cx="2325190" cy="174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06172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מלבן 17"/>
          <p:cNvSpPr/>
          <p:nvPr/>
        </p:nvSpPr>
        <p:spPr>
          <a:xfrm>
            <a:off x="66676" y="85725"/>
            <a:ext cx="9013384" cy="670787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9175" name="Rectangle 7"/>
          <p:cNvSpPr>
            <a:spLocks noChangeArrowheads="1"/>
          </p:cNvSpPr>
          <p:nvPr/>
        </p:nvSpPr>
        <p:spPr bwMode="auto">
          <a:xfrm>
            <a:off x="61450" y="842998"/>
            <a:ext cx="1883849" cy="1923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900" dirty="0" smtClean="0">
                <a:solidFill>
                  <a:srgbClr val="FFFFFF"/>
                </a:solidFill>
                <a:latin typeface="Arial Unicode MS" pitchFamily="34" charset="-128"/>
                <a:ea typeface="Arial Unicode MS" pitchFamily="34" charset="-128"/>
                <a:cs typeface="Arial Unicode MS" pitchFamily="34" charset="-128"/>
              </a:rPr>
              <a:t>65</a:t>
            </a:r>
            <a:endParaRPr lang="en-US" altLang="he-IL" sz="11900" dirty="0">
              <a:solidFill>
                <a:srgbClr val="FFFFFF"/>
              </a:solidFill>
              <a:latin typeface="Arial Unicode MS" pitchFamily="34" charset="-128"/>
              <a:ea typeface="Arial Unicode MS" pitchFamily="34" charset="-128"/>
              <a:cs typeface="Arial Unicode MS" pitchFamily="34" charset="-128"/>
            </a:endParaRPr>
          </a:p>
        </p:txBody>
      </p:sp>
      <p:sp>
        <p:nvSpPr>
          <p:cNvPr id="519170" name="Rectangle 2"/>
          <p:cNvSpPr>
            <a:spLocks noChangeArrowheads="1"/>
          </p:cNvSpPr>
          <p:nvPr/>
        </p:nvSpPr>
        <p:spPr bwMode="auto">
          <a:xfrm>
            <a:off x="143676" y="2412931"/>
            <a:ext cx="3042821"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he-IL" altLang="he-IL" sz="2800" b="0" dirty="0">
                <a:solidFill>
                  <a:srgbClr val="FFFFFF"/>
                </a:solidFill>
                <a:latin typeface="Arial Unicode MS" pitchFamily="34" charset="-128"/>
                <a:ea typeface="Arial Unicode MS" pitchFamily="34" charset="-128"/>
                <a:cs typeface="Arial Unicode MS" pitchFamily="34" charset="-128"/>
              </a:rPr>
              <a:t>אוהדי ישראל </a:t>
            </a:r>
            <a:r>
              <a:rPr lang="he-IL" altLang="he-IL" sz="2800" b="0" dirty="0" smtClean="0">
                <a:solidFill>
                  <a:srgbClr val="FFFFFF"/>
                </a:solidFill>
                <a:latin typeface="Arial Unicode MS" pitchFamily="34" charset="-128"/>
                <a:ea typeface="Arial Unicode MS" pitchFamily="34" charset="-128"/>
                <a:cs typeface="Arial Unicode MS" pitchFamily="34" charset="-128"/>
              </a:rPr>
              <a:t>בעולם</a:t>
            </a:r>
            <a:endParaRPr lang="en-US" altLang="he-IL" sz="2800" b="0" dirty="0">
              <a:solidFill>
                <a:srgbClr val="FFFFFF"/>
              </a:solidFill>
              <a:latin typeface="Arial Unicode MS" pitchFamily="34" charset="-128"/>
              <a:ea typeface="Arial Unicode MS" pitchFamily="34" charset="-128"/>
              <a:cs typeface="Arial Unicode MS" pitchFamily="34" charset="-128"/>
            </a:endParaRPr>
          </a:p>
        </p:txBody>
      </p:sp>
      <p:sp>
        <p:nvSpPr>
          <p:cNvPr id="519173" name="Rectangle 5"/>
          <p:cNvSpPr>
            <a:spLocks noChangeArrowheads="1"/>
          </p:cNvSpPr>
          <p:nvPr/>
        </p:nvSpPr>
        <p:spPr bwMode="auto">
          <a:xfrm>
            <a:off x="194990" y="2846842"/>
            <a:ext cx="113204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rtl="1"/>
            <a:r>
              <a:rPr lang="he-IL" altLang="he-IL" sz="2800" b="0" dirty="0">
                <a:solidFill>
                  <a:srgbClr val="FFFFFF"/>
                </a:solidFill>
                <a:latin typeface="Arial Unicode MS" pitchFamily="34" charset="-128"/>
                <a:ea typeface="Arial Unicode MS" pitchFamily="34" charset="-128"/>
                <a:cs typeface="Arial Unicode MS" pitchFamily="34" charset="-128"/>
              </a:rPr>
              <a:t>בעשור</a:t>
            </a:r>
            <a:endParaRPr lang="en-US" altLang="he-IL" sz="2800" b="0" dirty="0">
              <a:solidFill>
                <a:srgbClr val="FFFFFF"/>
              </a:solidFill>
              <a:latin typeface="Arial Unicode MS" pitchFamily="34" charset="-128"/>
              <a:ea typeface="Arial Unicode MS" pitchFamily="34" charset="-128"/>
              <a:cs typeface="Arial Unicode MS" pitchFamily="34" charset="-128"/>
            </a:endParaRPr>
          </a:p>
        </p:txBody>
      </p:sp>
      <p:sp>
        <p:nvSpPr>
          <p:cNvPr id="519176" name="Rectangle 8"/>
          <p:cNvSpPr>
            <a:spLocks noChangeArrowheads="1"/>
          </p:cNvSpPr>
          <p:nvPr/>
        </p:nvSpPr>
        <p:spPr bwMode="auto">
          <a:xfrm>
            <a:off x="1835632" y="834927"/>
            <a:ext cx="598488" cy="1874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sp>
        <p:nvSpPr>
          <p:cNvPr id="519196" name="Rectangle 28"/>
          <p:cNvSpPr>
            <a:spLocks noChangeArrowheads="1"/>
          </p:cNvSpPr>
          <p:nvPr/>
        </p:nvSpPr>
        <p:spPr bwMode="auto">
          <a:xfrm>
            <a:off x="5304960" y="799704"/>
            <a:ext cx="598487" cy="1874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he-IL" altLang="he-IL" sz="11700" dirty="0">
                <a:solidFill>
                  <a:srgbClr val="FFFFFF"/>
                </a:solidFill>
                <a:latin typeface="Arial Unicode MS" pitchFamily="34" charset="-128"/>
                <a:ea typeface="Arial Unicode MS" pitchFamily="34" charset="-128"/>
                <a:cs typeface="Arial Unicode MS" pitchFamily="34" charset="-128"/>
              </a:rPr>
              <a:t>,</a:t>
            </a:r>
            <a:endParaRPr lang="en-US" altLang="he-IL" sz="11700" dirty="0">
              <a:solidFill>
                <a:srgbClr val="FFFFFF"/>
              </a:solidFill>
              <a:latin typeface="Arial Unicode MS" pitchFamily="34" charset="-128"/>
              <a:ea typeface="Arial Unicode MS" pitchFamily="34" charset="-128"/>
              <a:cs typeface="Arial Unicode MS" pitchFamily="34" charset="-128"/>
            </a:endParaRPr>
          </a:p>
        </p:txBody>
      </p:sp>
      <p:grpSp>
        <p:nvGrpSpPr>
          <p:cNvPr id="519199" name="Group 31"/>
          <p:cNvGrpSpPr>
            <a:grpSpLocks/>
          </p:cNvGrpSpPr>
          <p:nvPr/>
        </p:nvGrpSpPr>
        <p:grpSpPr bwMode="auto">
          <a:xfrm>
            <a:off x="5903447" y="1351507"/>
            <a:ext cx="3018857" cy="835969"/>
            <a:chOff x="999" y="1892"/>
            <a:chExt cx="2401" cy="665"/>
          </a:xfrm>
        </p:grpSpPr>
        <p:pic>
          <p:nvPicPr>
            <p:cNvPr id="519200" name="Picture 32" descr="\\Server1\gns studio\GNM General\pict from mac to pc\dd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9" y="1892"/>
              <a:ext cx="776" cy="665"/>
            </a:xfrm>
            <a:prstGeom prst="rect">
              <a:avLst/>
            </a:prstGeom>
            <a:noFill/>
            <a:extLst>
              <a:ext uri="{909E8E84-426E-40DD-AFC4-6F175D3DCCD1}">
                <a14:hiddenFill xmlns:a14="http://schemas.microsoft.com/office/drawing/2010/main" xmlns="">
                  <a:solidFill>
                    <a:srgbClr val="FFFFFF"/>
                  </a:solidFill>
                </a14:hiddenFill>
              </a:ext>
            </a:extLst>
          </p:spPr>
        </p:pic>
        <p:pic>
          <p:nvPicPr>
            <p:cNvPr id="519201" name="Picture 33" descr="\\Server1\gns studio\GNM General\pict from mac to pc\dd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4" y="1892"/>
              <a:ext cx="776" cy="665"/>
            </a:xfrm>
            <a:prstGeom prst="rect">
              <a:avLst/>
            </a:prstGeom>
            <a:noFill/>
            <a:extLst>
              <a:ext uri="{909E8E84-426E-40DD-AFC4-6F175D3DCCD1}">
                <a14:hiddenFill xmlns:a14="http://schemas.microsoft.com/office/drawing/2010/main" xmlns="">
                  <a:solidFill>
                    <a:srgbClr val="FFFFFF"/>
                  </a:solidFill>
                </a14:hiddenFill>
              </a:ext>
            </a:extLst>
          </p:spPr>
        </p:pic>
        <p:pic>
          <p:nvPicPr>
            <p:cNvPr id="519202" name="Picture 34" descr="\\Server1\gns studio\GNM General\pict from mac to pc\dd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4" y="1892"/>
              <a:ext cx="776" cy="66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4" name="Group 31"/>
          <p:cNvGrpSpPr>
            <a:grpSpLocks/>
          </p:cNvGrpSpPr>
          <p:nvPr/>
        </p:nvGrpSpPr>
        <p:grpSpPr bwMode="auto">
          <a:xfrm>
            <a:off x="2472249" y="1351507"/>
            <a:ext cx="3018857" cy="835969"/>
            <a:chOff x="999" y="1892"/>
            <a:chExt cx="2401" cy="665"/>
          </a:xfrm>
        </p:grpSpPr>
        <p:pic>
          <p:nvPicPr>
            <p:cNvPr id="25" name="Picture 32" descr="\\Server1\gns studio\GNM General\pict from mac to pc\dd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9" y="1892"/>
              <a:ext cx="776" cy="66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3" descr="\\Server1\gns studio\GNM General\pict from mac to pc\dd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4" y="1892"/>
              <a:ext cx="776" cy="665"/>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4" descr="\\Server1\gns studio\GNM General\pict from mac to pc\dd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4" y="1892"/>
              <a:ext cx="776" cy="66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Rectangle 4"/>
          <p:cNvSpPr>
            <a:spLocks noChangeArrowheads="1"/>
          </p:cNvSpPr>
          <p:nvPr/>
        </p:nvSpPr>
        <p:spPr bwMode="auto">
          <a:xfrm>
            <a:off x="1321853" y="442913"/>
            <a:ext cx="657103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השקעה שנתית של עוד 200 מיליון ₪ בשיווק תיירות</a:t>
            </a:r>
          </a:p>
          <a:p>
            <a:pPr algn="ctr" rtl="1"/>
            <a:r>
              <a:rPr lang="he-IL" altLang="he-IL" sz="2400" b="0" dirty="0" smtClean="0">
                <a:solidFill>
                  <a:srgbClr val="FFFFFF"/>
                </a:solidFill>
                <a:latin typeface="Arial Unicode MS" pitchFamily="34" charset="-128"/>
                <a:ea typeface="Arial Unicode MS" pitchFamily="34" charset="-128"/>
                <a:cs typeface="Arial Unicode MS" pitchFamily="34" charset="-128"/>
              </a:rPr>
              <a:t> תביא ל-</a:t>
            </a:r>
            <a:endParaRPr lang="en-US" altLang="he-IL" sz="2400" b="0" dirty="0">
              <a:solidFill>
                <a:srgbClr val="FFFFFF"/>
              </a:solidFill>
              <a:latin typeface="Arial Unicode MS" pitchFamily="34" charset="-128"/>
              <a:ea typeface="Arial Unicode MS" pitchFamily="34" charset="-128"/>
              <a:cs typeface="Arial Unicode MS" pitchFamily="34" charset="-128"/>
            </a:endParaRPr>
          </a:p>
        </p:txBody>
      </p:sp>
      <p:sp>
        <p:nvSpPr>
          <p:cNvPr id="22" name="Rectangle 35"/>
          <p:cNvSpPr>
            <a:spLocks noChangeArrowheads="1"/>
          </p:cNvSpPr>
          <p:nvPr/>
        </p:nvSpPr>
        <p:spPr bwMode="auto">
          <a:xfrm>
            <a:off x="373661" y="3622920"/>
            <a:ext cx="8622684" cy="15081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rtl="1"/>
            <a:r>
              <a:rPr lang="he-IL" altLang="he-IL" sz="4000" b="0" dirty="0" smtClean="0">
                <a:solidFill>
                  <a:srgbClr val="FFFFFF"/>
                </a:solidFill>
                <a:latin typeface="Arial Unicode MS" pitchFamily="34" charset="-128"/>
                <a:ea typeface="Arial Unicode MS" pitchFamily="34" charset="-128"/>
                <a:cs typeface="Arial Unicode MS" pitchFamily="34" charset="-128"/>
              </a:rPr>
              <a:t>אפשר להכפיל את התיירות לישראל</a:t>
            </a:r>
          </a:p>
          <a:p>
            <a:pPr algn="ctr" rtl="1"/>
            <a:r>
              <a:rPr lang="he-IL" altLang="he-IL" sz="2000" b="0" dirty="0" smtClean="0">
                <a:solidFill>
                  <a:srgbClr val="FFFFFF"/>
                </a:solidFill>
                <a:latin typeface="Arial Unicode MS" pitchFamily="34" charset="-128"/>
                <a:ea typeface="Arial Unicode MS" pitchFamily="34" charset="-128"/>
                <a:cs typeface="Arial Unicode MS" pitchFamily="34" charset="-128"/>
              </a:rPr>
              <a:t>ישראל יכולה להוסיף לתוצר עוד 30 מיליארד ₪ בעשור</a:t>
            </a:r>
          </a:p>
          <a:p>
            <a:pPr algn="ctr" rtl="1"/>
            <a:r>
              <a:rPr lang="he-IL" altLang="he-IL" sz="3200" b="0" dirty="0">
                <a:solidFill>
                  <a:srgbClr val="FFFFFF"/>
                </a:solidFill>
                <a:latin typeface="Arial Unicode MS" pitchFamily="34" charset="-128"/>
                <a:ea typeface="Arial Unicode MS" pitchFamily="34" charset="-128"/>
                <a:cs typeface="Arial Unicode MS" pitchFamily="34" charset="-128"/>
              </a:rPr>
              <a:t>אפשר להפוך את ישראל למעצמת תיירות</a:t>
            </a:r>
            <a:endParaRPr lang="en-US" altLang="he-IL" sz="3200" b="0" dirty="0">
              <a:solidFill>
                <a:srgbClr val="FFFFFF"/>
              </a:solidFill>
              <a:latin typeface="Arial Unicode MS" pitchFamily="34" charset="-128"/>
              <a:ea typeface="Arial Unicode MS" pitchFamily="34" charset="-128"/>
              <a:cs typeface="Arial Unicode MS" pitchFamily="34" charset="-128"/>
            </a:endParaRPr>
          </a:p>
        </p:txBody>
      </p:sp>
      <p:pic>
        <p:nvPicPr>
          <p:cNvPr id="23" name="Picture 2" descr="\\FILESERVER\Presentation PC\presentations pc\HOTELS\2014\1.7\logo\logo whi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7846" y="5049706"/>
            <a:ext cx="2325190" cy="174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43733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SERVER\Presentation PC\presentations pc\HOTELS\2014\1.7\ads\41-501 Pres 2014-15 Ads page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81428" y="0"/>
            <a:ext cx="509619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83757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SERVER\Presentation PC\presentations pc\HOTELS\2014\1.7\10-404 igood hotels_A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41756" y="-89210"/>
            <a:ext cx="4863937" cy="6972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95036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SERVER\Presentation PC\presentations pc\HOTELS\2014\1.7\ads 2\41-501 Pres 2014-15 Ads_2 page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29075" y="0"/>
            <a:ext cx="5096193" cy="6857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48135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SERVER\Presentation PC\presentations pc\HOTELS\2014\1.7\ads 2\41-501 Pres 2014-15 Ads_2 page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62888" y="0"/>
            <a:ext cx="5096194"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49481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LESERVER\Presentation PC\presentations pc\HOTELS\2014\1.7\ads\41-501 Pres 2014-15 Ads page 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4823" y="0"/>
            <a:ext cx="509619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2040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LESERVER\Presentation PC\presentations pc\HOTELS\2014\1.7\ads\41-501 Pres 2014-15 Ads page 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87252" y="16378"/>
            <a:ext cx="5084023" cy="68416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1689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pPr>
              <a:defRPr/>
            </a:pPr>
            <a:fld id="{7FE9B57A-19CA-4E45-AA73-63D0F2962C80}" type="slidenum">
              <a:rPr lang="en-US" smtClean="0"/>
              <a:pPr>
                <a:defRPr/>
              </a:pPr>
              <a:t>6</a:t>
            </a:fld>
            <a:endParaRPr lang="en-US"/>
          </a:p>
        </p:txBody>
      </p:sp>
      <p:sp>
        <p:nvSpPr>
          <p:cNvPr id="3" name="Rectangle 3"/>
          <p:cNvSpPr>
            <a:spLocks noChangeArrowheads="1"/>
          </p:cNvSpPr>
          <p:nvPr/>
        </p:nvSpPr>
        <p:spPr bwMode="auto">
          <a:xfrm>
            <a:off x="0" y="149225"/>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defRPr/>
            </a:pPr>
            <a:r>
              <a:rPr lang="he-IL" sz="3200" u="sng" dirty="0" smtClean="0">
                <a:solidFill>
                  <a:schemeClr val="tx1">
                    <a:lumMod val="95000"/>
                    <a:lumOff val="5000"/>
                  </a:schemeClr>
                </a:solidFill>
                <a:cs typeface="+mn-cs"/>
              </a:rPr>
              <a:t>תפקידי הממשלה בתיירות</a:t>
            </a:r>
            <a:endParaRPr lang="he-IL" sz="3200" dirty="0">
              <a:solidFill>
                <a:schemeClr val="tx1">
                  <a:lumMod val="95000"/>
                  <a:lumOff val="5000"/>
                </a:schemeClr>
              </a:solidFill>
              <a:cs typeface="+mn-cs"/>
            </a:endParaRPr>
          </a:p>
        </p:txBody>
      </p:sp>
      <p:sp>
        <p:nvSpPr>
          <p:cNvPr id="4" name="Content Placeholder 4"/>
          <p:cNvSpPr txBox="1">
            <a:spLocks/>
          </p:cNvSpPr>
          <p:nvPr/>
        </p:nvSpPr>
        <p:spPr>
          <a:xfrm>
            <a:off x="457200" y="907405"/>
            <a:ext cx="8229600" cy="4987925"/>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2400" kern="1200">
                <a:solidFill>
                  <a:schemeClr val="bg1"/>
                </a:solidFill>
                <a:latin typeface="+mn-lt"/>
                <a:ea typeface="+mn-ea"/>
                <a:cs typeface="Arial" charset="0"/>
              </a:defRPr>
            </a:lvl1pPr>
            <a:lvl2pPr marL="742950" indent="-28575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Arial" pitchFamily="34" charset="0"/>
              </a:defRPr>
            </a:lvl2pPr>
            <a:lvl3pPr marL="1143000" indent="-228600" algn="r" rtl="1" eaLnBrk="0" fontAlgn="base" hangingPunct="0">
              <a:spcBef>
                <a:spcPct val="20000"/>
              </a:spcBef>
              <a:spcAft>
                <a:spcPct val="0"/>
              </a:spcAft>
              <a:buFont typeface="Arial" pitchFamily="34" charset="0"/>
              <a:buChar char="•"/>
              <a:defRPr kern="1200">
                <a:solidFill>
                  <a:schemeClr val="bg1"/>
                </a:solidFill>
                <a:latin typeface="+mn-lt"/>
                <a:ea typeface="+mn-ea"/>
                <a:cs typeface="Arial" pitchFamily="34" charset="0"/>
              </a:defRPr>
            </a:lvl3pPr>
            <a:lvl4pPr marL="1600200" indent="-228600" algn="r" rtl="1" eaLnBrk="0" fontAlgn="base" hangingPunct="0">
              <a:spcBef>
                <a:spcPct val="20000"/>
              </a:spcBef>
              <a:spcAft>
                <a:spcPct val="0"/>
              </a:spcAft>
              <a:buFont typeface="Arial" pitchFamily="34" charset="0"/>
              <a:buChar char="–"/>
              <a:defRPr sz="1600" kern="1200">
                <a:solidFill>
                  <a:schemeClr val="bg1"/>
                </a:solidFill>
                <a:latin typeface="+mn-lt"/>
                <a:ea typeface="+mn-ea"/>
                <a:cs typeface="Arial" pitchFamily="34" charset="0"/>
              </a:defRPr>
            </a:lvl4pPr>
            <a:lvl5pPr marL="2057400" indent="-228600" algn="r" rtl="1" eaLnBrk="0" fontAlgn="base" hangingPunct="0">
              <a:spcBef>
                <a:spcPct val="20000"/>
              </a:spcBef>
              <a:spcAft>
                <a:spcPct val="0"/>
              </a:spcAft>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buSzPct val="122000"/>
              <a:buFont typeface="Wingdings" pitchFamily="2" charset="2"/>
              <a:buChar char="v"/>
              <a:defRPr/>
            </a:pPr>
            <a:r>
              <a:rPr lang="he-IL" sz="2200" b="1" dirty="0" smtClean="0">
                <a:solidFill>
                  <a:schemeClr val="tx1"/>
                </a:solidFill>
              </a:rPr>
              <a:t>במרבית מדינות העולם נהוג שהממשלה מממנת והיא או גורם ציבורי משווקים את המדינה. לדוגמה:</a:t>
            </a:r>
          </a:p>
          <a:p>
            <a:pPr>
              <a:buClr>
                <a:srgbClr val="C00000"/>
              </a:buClr>
              <a:buSzPct val="122000"/>
              <a:buFont typeface="Wingdings" pitchFamily="2" charset="2"/>
              <a:buChar char="v"/>
              <a:defRPr/>
            </a:pPr>
            <a:endParaRPr lang="he-IL" b="1" dirty="0" smtClean="0">
              <a:solidFill>
                <a:schemeClr val="tx1"/>
              </a:solidFill>
            </a:endParaRPr>
          </a:p>
          <a:p>
            <a:pPr marL="0" indent="0">
              <a:buClr>
                <a:srgbClr val="C00000"/>
              </a:buClr>
              <a:buSzPct val="122000"/>
              <a:buFontTx/>
              <a:buNone/>
              <a:defRPr/>
            </a:pPr>
            <a:r>
              <a:rPr lang="he-IL" b="1" dirty="0" smtClean="0">
                <a:solidFill>
                  <a:schemeClr val="tx1"/>
                </a:solidFill>
              </a:rPr>
              <a:t>                               </a:t>
            </a:r>
            <a:endParaRPr lang="he-IL" dirty="0">
              <a:solidFill>
                <a:schemeClr val="tx1"/>
              </a:solidFill>
            </a:endParaRPr>
          </a:p>
        </p:txBody>
      </p:sp>
      <p:sp>
        <p:nvSpPr>
          <p:cNvPr id="5" name="Rectangle 3"/>
          <p:cNvSpPr>
            <a:spLocks noChangeArrowheads="1"/>
          </p:cNvSpPr>
          <p:nvPr/>
        </p:nvSpPr>
        <p:spPr bwMode="auto">
          <a:xfrm>
            <a:off x="1685925" y="1943099"/>
            <a:ext cx="6591299" cy="341947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lstStyle/>
          <a:p>
            <a:pPr marL="609600" indent="-609600" algn="r" rtl="1">
              <a:spcBef>
                <a:spcPct val="50000"/>
              </a:spcBef>
              <a:buClr>
                <a:srgbClr val="C00000"/>
              </a:buClr>
              <a:buSzPct val="75000"/>
              <a:buFont typeface="Wingdings" pitchFamily="2" charset="2"/>
              <a:buChar char="n"/>
              <a:defRPr/>
            </a:pPr>
            <a:r>
              <a:rPr lang="he-IL" dirty="0">
                <a:cs typeface="+mn-cs"/>
              </a:rPr>
              <a:t>בבריטניה : </a:t>
            </a:r>
            <a:r>
              <a:rPr lang="en-US" dirty="0" smtClean="0"/>
              <a:t>VISITBRITAIN</a:t>
            </a:r>
            <a:endParaRPr lang="he-IL" dirty="0">
              <a:cs typeface="+mn-cs"/>
            </a:endParaRPr>
          </a:p>
          <a:p>
            <a:pPr marL="609600" indent="-609600" algn="r" rtl="1">
              <a:spcBef>
                <a:spcPct val="50000"/>
              </a:spcBef>
              <a:buClr>
                <a:srgbClr val="C00000"/>
              </a:buClr>
              <a:buSzPct val="75000"/>
              <a:buFont typeface="Wingdings" pitchFamily="2" charset="2"/>
              <a:buChar char="n"/>
              <a:defRPr/>
            </a:pPr>
            <a:r>
              <a:rPr lang="he-IL" dirty="0">
                <a:cs typeface="+mn-cs"/>
              </a:rPr>
              <a:t>בצרפת :</a:t>
            </a:r>
            <a:r>
              <a:rPr lang="en-US" dirty="0">
                <a:cs typeface="+mn-cs"/>
              </a:rPr>
              <a:t>  MAISON  DE LA FRANCE </a:t>
            </a:r>
            <a:endParaRPr lang="he-IL" dirty="0">
              <a:cs typeface="+mn-cs"/>
            </a:endParaRPr>
          </a:p>
          <a:p>
            <a:pPr marL="609600" indent="-609600" algn="r" rtl="1">
              <a:spcBef>
                <a:spcPct val="50000"/>
              </a:spcBef>
              <a:buClr>
                <a:srgbClr val="C00000"/>
              </a:buClr>
              <a:buSzPct val="75000"/>
              <a:buFont typeface="Wingdings" pitchFamily="2" charset="2"/>
              <a:buChar char="n"/>
              <a:defRPr/>
            </a:pPr>
            <a:r>
              <a:rPr lang="he-IL" dirty="0">
                <a:cs typeface="+mn-cs"/>
              </a:rPr>
              <a:t>בספרד :</a:t>
            </a:r>
            <a:r>
              <a:rPr lang="en-US" dirty="0">
                <a:cs typeface="+mn-cs"/>
              </a:rPr>
              <a:t> TURESPANA </a:t>
            </a:r>
            <a:endParaRPr lang="he-IL" dirty="0">
              <a:cs typeface="+mn-cs"/>
            </a:endParaRPr>
          </a:p>
          <a:p>
            <a:pPr marL="609600" indent="-609600" algn="r" rtl="1">
              <a:spcBef>
                <a:spcPct val="50000"/>
              </a:spcBef>
              <a:buClr>
                <a:srgbClr val="C00000"/>
              </a:buClr>
              <a:buSzPct val="75000"/>
              <a:buFont typeface="Wingdings" pitchFamily="2" charset="2"/>
              <a:buChar char="n"/>
              <a:defRPr/>
            </a:pPr>
            <a:r>
              <a:rPr lang="he-IL" dirty="0">
                <a:cs typeface="+mn-cs"/>
              </a:rPr>
              <a:t>באיטליה :  </a:t>
            </a:r>
            <a:r>
              <a:rPr lang="en-US" dirty="0">
                <a:cs typeface="+mn-cs"/>
              </a:rPr>
              <a:t> </a:t>
            </a:r>
            <a:r>
              <a:rPr lang="en-US" dirty="0" smtClean="0">
                <a:cs typeface="+mn-cs"/>
              </a:rPr>
              <a:t>ENIT</a:t>
            </a:r>
            <a:r>
              <a:rPr lang="he-IL" dirty="0" smtClean="0">
                <a:cs typeface="+mn-cs"/>
              </a:rPr>
              <a:t>   </a:t>
            </a:r>
            <a:endParaRPr lang="he-IL" dirty="0">
              <a:cs typeface="+mn-cs"/>
            </a:endParaRPr>
          </a:p>
          <a:p>
            <a:pPr marL="609600" indent="-609600" algn="r" rtl="1">
              <a:spcBef>
                <a:spcPct val="50000"/>
              </a:spcBef>
              <a:buClr>
                <a:srgbClr val="C00000"/>
              </a:buClr>
              <a:buSzPct val="75000"/>
              <a:buFont typeface="Wingdings" pitchFamily="2" charset="2"/>
              <a:buChar char="n"/>
              <a:defRPr/>
            </a:pPr>
            <a:r>
              <a:rPr lang="he-IL" dirty="0">
                <a:cs typeface="+mn-cs"/>
              </a:rPr>
              <a:t>באירלנד :</a:t>
            </a:r>
            <a:r>
              <a:rPr lang="en-US" dirty="0">
                <a:cs typeface="+mn-cs"/>
              </a:rPr>
              <a:t> </a:t>
            </a:r>
            <a:r>
              <a:rPr lang="en-US" dirty="0" smtClean="0">
                <a:cs typeface="+mn-cs"/>
              </a:rPr>
              <a:t>TOURISM </a:t>
            </a:r>
            <a:r>
              <a:rPr lang="en-US" dirty="0">
                <a:cs typeface="+mn-cs"/>
              </a:rPr>
              <a:t>IRELAND</a:t>
            </a:r>
            <a:endParaRPr lang="he-IL" dirty="0">
              <a:cs typeface="+mn-cs"/>
            </a:endParaRPr>
          </a:p>
          <a:p>
            <a:pPr marL="609600" indent="-609600" algn="r" rtl="1">
              <a:spcBef>
                <a:spcPct val="50000"/>
              </a:spcBef>
              <a:buClr>
                <a:srgbClr val="C00000"/>
              </a:buClr>
              <a:buSzPct val="75000"/>
              <a:buFont typeface="Wingdings" pitchFamily="2" charset="2"/>
              <a:buChar char="n"/>
              <a:defRPr/>
            </a:pPr>
            <a:r>
              <a:rPr lang="he-IL" dirty="0" smtClean="0"/>
              <a:t>ביוון : </a:t>
            </a:r>
            <a:r>
              <a:rPr lang="en-US" dirty="0" smtClean="0"/>
              <a:t>TOURISMOU</a:t>
            </a:r>
          </a:p>
          <a:p>
            <a:pPr marL="609600" indent="-609600" algn="r" rtl="1">
              <a:spcBef>
                <a:spcPct val="50000"/>
              </a:spcBef>
              <a:buClr>
                <a:srgbClr val="C00000"/>
              </a:buClr>
              <a:buSzPct val="75000"/>
              <a:buFont typeface="Wingdings" pitchFamily="2" charset="2"/>
              <a:buChar char="n"/>
              <a:defRPr/>
            </a:pPr>
            <a:r>
              <a:rPr lang="he-IL" dirty="0" smtClean="0"/>
              <a:t>בתורכיה : </a:t>
            </a:r>
            <a:r>
              <a:rPr lang="en-US" dirty="0" smtClean="0"/>
              <a:t>GO TURKEY</a:t>
            </a:r>
          </a:p>
          <a:p>
            <a:pPr marL="609600" indent="-609600" algn="r" rtl="1">
              <a:spcBef>
                <a:spcPct val="50000"/>
              </a:spcBef>
              <a:buClr>
                <a:srgbClr val="C00000"/>
              </a:buClr>
              <a:buSzPct val="75000"/>
              <a:buFont typeface="Wingdings" pitchFamily="2" charset="2"/>
              <a:buChar char="n"/>
              <a:defRPr/>
            </a:pPr>
            <a:r>
              <a:rPr lang="he-IL" dirty="0" smtClean="0"/>
              <a:t>במצרים : </a:t>
            </a:r>
            <a:r>
              <a:rPr lang="en-US" dirty="0" smtClean="0"/>
              <a:t>EGYPTIAN TOURISM AUTHORITY</a:t>
            </a:r>
          </a:p>
          <a:p>
            <a:pPr marL="609600" indent="-609600" algn="r" rtl="1">
              <a:spcBef>
                <a:spcPct val="50000"/>
              </a:spcBef>
              <a:buClr>
                <a:srgbClr val="C00000"/>
              </a:buClr>
              <a:buSzPct val="75000"/>
              <a:buFont typeface="Wingdings" pitchFamily="2" charset="2"/>
              <a:buChar char="n"/>
              <a:defRPr/>
            </a:pPr>
            <a:endParaRPr lang="he-IL" dirty="0">
              <a:cs typeface="+mn-cs"/>
            </a:endParaRPr>
          </a:p>
        </p:txBody>
      </p:sp>
      <p:sp>
        <p:nvSpPr>
          <p:cNvPr id="7" name="מלבן 6"/>
          <p:cNvSpPr/>
          <p:nvPr/>
        </p:nvSpPr>
        <p:spPr>
          <a:xfrm>
            <a:off x="171450" y="5245178"/>
            <a:ext cx="8791575" cy="1107996"/>
          </a:xfrm>
          <a:prstGeom prst="rect">
            <a:avLst/>
          </a:prstGeom>
        </p:spPr>
        <p:txBody>
          <a:bodyPr wrap="square">
            <a:spAutoFit/>
          </a:bodyPr>
          <a:lstStyle/>
          <a:p>
            <a:pPr algn="r" rtl="1">
              <a:buClr>
                <a:srgbClr val="C00000"/>
              </a:buClr>
              <a:buSzPct val="122000"/>
              <a:buFont typeface="Wingdings" pitchFamily="2" charset="2"/>
              <a:buChar char="v"/>
              <a:defRPr/>
            </a:pPr>
            <a:r>
              <a:rPr lang="he-IL" sz="2200" dirty="0" smtClean="0"/>
              <a:t>בונה תשתיות ציבוריות</a:t>
            </a:r>
          </a:p>
          <a:p>
            <a:pPr algn="r" rtl="1">
              <a:buClr>
                <a:srgbClr val="C00000"/>
              </a:buClr>
              <a:buSzPct val="122000"/>
              <a:buFont typeface="Wingdings" pitchFamily="2" charset="2"/>
              <a:buChar char="v"/>
              <a:defRPr/>
            </a:pPr>
            <a:endParaRPr lang="he-IL" sz="2200" dirty="0"/>
          </a:p>
          <a:p>
            <a:pPr algn="r" rtl="1">
              <a:buClr>
                <a:srgbClr val="C00000"/>
              </a:buClr>
              <a:buSzPct val="122000"/>
              <a:buFont typeface="Wingdings" pitchFamily="2" charset="2"/>
              <a:buChar char="v"/>
              <a:defRPr/>
            </a:pPr>
            <a:r>
              <a:rPr lang="he-IL" sz="2200" dirty="0" smtClean="0"/>
              <a:t>אין עוד תעשייה במדינה התלויה במשרד הממשלתי כמו תעשיית התיירות</a:t>
            </a:r>
            <a:endParaRPr lang="he-IL" sz="2200" dirty="0"/>
          </a:p>
        </p:txBody>
      </p:sp>
      <p:pic>
        <p:nvPicPr>
          <p:cNvPr id="8"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362700"/>
            <a:ext cx="577850" cy="4953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7170" name="Picture 2" descr="C:\Users\pnina\AppData\Local\Microsoft\Windows\Temporary Internet Files\Content.IE5\5NZ5JFBP\marketing[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533650"/>
            <a:ext cx="1905000" cy="1428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541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מספר שקופית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21BF760-F946-44E9-8619-EE30992E34FC}" type="slidenum">
              <a:rPr lang="he-IL" b="0" smtClean="0">
                <a:solidFill>
                  <a:schemeClr val="bg1"/>
                </a:solidFill>
                <a:latin typeface="Calibri" pitchFamily="34" charset="0"/>
              </a:rPr>
              <a:pPr eaLnBrk="1" hangingPunct="1"/>
              <a:t>60</a:t>
            </a:fld>
            <a:endParaRPr lang="en-US" b="0" smtClean="0">
              <a:solidFill>
                <a:schemeClr val="bg1"/>
              </a:solidFill>
              <a:latin typeface="Calibri" pitchFamily="34" charset="0"/>
            </a:endParaRPr>
          </a:p>
        </p:txBody>
      </p:sp>
      <p:pic>
        <p:nvPicPr>
          <p:cNvPr id="18435" name="Picture 2" descr="C:\Users\pnina\AppData\Local\Microsoft\Windows\Temporary Internet Files\Content.Outlook\VAXZX9EC\41-501 Pres 2014-15 Ad_Calcalist_BIZ.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25650" y="0"/>
            <a:ext cx="50927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118837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http://www.melonaim.org/_uploads/imagesgallery/logo.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7236" y="-401866"/>
            <a:ext cx="2286000" cy="29051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קבוצה 2"/>
          <p:cNvGrpSpPr/>
          <p:nvPr/>
        </p:nvGrpSpPr>
        <p:grpSpPr>
          <a:xfrm>
            <a:off x="0" y="-1"/>
            <a:ext cx="9119122" cy="3208713"/>
            <a:chOff x="0" y="0"/>
            <a:chExt cx="8096595" cy="2848920"/>
          </a:xfrm>
        </p:grpSpPr>
        <p:pic>
          <p:nvPicPr>
            <p:cNvPr id="8" name="Picture 13" descr="http://www.h-i.co.il/files/1680X822_happy_woman_fin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5822611" cy="284892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3" descr="http://www.h-i.co.il/files/1680X822_happy_woman_final.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0946"/>
            <a:stretch/>
          </p:blipFill>
          <p:spPr bwMode="auto">
            <a:xfrm flipH="1">
              <a:off x="5822610" y="0"/>
              <a:ext cx="2273985" cy="284892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 name="תמונה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888" y="100798"/>
            <a:ext cx="5014967" cy="3344491"/>
          </a:xfrm>
          <a:prstGeom prst="roundRect">
            <a:avLst>
              <a:gd name="adj" fmla="val 50000"/>
            </a:avLst>
          </a:prstGeom>
          <a:solidFill>
            <a:srgbClr val="FFFFFF">
              <a:shade val="85000"/>
            </a:srgbClr>
          </a:solidFill>
          <a:ln>
            <a:solidFill>
              <a:schemeClr val="bg1"/>
            </a:solidFill>
          </a:ln>
          <a:effectLst>
            <a:reflection blurRad="12700" stA="38000" endPos="28000" dist="5000" dir="5400000" sy="-100000" algn="bl" rotWithShape="0"/>
          </a:effectLst>
        </p:spPr>
      </p:pic>
      <p:sp>
        <p:nvSpPr>
          <p:cNvPr id="2" name="TextBox 1"/>
          <p:cNvSpPr txBox="1"/>
          <p:nvPr/>
        </p:nvSpPr>
        <p:spPr>
          <a:xfrm>
            <a:off x="1140940" y="4298066"/>
            <a:ext cx="6638306" cy="584775"/>
          </a:xfrm>
          <a:prstGeom prst="rect">
            <a:avLst/>
          </a:prstGeom>
          <a:noFill/>
        </p:spPr>
        <p:txBody>
          <a:bodyPr wrap="square" rtlCol="1">
            <a:spAutoFit/>
          </a:bodyPr>
          <a:lstStyle/>
          <a:p>
            <a:pPr algn="ctr" rtl="1"/>
            <a:r>
              <a:rPr lang="he-IL" sz="3200" dirty="0" smtClean="0">
                <a:solidFill>
                  <a:srgbClr val="0000CC"/>
                </a:solidFill>
              </a:rPr>
              <a:t>תודה</a:t>
            </a:r>
            <a:endParaRPr lang="he-IL" sz="3200" dirty="0">
              <a:solidFill>
                <a:srgbClr val="0000CC"/>
              </a:solidFill>
            </a:endParaRPr>
          </a:p>
        </p:txBody>
      </p:sp>
    </p:spTree>
    <p:extLst>
      <p:ext uri="{BB962C8B-B14F-4D97-AF65-F5344CB8AC3E}">
        <p14:creationId xmlns:p14="http://schemas.microsoft.com/office/powerpoint/2010/main" xmlns="" val="36925111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a:xfrm>
            <a:off x="4572000" y="1653381"/>
            <a:ext cx="4381500" cy="4605338"/>
          </a:xfrm>
        </p:spPr>
        <p:txBody>
          <a:bodyPr/>
          <a:lstStyle/>
          <a:p>
            <a:pPr lvl="0" algn="l" fontAlgn="base">
              <a:spcBef>
                <a:spcPct val="0"/>
              </a:spcBef>
              <a:spcAft>
                <a:spcPct val="0"/>
              </a:spcAft>
            </a:pPr>
            <a:r>
              <a:rPr lang="en-US" sz="1100" b="1" i="1" dirty="0">
                <a:solidFill>
                  <a:srgbClr val="333333"/>
                </a:solidFill>
                <a:latin typeface="Arial" pitchFamily="34" charset="0"/>
                <a:ea typeface="Times New Roman" pitchFamily="18" charset="0"/>
                <a:cs typeface="Arial" pitchFamily="34" charset="0"/>
              </a:rPr>
              <a:t>via </a:t>
            </a:r>
            <a:r>
              <a:rPr lang="en-US" sz="1100" b="1" i="1" dirty="0">
                <a:solidFill>
                  <a:srgbClr val="119E9E"/>
                </a:solidFill>
                <a:latin typeface="inherit"/>
                <a:ea typeface="Times New Roman" pitchFamily="18" charset="0"/>
                <a:cs typeface="Arial" pitchFamily="34" charset="0"/>
                <a:hlinkClick r:id="rId2"/>
              </a:rPr>
              <a:t>Flickr</a:t>
            </a:r>
            <a:endParaRPr lang="en-US" sz="1100" b="1" dirty="0">
              <a:solidFill>
                <a:schemeClr val="tx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100" b="1" dirty="0" err="1">
                <a:solidFill>
                  <a:srgbClr val="333333"/>
                </a:solidFill>
                <a:latin typeface="Arial" pitchFamily="34" charset="0"/>
                <a:ea typeface="Times New Roman" pitchFamily="18" charset="0"/>
                <a:cs typeface="Arial" pitchFamily="34" charset="0"/>
              </a:rPr>
              <a:t>Airbnb</a:t>
            </a:r>
            <a:r>
              <a:rPr lang="en-US" sz="1100" b="1" dirty="0">
                <a:solidFill>
                  <a:srgbClr val="333333"/>
                </a:solidFill>
                <a:latin typeface="Arial" pitchFamily="34" charset="0"/>
                <a:ea typeface="Times New Roman" pitchFamily="18" charset="0"/>
                <a:cs typeface="Arial" pitchFamily="34" charset="0"/>
              </a:rPr>
              <a:t> may be generating major economic wins in some cities, like the </a:t>
            </a:r>
            <a:r>
              <a:rPr lang="en-US" sz="1100" b="1" dirty="0">
                <a:solidFill>
                  <a:srgbClr val="119E9E"/>
                </a:solidFill>
                <a:latin typeface="inherit"/>
                <a:ea typeface="Times New Roman" pitchFamily="18" charset="0"/>
                <a:cs typeface="Arial" pitchFamily="34" charset="0"/>
                <a:hlinkClick r:id="rId3"/>
              </a:rPr>
              <a:t>$1 billion in revenue it says it was responsible for last year in New York</a:t>
            </a:r>
            <a:r>
              <a:rPr lang="en-US" sz="1100" b="1" dirty="0">
                <a:solidFill>
                  <a:srgbClr val="333333"/>
                </a:solidFill>
                <a:latin typeface="Arial" pitchFamily="34" charset="0"/>
                <a:ea typeface="Times New Roman" pitchFamily="18" charset="0"/>
                <a:cs typeface="Arial" pitchFamily="34" charset="0"/>
              </a:rPr>
              <a:t>, but the City of Love is not showing much love to the home-sharing service lately. French newspaper </a:t>
            </a:r>
            <a:r>
              <a:rPr lang="en-US" sz="1100" b="1" dirty="0">
                <a:solidFill>
                  <a:srgbClr val="119E9E"/>
                </a:solidFill>
                <a:latin typeface="inherit"/>
                <a:ea typeface="Times New Roman" pitchFamily="18" charset="0"/>
                <a:cs typeface="Arial" pitchFamily="34" charset="0"/>
                <a:hlinkClick r:id="rId4"/>
              </a:rPr>
              <a:t>Le Figaro</a:t>
            </a:r>
            <a:r>
              <a:rPr lang="en-US" sz="1100" b="1" dirty="0">
                <a:solidFill>
                  <a:srgbClr val="333333"/>
                </a:solidFill>
                <a:latin typeface="Arial" pitchFamily="34" charset="0"/>
                <a:ea typeface="Times New Roman" pitchFamily="18" charset="0"/>
                <a:cs typeface="Arial" pitchFamily="34" charset="0"/>
              </a:rPr>
              <a:t> reported that officials in Paris carried out a three-day raid recently, targeting apartments operating illegally under the guise of legitimate </a:t>
            </a:r>
            <a:r>
              <a:rPr lang="en-US" sz="1100" b="1" dirty="0" err="1">
                <a:solidFill>
                  <a:srgbClr val="333333"/>
                </a:solidFill>
                <a:latin typeface="Arial" pitchFamily="34" charset="0"/>
                <a:ea typeface="Times New Roman" pitchFamily="18" charset="0"/>
                <a:cs typeface="Arial" pitchFamily="34" charset="0"/>
              </a:rPr>
              <a:t>Airbnb</a:t>
            </a:r>
            <a:r>
              <a:rPr lang="en-US" sz="1100" b="1" dirty="0">
                <a:solidFill>
                  <a:srgbClr val="333333"/>
                </a:solidFill>
                <a:latin typeface="Arial" pitchFamily="34" charset="0"/>
                <a:ea typeface="Times New Roman" pitchFamily="18" charset="0"/>
                <a:cs typeface="Arial" pitchFamily="34" charset="0"/>
              </a:rPr>
              <a:t> rentals.</a:t>
            </a:r>
            <a:endParaRPr lang="en-US" sz="1100" b="1" dirty="0">
              <a:solidFill>
                <a:schemeClr val="tx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100" b="1" dirty="0">
                <a:solidFill>
                  <a:srgbClr val="333333"/>
                </a:solidFill>
                <a:latin typeface="Arial" pitchFamily="34" charset="0"/>
                <a:ea typeface="Times New Roman" pitchFamily="18" charset="0"/>
                <a:cs typeface="Arial" pitchFamily="34" charset="0"/>
              </a:rPr>
              <a:t>The blitz by 20 officers (who French news site </a:t>
            </a:r>
            <a:r>
              <a:rPr lang="en-US" sz="1100" b="1" dirty="0" err="1">
                <a:solidFill>
                  <a:srgbClr val="119E9E"/>
                </a:solidFill>
                <a:latin typeface="inherit"/>
                <a:ea typeface="Times New Roman" pitchFamily="18" charset="0"/>
                <a:cs typeface="Arial" pitchFamily="34" charset="0"/>
                <a:hlinkClick r:id="rId5"/>
              </a:rPr>
              <a:t>Atlantico</a:t>
            </a:r>
            <a:r>
              <a:rPr lang="en-US" sz="1100" b="1" dirty="0">
                <a:solidFill>
                  <a:srgbClr val="333333"/>
                </a:solidFill>
                <a:latin typeface="Arial" pitchFamily="34" charset="0"/>
                <a:ea typeface="Times New Roman" pitchFamily="18" charset="0"/>
                <a:cs typeface="Arial" pitchFamily="34" charset="0"/>
              </a:rPr>
              <a:t> labeled as “thugs”) identified 101 violations after visiting 1,868 rentals in 98 buildings in the Marais district of Paris’ fourth </a:t>
            </a:r>
            <a:r>
              <a:rPr lang="en-US" sz="1100" b="1" i="1" dirty="0" err="1">
                <a:solidFill>
                  <a:srgbClr val="333333"/>
                </a:solidFill>
                <a:latin typeface="inherit"/>
                <a:ea typeface="Times New Roman" pitchFamily="18" charset="0"/>
                <a:cs typeface="Arial" pitchFamily="34" charset="0"/>
              </a:rPr>
              <a:t>arrondisement</a:t>
            </a:r>
            <a:r>
              <a:rPr lang="en-US" sz="1100" b="1" dirty="0">
                <a:solidFill>
                  <a:srgbClr val="333333"/>
                </a:solidFill>
                <a:latin typeface="Arial" pitchFamily="34" charset="0"/>
                <a:ea typeface="Times New Roman" pitchFamily="18" charset="0"/>
                <a:cs typeface="Arial" pitchFamily="34" charset="0"/>
              </a:rPr>
              <a:t>. Addresses were gathered from neighbor complaints, as well as directly from rental websites such as </a:t>
            </a:r>
            <a:r>
              <a:rPr lang="en-US" sz="1100" b="1" dirty="0" err="1">
                <a:solidFill>
                  <a:srgbClr val="333333"/>
                </a:solidFill>
                <a:latin typeface="Arial" pitchFamily="34" charset="0"/>
                <a:ea typeface="Times New Roman" pitchFamily="18" charset="0"/>
                <a:cs typeface="Arial" pitchFamily="34" charset="0"/>
              </a:rPr>
              <a:t>Airbnb</a:t>
            </a:r>
            <a:r>
              <a:rPr lang="en-US" sz="1100" b="1" dirty="0">
                <a:solidFill>
                  <a:srgbClr val="333333"/>
                </a:solidFill>
                <a:latin typeface="Arial" pitchFamily="34" charset="0"/>
                <a:ea typeface="Times New Roman" pitchFamily="18" charset="0"/>
                <a:cs typeface="Arial" pitchFamily="34" charset="0"/>
              </a:rPr>
              <a:t>, </a:t>
            </a:r>
            <a:r>
              <a:rPr lang="en-US" sz="1100" b="1" dirty="0" err="1">
                <a:solidFill>
                  <a:srgbClr val="333333"/>
                </a:solidFill>
                <a:latin typeface="Arial" pitchFamily="34" charset="0"/>
                <a:ea typeface="Times New Roman" pitchFamily="18" charset="0"/>
                <a:cs typeface="Arial" pitchFamily="34" charset="0"/>
              </a:rPr>
              <a:t>Wimdu</a:t>
            </a:r>
            <a:r>
              <a:rPr lang="en-US" sz="1100" b="1" dirty="0">
                <a:solidFill>
                  <a:srgbClr val="333333"/>
                </a:solidFill>
                <a:latin typeface="Arial" pitchFamily="34" charset="0"/>
                <a:ea typeface="Times New Roman" pitchFamily="18" charset="0"/>
                <a:cs typeface="Arial" pitchFamily="34" charset="0"/>
              </a:rPr>
              <a:t>, and </a:t>
            </a:r>
            <a:r>
              <a:rPr lang="en-US" sz="1100" b="1" dirty="0" err="1">
                <a:solidFill>
                  <a:srgbClr val="333333"/>
                </a:solidFill>
                <a:latin typeface="Arial" pitchFamily="34" charset="0"/>
                <a:ea typeface="Times New Roman" pitchFamily="18" charset="0"/>
                <a:cs typeface="Arial" pitchFamily="34" charset="0"/>
              </a:rPr>
              <a:t>HouseTrip</a:t>
            </a:r>
            <a:r>
              <a:rPr lang="en-US" sz="1100" b="1" dirty="0">
                <a:solidFill>
                  <a:srgbClr val="333333"/>
                </a:solidFill>
                <a:latin typeface="Arial" pitchFamily="34" charset="0"/>
                <a:ea typeface="Times New Roman" pitchFamily="18" charset="0"/>
                <a:cs typeface="Arial" pitchFamily="34" charset="0"/>
              </a:rPr>
              <a:t>.</a:t>
            </a:r>
            <a:endParaRPr lang="en-US" sz="1100" b="1" dirty="0">
              <a:solidFill>
                <a:schemeClr val="tx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100" b="1" dirty="0">
                <a:solidFill>
                  <a:srgbClr val="333333"/>
                </a:solidFill>
                <a:latin typeface="Arial" pitchFamily="34" charset="0"/>
                <a:ea typeface="Times New Roman" pitchFamily="18" charset="0"/>
                <a:cs typeface="Arial" pitchFamily="34" charset="0"/>
              </a:rPr>
              <a:t>Similar to officials’ claims that </a:t>
            </a:r>
            <a:r>
              <a:rPr lang="en-US" sz="1100" b="1" dirty="0" err="1">
                <a:solidFill>
                  <a:srgbClr val="333333"/>
                </a:solidFill>
                <a:latin typeface="Arial" pitchFamily="34" charset="0"/>
                <a:ea typeface="Times New Roman" pitchFamily="18" charset="0"/>
                <a:cs typeface="Arial" pitchFamily="34" charset="0"/>
              </a:rPr>
              <a:t>Airbnb</a:t>
            </a:r>
            <a:r>
              <a:rPr lang="en-US" sz="1100" b="1" dirty="0">
                <a:solidFill>
                  <a:srgbClr val="333333"/>
                </a:solidFill>
                <a:latin typeface="Arial" pitchFamily="34" charset="0"/>
                <a:ea typeface="Times New Roman" pitchFamily="18" charset="0"/>
                <a:cs typeface="Arial" pitchFamily="34" charset="0"/>
              </a:rPr>
              <a:t> cuts into the rental market in San Francisco, Paris officials estimate between 25,000 to 30,000 units have vanished from the city’s rental market during the past five years. With over 40,000 rentals listed, Paris is the largest marketplace for </a:t>
            </a:r>
            <a:r>
              <a:rPr lang="en-US" sz="1100" b="1" dirty="0" err="1">
                <a:solidFill>
                  <a:srgbClr val="333333"/>
                </a:solidFill>
                <a:latin typeface="Arial" pitchFamily="34" charset="0"/>
                <a:ea typeface="Times New Roman" pitchFamily="18" charset="0"/>
                <a:cs typeface="Arial" pitchFamily="34" charset="0"/>
              </a:rPr>
              <a:t>Airbnb</a:t>
            </a:r>
            <a:r>
              <a:rPr lang="en-US" sz="1100" b="1" dirty="0">
                <a:solidFill>
                  <a:srgbClr val="333333"/>
                </a:solidFill>
                <a:latin typeface="Arial" pitchFamily="34" charset="0"/>
                <a:ea typeface="Times New Roman" pitchFamily="18" charset="0"/>
                <a:cs typeface="Arial" pitchFamily="34" charset="0"/>
              </a:rPr>
              <a:t>. The city imposes stiff fines of up to 25,000 euros ($27,455 USD) for homeowners caught with secondary apartments set up specifically as short-term rental properties, or for renting out their primary residences for more than four months without the necessary permits.</a:t>
            </a:r>
            <a:endParaRPr lang="en-US" sz="1100" b="1" dirty="0">
              <a:solidFill>
                <a:schemeClr val="tx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100" b="1" dirty="0">
                <a:solidFill>
                  <a:srgbClr val="333333"/>
                </a:solidFill>
                <a:latin typeface="Arial" pitchFamily="34" charset="0"/>
                <a:ea typeface="Times New Roman" pitchFamily="18" charset="0"/>
                <a:cs typeface="Arial" pitchFamily="34" charset="0"/>
              </a:rPr>
              <a:t>Paris may be one of </a:t>
            </a:r>
            <a:r>
              <a:rPr lang="en-US" sz="1100" b="1" dirty="0">
                <a:solidFill>
                  <a:srgbClr val="119E9E"/>
                </a:solidFill>
                <a:latin typeface="inherit"/>
                <a:ea typeface="Times New Roman" pitchFamily="18" charset="0"/>
                <a:cs typeface="Arial" pitchFamily="34" charset="0"/>
                <a:hlinkClick r:id="rId6"/>
              </a:rPr>
              <a:t>the world</a:t>
            </a:r>
            <a:r>
              <a:rPr lang="en-US" sz="1100" b="1" dirty="0">
                <a:solidFill>
                  <a:srgbClr val="119E9E"/>
                </a:solidFill>
                <a:latin typeface="Arial"/>
                <a:ea typeface="Times New Roman" pitchFamily="18" charset="0"/>
                <a:cs typeface="Arial" pitchFamily="34" charset="0"/>
                <a:hlinkClick r:id="rId6"/>
              </a:rPr>
              <a:t>’</a:t>
            </a:r>
            <a:r>
              <a:rPr lang="en-US" sz="1100" b="1" dirty="0">
                <a:solidFill>
                  <a:srgbClr val="119E9E"/>
                </a:solidFill>
                <a:latin typeface="inherit"/>
                <a:ea typeface="Times New Roman" pitchFamily="18" charset="0"/>
                <a:cs typeface="Arial" pitchFamily="34" charset="0"/>
                <a:hlinkClick r:id="rId6"/>
              </a:rPr>
              <a:t>s most youthful cities</a:t>
            </a:r>
            <a:r>
              <a:rPr lang="en-US" sz="1100" b="1" dirty="0">
                <a:solidFill>
                  <a:srgbClr val="333333"/>
                </a:solidFill>
                <a:latin typeface="Arial" pitchFamily="34" charset="0"/>
                <a:ea typeface="Times New Roman" pitchFamily="18" charset="0"/>
                <a:cs typeface="Arial" pitchFamily="34" charset="0"/>
              </a:rPr>
              <a:t>, and it sports some of </a:t>
            </a:r>
            <a:r>
              <a:rPr lang="en-US" sz="1100" b="1" dirty="0">
                <a:solidFill>
                  <a:srgbClr val="119E9E"/>
                </a:solidFill>
                <a:latin typeface="inherit"/>
                <a:ea typeface="Times New Roman" pitchFamily="18" charset="0"/>
                <a:cs typeface="Arial" pitchFamily="34" charset="0"/>
                <a:hlinkClick r:id="rId7"/>
              </a:rPr>
              <a:t>the most awesome </a:t>
            </a:r>
            <a:r>
              <a:rPr lang="en-US" sz="1100" b="1" dirty="0" err="1">
                <a:solidFill>
                  <a:srgbClr val="119E9E"/>
                </a:solidFill>
                <a:latin typeface="inherit"/>
                <a:ea typeface="Times New Roman" pitchFamily="18" charset="0"/>
                <a:cs typeface="Arial" pitchFamily="34" charset="0"/>
                <a:hlinkClick r:id="rId7"/>
              </a:rPr>
              <a:t>Airbnb</a:t>
            </a:r>
            <a:r>
              <a:rPr lang="en-US" sz="1100" b="1" dirty="0">
                <a:solidFill>
                  <a:srgbClr val="119E9E"/>
                </a:solidFill>
                <a:latin typeface="inherit"/>
                <a:ea typeface="Times New Roman" pitchFamily="18" charset="0"/>
                <a:cs typeface="Arial" pitchFamily="34" charset="0"/>
                <a:hlinkClick r:id="rId7"/>
              </a:rPr>
              <a:t> listings</a:t>
            </a:r>
            <a:r>
              <a:rPr lang="en-US" sz="1100" b="1" dirty="0">
                <a:solidFill>
                  <a:srgbClr val="333333"/>
                </a:solidFill>
                <a:latin typeface="Arial" pitchFamily="34" charset="0"/>
                <a:ea typeface="Times New Roman" pitchFamily="18" charset="0"/>
                <a:cs typeface="Arial" pitchFamily="34" charset="0"/>
              </a:rPr>
              <a:t>, but the crackdown on illegal rentals appears to be a sign that the city is about to turn up the heat on sites like </a:t>
            </a:r>
            <a:r>
              <a:rPr lang="en-US" sz="1100" b="1" dirty="0" err="1">
                <a:solidFill>
                  <a:srgbClr val="333333"/>
                </a:solidFill>
                <a:latin typeface="Arial" pitchFamily="34" charset="0"/>
                <a:ea typeface="Times New Roman" pitchFamily="18" charset="0"/>
                <a:cs typeface="Arial" pitchFamily="34" charset="0"/>
              </a:rPr>
              <a:t>Airbnb</a:t>
            </a:r>
            <a:r>
              <a:rPr lang="en-US" sz="1100" b="1" dirty="0">
                <a:solidFill>
                  <a:srgbClr val="333333"/>
                </a:solidFill>
                <a:latin typeface="Arial" pitchFamily="34" charset="0"/>
                <a:ea typeface="Times New Roman" pitchFamily="18" charset="0"/>
                <a:cs typeface="Arial" pitchFamily="34" charset="0"/>
              </a:rPr>
              <a:t>.</a:t>
            </a:r>
            <a:endParaRPr lang="en-US" sz="1100" b="1" dirty="0">
              <a:solidFill>
                <a:schemeClr val="tx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100" b="1" dirty="0">
                <a:solidFill>
                  <a:srgbClr val="7C7C7C"/>
                </a:solidFill>
                <a:latin typeface="inherit"/>
                <a:ea typeface="Times New Roman" pitchFamily="18" charset="0"/>
                <a:cs typeface="Arial" pitchFamily="34" charset="0"/>
                <a:hlinkClick r:id="rId8"/>
              </a:rPr>
              <a:t>travel news</a:t>
            </a:r>
            <a:r>
              <a:rPr lang="en-US" sz="1100" b="1" dirty="0">
                <a:solidFill>
                  <a:srgbClr val="333333"/>
                </a:solidFill>
                <a:latin typeface="Arial" pitchFamily="34" charset="0"/>
                <a:ea typeface="Times New Roman" pitchFamily="18" charset="0"/>
                <a:cs typeface="Arial" pitchFamily="34" charset="0"/>
              </a:rPr>
              <a:t>, </a:t>
            </a:r>
            <a:r>
              <a:rPr lang="en-US" sz="1100" b="1" dirty="0">
                <a:solidFill>
                  <a:srgbClr val="7C7C7C"/>
                </a:solidFill>
                <a:latin typeface="inherit"/>
                <a:ea typeface="Times New Roman" pitchFamily="18" charset="0"/>
                <a:cs typeface="Arial" pitchFamily="34" charset="0"/>
                <a:hlinkClick r:id="rId9"/>
              </a:rPr>
              <a:t>Travel News</a:t>
            </a:r>
            <a:r>
              <a:rPr lang="en-US" sz="1100" b="1" dirty="0">
                <a:solidFill>
                  <a:srgbClr val="333333"/>
                </a:solidFill>
                <a:latin typeface="Arial" pitchFamily="34" charset="0"/>
                <a:ea typeface="Times New Roman" pitchFamily="18" charset="0"/>
                <a:cs typeface="Arial" pitchFamily="34" charset="0"/>
              </a:rPr>
              <a:t> </a:t>
            </a:r>
            <a:endParaRPr lang="en-US" sz="1100" b="1" dirty="0">
              <a:solidFill>
                <a:schemeClr val="tx1"/>
              </a:solidFill>
              <a:latin typeface="Arial" pitchFamily="34" charset="0"/>
              <a:ea typeface="Times New Roman" pitchFamily="18" charset="0"/>
              <a:cs typeface="Arial" pitchFamily="34" charset="0"/>
            </a:endParaRPr>
          </a:p>
        </p:txBody>
      </p:sp>
      <p:sp>
        <p:nvSpPr>
          <p:cNvPr id="5" name="Rectangle 2"/>
          <p:cNvSpPr>
            <a:spLocks noChangeArrowheads="1"/>
          </p:cNvSpPr>
          <p:nvPr/>
        </p:nvSpPr>
        <p:spPr bwMode="auto">
          <a:xfrm>
            <a:off x="0" y="8477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inherit"/>
                <a:ea typeface="Times New Roman" pitchFamily="18" charset="0"/>
                <a:cs typeface="Arial" pitchFamily="34" charset="0"/>
              </a:rPr>
              <a:t>EMAIL</a:t>
            </a:r>
            <a:endPar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hlinkClick r:id="rId9"/>
              </a:rPr>
              <a:t>Travel News</a:t>
            </a:r>
            <a:endParaRPr kumimoji="0" lang="en-US"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119E9E"/>
                </a:solidFill>
                <a:effectLst/>
                <a:latin typeface="Arial" pitchFamily="34" charset="0"/>
                <a:ea typeface="Times New Roman" pitchFamily="18" charset="0"/>
                <a:cs typeface="Arial" pitchFamily="34" charset="0"/>
              </a:rPr>
              <a:t>Paris officials go on door-to-door raid of illegal </a:t>
            </a:r>
            <a:r>
              <a:rPr kumimoji="0" lang="en-US" sz="2200" b="1" i="0" u="none" strike="noStrike" cap="none" normalizeH="0" baseline="0" dirty="0" err="1" smtClean="0">
                <a:ln>
                  <a:noFill/>
                </a:ln>
                <a:solidFill>
                  <a:srgbClr val="119E9E"/>
                </a:solidFill>
                <a:effectLst/>
                <a:latin typeface="Arial" pitchFamily="34" charset="0"/>
                <a:ea typeface="Times New Roman" pitchFamily="18" charset="0"/>
                <a:cs typeface="Arial" pitchFamily="34" charset="0"/>
              </a:rPr>
              <a:t>Airbnb</a:t>
            </a:r>
            <a:r>
              <a:rPr kumimoji="0" lang="en-US" sz="2200" b="1" i="0" u="none" strike="noStrike" cap="none" normalizeH="0" baseline="0" dirty="0" smtClean="0">
                <a:ln>
                  <a:noFill/>
                </a:ln>
                <a:solidFill>
                  <a:srgbClr val="119E9E"/>
                </a:solidFill>
                <a:effectLst/>
                <a:latin typeface="Arial" pitchFamily="34" charset="0"/>
                <a:ea typeface="Times New Roman" pitchFamily="18" charset="0"/>
                <a:cs typeface="Arial" pitchFamily="34" charset="0"/>
              </a:rPr>
              <a:t> rentals</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By </a:t>
            </a:r>
            <a:r>
              <a:rPr kumimoji="0" lang="en-US" sz="900" b="0" i="1" u="none" strike="noStrike" cap="none" normalizeH="0" baseline="0" dirty="0" smtClean="0">
                <a:ln>
                  <a:noFill/>
                </a:ln>
                <a:solidFill>
                  <a:srgbClr val="119E9E"/>
                </a:solidFill>
                <a:effectLst/>
                <a:latin typeface="inherit"/>
                <a:ea typeface="Times New Roman" pitchFamily="18" charset="0"/>
                <a:cs typeface="Arial" pitchFamily="34" charset="0"/>
                <a:hlinkClick r:id="rId10" tooltip="Posts by Raymond Walsh"/>
              </a:rPr>
              <a:t>Raymond Walsh</a:t>
            </a:r>
            <a:r>
              <a:rPr kumimoji="0" lang="en-US" sz="9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900" b="0" i="1" u="none" strike="noStrike" cap="none" normalizeH="0" baseline="0" dirty="0" smtClean="0">
                <a:ln>
                  <a:noFill/>
                </a:ln>
                <a:solidFill>
                  <a:srgbClr val="000000"/>
                </a:solidFill>
                <a:effectLst/>
                <a:latin typeface="inherit"/>
                <a:ea typeface="Times New Roman" pitchFamily="18" charset="0"/>
                <a:cs typeface="Arial" pitchFamily="34" charset="0"/>
              </a:rPr>
              <a:t>May 26, 2015 12:00 pm</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תמונה 2" descr="תיאור: View of Paris towards the east from Notre Dame."/>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5250" y="1476376"/>
            <a:ext cx="4274477" cy="34861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p:cNvSpPr>
            <a:spLocks noChangeArrowheads="1"/>
          </p:cNvSpPr>
          <p:nvPr/>
        </p:nvSpPr>
        <p:spPr bwMode="auto">
          <a:xfrm>
            <a:off x="0" y="4410547"/>
            <a:ext cx="1165704"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Image: Julian Fong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תמונה 7" descr="Road Warrior Voices">
            <a:hlinkClick r:id="rId12" tooltip="&quot;Road Warrior Voices&quot;"/>
          </p:cNvPr>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083117" y="342900"/>
            <a:ext cx="4253865" cy="400050"/>
          </a:xfrm>
          <a:prstGeom prst="rect">
            <a:avLst/>
          </a:prstGeom>
          <a:solidFill>
            <a:schemeClr val="tx2"/>
          </a:solidFill>
          <a:ln>
            <a:noFill/>
          </a:ln>
        </p:spPr>
      </p:pic>
      <p:pic>
        <p:nvPicPr>
          <p:cNvPr id="9" name="Picture 10"/>
          <p:cNvPicPr>
            <a:picLocks noChangeAspect="1" noChangeArrowheads="1"/>
          </p:cNvPicPr>
          <p:nvPr/>
        </p:nvPicPr>
        <p:blipFill>
          <a:blip r:embed="rId14"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חץ שמאלה 1">
            <a:hlinkClick r:id="rId15" action="ppaction://hlinksldjump"/>
          </p:cNvPr>
          <p:cNvSpPr/>
          <p:nvPr/>
        </p:nvSpPr>
        <p:spPr>
          <a:xfrm>
            <a:off x="1711642" y="6057900"/>
            <a:ext cx="74295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691065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pPr>
              <a:defRPr/>
            </a:pPr>
            <a:fld id="{7FE9B57A-19CA-4E45-AA73-63D0F2962C80}" type="slidenum">
              <a:rPr lang="en-US" smtClean="0"/>
              <a:pPr>
                <a:defRPr/>
              </a:pPr>
              <a:t>7</a:t>
            </a:fld>
            <a:endParaRPr lang="en-US"/>
          </a:p>
        </p:txBody>
      </p:sp>
      <p:sp>
        <p:nvSpPr>
          <p:cNvPr id="3" name="Rectangle 3"/>
          <p:cNvSpPr>
            <a:spLocks noChangeArrowheads="1"/>
          </p:cNvSpPr>
          <p:nvPr/>
        </p:nvSpPr>
        <p:spPr bwMode="auto">
          <a:xfrm>
            <a:off x="0" y="231259"/>
            <a:ext cx="9144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defRPr/>
            </a:pPr>
            <a:r>
              <a:rPr lang="he-IL" sz="3200" u="sng" dirty="0" smtClean="0">
                <a:solidFill>
                  <a:schemeClr val="tx1">
                    <a:lumMod val="95000"/>
                    <a:lumOff val="5000"/>
                  </a:schemeClr>
                </a:solidFill>
                <a:cs typeface="+mn-cs"/>
              </a:rPr>
              <a:t>מזכ"ל ארגון התיירות </a:t>
            </a:r>
            <a:r>
              <a:rPr lang="he-IL" sz="3200" u="sng" dirty="0" err="1" smtClean="0">
                <a:solidFill>
                  <a:schemeClr val="tx1">
                    <a:lumMod val="95000"/>
                    <a:lumOff val="5000"/>
                  </a:schemeClr>
                </a:solidFill>
                <a:cs typeface="+mn-cs"/>
              </a:rPr>
              <a:t>התיירות</a:t>
            </a:r>
            <a:r>
              <a:rPr lang="he-IL" sz="3200" u="sng" dirty="0" smtClean="0">
                <a:solidFill>
                  <a:schemeClr val="tx1">
                    <a:lumMod val="95000"/>
                    <a:lumOff val="5000"/>
                  </a:schemeClr>
                </a:solidFill>
                <a:cs typeface="+mn-cs"/>
              </a:rPr>
              <a:t> הבינלאומי של האו"ם </a:t>
            </a:r>
            <a:r>
              <a:rPr lang="he-IL" sz="2400" u="sng" dirty="0" smtClean="0">
                <a:solidFill>
                  <a:schemeClr val="tx1">
                    <a:lumMod val="95000"/>
                    <a:lumOff val="5000"/>
                  </a:schemeClr>
                </a:solidFill>
                <a:cs typeface="+mn-cs"/>
              </a:rPr>
              <a:t>(טאלב </a:t>
            </a:r>
            <a:r>
              <a:rPr lang="he-IL" sz="2400" u="sng" dirty="0" err="1" smtClean="0">
                <a:solidFill>
                  <a:schemeClr val="tx1">
                    <a:lumMod val="95000"/>
                    <a:lumOff val="5000"/>
                  </a:schemeClr>
                </a:solidFill>
                <a:cs typeface="+mn-cs"/>
              </a:rPr>
              <a:t>ריפעי</a:t>
            </a:r>
            <a:r>
              <a:rPr lang="he-IL" sz="2400" u="sng" dirty="0" smtClean="0">
                <a:solidFill>
                  <a:schemeClr val="tx1">
                    <a:lumMod val="95000"/>
                    <a:lumOff val="5000"/>
                  </a:schemeClr>
                </a:solidFill>
                <a:cs typeface="+mn-cs"/>
              </a:rPr>
              <a:t>):</a:t>
            </a:r>
            <a:endParaRPr lang="he-IL" sz="2400" dirty="0">
              <a:solidFill>
                <a:schemeClr val="tx1">
                  <a:lumMod val="95000"/>
                  <a:lumOff val="5000"/>
                </a:schemeClr>
              </a:solidFill>
              <a:cs typeface="+mn-cs"/>
            </a:endParaRPr>
          </a:p>
        </p:txBody>
      </p:sp>
      <p:sp>
        <p:nvSpPr>
          <p:cNvPr id="4" name="Content Placeholder 4"/>
          <p:cNvSpPr txBox="1">
            <a:spLocks/>
          </p:cNvSpPr>
          <p:nvPr/>
        </p:nvSpPr>
        <p:spPr>
          <a:xfrm>
            <a:off x="219075" y="1602730"/>
            <a:ext cx="8496300" cy="5160020"/>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2400" kern="1200">
                <a:solidFill>
                  <a:schemeClr val="bg1"/>
                </a:solidFill>
                <a:latin typeface="+mn-lt"/>
                <a:ea typeface="+mn-ea"/>
                <a:cs typeface="Arial" charset="0"/>
              </a:defRPr>
            </a:lvl1pPr>
            <a:lvl2pPr marL="742950" indent="-28575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Arial" pitchFamily="34" charset="0"/>
              </a:defRPr>
            </a:lvl2pPr>
            <a:lvl3pPr marL="1143000" indent="-228600" algn="r" rtl="1" eaLnBrk="0" fontAlgn="base" hangingPunct="0">
              <a:spcBef>
                <a:spcPct val="20000"/>
              </a:spcBef>
              <a:spcAft>
                <a:spcPct val="0"/>
              </a:spcAft>
              <a:buFont typeface="Arial" pitchFamily="34" charset="0"/>
              <a:buChar char="•"/>
              <a:defRPr kern="1200">
                <a:solidFill>
                  <a:schemeClr val="bg1"/>
                </a:solidFill>
                <a:latin typeface="+mn-lt"/>
                <a:ea typeface="+mn-ea"/>
                <a:cs typeface="Arial" pitchFamily="34" charset="0"/>
              </a:defRPr>
            </a:lvl3pPr>
            <a:lvl4pPr marL="1600200" indent="-228600" algn="r" rtl="1" eaLnBrk="0" fontAlgn="base" hangingPunct="0">
              <a:spcBef>
                <a:spcPct val="20000"/>
              </a:spcBef>
              <a:spcAft>
                <a:spcPct val="0"/>
              </a:spcAft>
              <a:buFont typeface="Arial" pitchFamily="34" charset="0"/>
              <a:buChar char="–"/>
              <a:defRPr sz="1600" kern="1200">
                <a:solidFill>
                  <a:schemeClr val="bg1"/>
                </a:solidFill>
                <a:latin typeface="+mn-lt"/>
                <a:ea typeface="+mn-ea"/>
                <a:cs typeface="Arial" pitchFamily="34" charset="0"/>
              </a:defRPr>
            </a:lvl4pPr>
            <a:lvl5pPr marL="2057400" indent="-228600" algn="r" rtl="1" eaLnBrk="0" fontAlgn="base" hangingPunct="0">
              <a:spcBef>
                <a:spcPct val="20000"/>
              </a:spcBef>
              <a:spcAft>
                <a:spcPct val="0"/>
              </a:spcAft>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buSzPct val="122000"/>
              <a:buFont typeface="Wingdings" pitchFamily="2" charset="2"/>
              <a:buChar char="v"/>
              <a:defRPr/>
            </a:pPr>
            <a:r>
              <a:rPr lang="he-IL" sz="2200" dirty="0" smtClean="0">
                <a:solidFill>
                  <a:schemeClr val="tx1"/>
                </a:solidFill>
              </a:rPr>
              <a:t>מונטה קרלו, פריס ולונדון יקרות לתיירים וכולם נהנים להוציא שם כסף</a:t>
            </a:r>
          </a:p>
          <a:p>
            <a:pPr>
              <a:buClr>
                <a:srgbClr val="C00000"/>
              </a:buClr>
              <a:buSzPct val="122000"/>
              <a:buFont typeface="Wingdings" pitchFamily="2" charset="2"/>
              <a:buChar char="v"/>
              <a:defRPr/>
            </a:pPr>
            <a:endParaRPr lang="he-IL" sz="2200" dirty="0" smtClean="0">
              <a:solidFill>
                <a:schemeClr val="tx1"/>
              </a:solidFill>
            </a:endParaRPr>
          </a:p>
          <a:p>
            <a:pPr>
              <a:buClr>
                <a:srgbClr val="C00000"/>
              </a:buClr>
              <a:buSzPct val="122000"/>
              <a:buFont typeface="Wingdings" pitchFamily="2" charset="2"/>
              <a:buChar char="v"/>
              <a:defRPr/>
            </a:pPr>
            <a:r>
              <a:rPr lang="he-IL" sz="2000" dirty="0">
                <a:solidFill>
                  <a:schemeClr val="tx1"/>
                </a:solidFill>
              </a:rPr>
              <a:t>לא העלות גורמת לכך שמדינה תהיה תחרותית. זה אמנם משפיע, אבל מה שיש לישראל להציע גובר על המחירים </a:t>
            </a:r>
            <a:r>
              <a:rPr lang="he-IL" sz="2000" dirty="0" smtClean="0">
                <a:solidFill>
                  <a:schemeClr val="tx1"/>
                </a:solidFill>
              </a:rPr>
              <a:t>הגבוהים</a:t>
            </a:r>
          </a:p>
          <a:p>
            <a:pPr>
              <a:buClr>
                <a:srgbClr val="C00000"/>
              </a:buClr>
              <a:buSzPct val="122000"/>
              <a:buFont typeface="Wingdings" pitchFamily="2" charset="2"/>
              <a:buChar char="v"/>
              <a:defRPr/>
            </a:pPr>
            <a:endParaRPr lang="he-IL" sz="2000" dirty="0" smtClean="0">
              <a:solidFill>
                <a:schemeClr val="tx1"/>
              </a:solidFill>
            </a:endParaRPr>
          </a:p>
          <a:p>
            <a:pPr>
              <a:buClr>
                <a:srgbClr val="C00000"/>
              </a:buClr>
              <a:buSzPct val="122000"/>
              <a:buFont typeface="Wingdings" pitchFamily="2" charset="2"/>
              <a:buChar char="v"/>
              <a:defRPr/>
            </a:pPr>
            <a:r>
              <a:rPr lang="he-IL" sz="2000" dirty="0">
                <a:solidFill>
                  <a:schemeClr val="tx1"/>
                </a:solidFill>
              </a:rPr>
              <a:t>פוטנציאל התיירות של ישראל אדיר</a:t>
            </a:r>
            <a:r>
              <a:rPr lang="he-IL" sz="2000" dirty="0" smtClean="0">
                <a:solidFill>
                  <a:schemeClr val="tx1"/>
                </a:solidFill>
              </a:rPr>
              <a:t>. </a:t>
            </a:r>
            <a:r>
              <a:rPr lang="he-IL" sz="2000" dirty="0">
                <a:solidFill>
                  <a:schemeClr val="tx1"/>
                </a:solidFill>
              </a:rPr>
              <a:t>מדינות שיש להן הרבה פחות מישראל מצליחות למשוך המון תיירים מפני שהן לוקחות את התיירות ברצינות</a:t>
            </a:r>
            <a:r>
              <a:rPr lang="he-IL" sz="2000" dirty="0" smtClean="0">
                <a:solidFill>
                  <a:schemeClr val="tx1"/>
                </a:solidFill>
              </a:rPr>
              <a:t>.</a:t>
            </a:r>
          </a:p>
          <a:p>
            <a:pPr>
              <a:buClr>
                <a:srgbClr val="C00000"/>
              </a:buClr>
              <a:buSzPct val="122000"/>
              <a:buFont typeface="Wingdings" pitchFamily="2" charset="2"/>
              <a:buChar char="v"/>
              <a:defRPr/>
            </a:pPr>
            <a:endParaRPr lang="he-IL" sz="2000" dirty="0" smtClean="0">
              <a:solidFill>
                <a:schemeClr val="tx1"/>
              </a:solidFill>
            </a:endParaRPr>
          </a:p>
          <a:p>
            <a:pPr>
              <a:buClr>
                <a:srgbClr val="C00000"/>
              </a:buClr>
              <a:buSzPct val="122000"/>
              <a:buFont typeface="Wingdings" pitchFamily="2" charset="2"/>
              <a:buChar char="v"/>
              <a:defRPr/>
            </a:pPr>
            <a:r>
              <a:rPr lang="he-IL" sz="2000" dirty="0" smtClean="0">
                <a:solidFill>
                  <a:schemeClr val="tx1"/>
                </a:solidFill>
              </a:rPr>
              <a:t>יש מדינות בהן </a:t>
            </a:r>
            <a:r>
              <a:rPr lang="he-IL" sz="2000" dirty="0">
                <a:solidFill>
                  <a:schemeClr val="tx1"/>
                </a:solidFill>
              </a:rPr>
              <a:t>רבים מי יהיה שר התיירות, כמו דרום קוריאה, טורקיה, קמבודיה ותאילנד. הם יודעים שהחיים של הרבה אנשים תלויים </a:t>
            </a:r>
            <a:r>
              <a:rPr lang="he-IL" sz="2000" dirty="0" smtClean="0">
                <a:solidFill>
                  <a:schemeClr val="tx1"/>
                </a:solidFill>
              </a:rPr>
              <a:t>בתיירות</a:t>
            </a:r>
          </a:p>
          <a:p>
            <a:pPr>
              <a:buClr>
                <a:srgbClr val="C00000"/>
              </a:buClr>
              <a:buSzPct val="122000"/>
              <a:buFont typeface="Wingdings" pitchFamily="2" charset="2"/>
              <a:buChar char="v"/>
              <a:defRPr/>
            </a:pPr>
            <a:endParaRPr lang="he-IL" sz="2000" dirty="0" smtClean="0">
              <a:solidFill>
                <a:schemeClr val="tx1"/>
              </a:solidFill>
            </a:endParaRPr>
          </a:p>
          <a:p>
            <a:pPr>
              <a:buClr>
                <a:srgbClr val="C00000"/>
              </a:buClr>
              <a:buSzPct val="122000"/>
              <a:buFont typeface="Wingdings" pitchFamily="2" charset="2"/>
              <a:buChar char="v"/>
              <a:defRPr/>
            </a:pPr>
            <a:r>
              <a:rPr lang="he-IL" sz="2000" dirty="0">
                <a:solidFill>
                  <a:schemeClr val="tx1"/>
                </a:solidFill>
              </a:rPr>
              <a:t>ראש הממשלה צריך לתמוך בתעשייה הזאת ולהאמין בה, גם בזמנים קשים ומאתגרים. לפעמים אפשר לחשוב שבזמנים כאלה התיירות יכולה לחכות, אבל זה לא כך. חשוב מאוד לא לתת לקשיים של היום לגרום לך לחשוב שזאת תעשייה משנית</a:t>
            </a:r>
            <a:endParaRPr lang="he-IL" sz="2200" dirty="0" smtClean="0">
              <a:solidFill>
                <a:schemeClr val="tx1"/>
              </a:solidFill>
            </a:endParaRPr>
          </a:p>
          <a:p>
            <a:pPr>
              <a:buClr>
                <a:srgbClr val="C00000"/>
              </a:buClr>
              <a:buSzPct val="122000"/>
              <a:buFont typeface="Wingdings" pitchFamily="2" charset="2"/>
              <a:buChar char="v"/>
              <a:defRPr/>
            </a:pPr>
            <a:endParaRPr lang="he-IL" dirty="0" smtClean="0">
              <a:solidFill>
                <a:schemeClr val="tx1"/>
              </a:solidFill>
            </a:endParaRPr>
          </a:p>
          <a:p>
            <a:pPr marL="0" indent="0">
              <a:buClr>
                <a:srgbClr val="C00000"/>
              </a:buClr>
              <a:buSzPct val="122000"/>
              <a:buFontTx/>
              <a:buNone/>
              <a:defRPr/>
            </a:pPr>
            <a:r>
              <a:rPr lang="he-IL" dirty="0" smtClean="0">
                <a:solidFill>
                  <a:schemeClr val="tx1"/>
                </a:solidFill>
              </a:rPr>
              <a:t>                               </a:t>
            </a:r>
            <a:endParaRPr lang="he-IL" dirty="0">
              <a:solidFill>
                <a:schemeClr val="tx1"/>
              </a:solidFill>
            </a:endParaRPr>
          </a:p>
        </p:txBody>
      </p:sp>
      <p:pic>
        <p:nvPicPr>
          <p:cNvPr id="8"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362700"/>
            <a:ext cx="577850" cy="4953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5995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pPr>
              <a:defRPr/>
            </a:pPr>
            <a:fld id="{D7EE2128-2B73-42C7-A1F0-5B247CE8229F}" type="slidenum">
              <a:rPr lang="en-US" smtClean="0"/>
              <a:pPr>
                <a:defRPr/>
              </a:pPr>
              <a:t>8</a:t>
            </a:fld>
            <a:endParaRPr lang="en-US"/>
          </a:p>
        </p:txBody>
      </p:sp>
      <p:sp>
        <p:nvSpPr>
          <p:cNvPr id="5" name="Title 1"/>
          <p:cNvSpPr>
            <a:spLocks noGrp="1"/>
          </p:cNvSpPr>
          <p:nvPr>
            <p:ph type="title"/>
          </p:nvPr>
        </p:nvSpPr>
        <p:spPr>
          <a:xfrm>
            <a:off x="457200" y="274638"/>
            <a:ext cx="8229600" cy="841375"/>
          </a:xfrm>
        </p:spPr>
        <p:txBody>
          <a:bodyPr/>
          <a:lstStyle/>
          <a:p>
            <a:pPr rtl="1">
              <a:defRPr/>
            </a:pPr>
            <a:r>
              <a:rPr lang="he-IL" sz="3600" b="1" u="sng" dirty="0" smtClean="0">
                <a:solidFill>
                  <a:srgbClr val="0000CC"/>
                </a:solidFill>
                <a:effectLst>
                  <a:outerShdw blurRad="38100" dist="38100" dir="2700000" algn="tl">
                    <a:srgbClr val="000000">
                      <a:alpha val="43137"/>
                    </a:srgbClr>
                  </a:outerShdw>
                </a:effectLst>
              </a:rPr>
              <a:t>פרופיל התיירות</a:t>
            </a:r>
            <a:endParaRPr lang="he-IL" sz="3600" b="1" dirty="0" smtClean="0">
              <a:solidFill>
                <a:srgbClr val="0000CC"/>
              </a:solidFill>
              <a:effectLst>
                <a:outerShdw blurRad="38100" dist="38100" dir="2700000" algn="tl">
                  <a:srgbClr val="000000">
                    <a:alpha val="43137"/>
                  </a:srgbClr>
                </a:outerShdw>
              </a:effectLst>
              <a:cs typeface="David" pitchFamily="2" charset="-79"/>
            </a:endParaRPr>
          </a:p>
        </p:txBody>
      </p:sp>
      <p:sp>
        <p:nvSpPr>
          <p:cNvPr id="6" name="Content Placeholder 2"/>
          <p:cNvSpPr>
            <a:spLocks noGrp="1"/>
          </p:cNvSpPr>
          <p:nvPr>
            <p:ph idx="1"/>
          </p:nvPr>
        </p:nvSpPr>
        <p:spPr>
          <a:xfrm>
            <a:off x="457200" y="935038"/>
            <a:ext cx="8229600" cy="5191125"/>
          </a:xfrm>
        </p:spPr>
        <p:txBody>
          <a:bodyPr/>
          <a:lstStyle/>
          <a:p>
            <a:pPr>
              <a:buClr>
                <a:srgbClr val="FF0000"/>
              </a:buClr>
              <a:buSzPct val="120000"/>
              <a:defRPr/>
            </a:pPr>
            <a:r>
              <a:rPr lang="he-IL" sz="2400" b="1" u="sng" dirty="0" smtClean="0">
                <a:solidFill>
                  <a:srgbClr val="C00000"/>
                </a:solidFill>
              </a:rPr>
              <a:t>תייר</a:t>
            </a:r>
            <a:r>
              <a:rPr lang="he-IL" sz="2400" b="1" dirty="0" smtClean="0">
                <a:solidFill>
                  <a:srgbClr val="C00000"/>
                </a:solidFill>
              </a:rPr>
              <a:t>:</a:t>
            </a:r>
            <a:r>
              <a:rPr lang="he-IL" sz="2400" dirty="0" smtClean="0">
                <a:solidFill>
                  <a:srgbClr val="C00000"/>
                </a:solidFill>
              </a:rPr>
              <a:t> </a:t>
            </a:r>
          </a:p>
          <a:p>
            <a:pPr>
              <a:buFontTx/>
              <a:buNone/>
              <a:defRPr/>
            </a:pPr>
            <a:r>
              <a:rPr lang="he-IL" sz="2400" dirty="0" smtClean="0">
                <a:solidFill>
                  <a:schemeClr val="tx1"/>
                </a:solidFill>
              </a:rPr>
              <a:t>    </a:t>
            </a:r>
            <a:r>
              <a:rPr lang="he-IL" sz="2400" b="1" dirty="0" smtClean="0">
                <a:solidFill>
                  <a:schemeClr val="tx1"/>
                </a:solidFill>
              </a:rPr>
              <a:t>אזרח חוץ הנכנס למדינה והשוהה בה לפחות יממה (לא כולל מהגרים, תושבים ארעיים או נוסעים בשיוט).</a:t>
            </a:r>
          </a:p>
          <a:p>
            <a:pPr>
              <a:buFontTx/>
              <a:buNone/>
              <a:defRPr/>
            </a:pPr>
            <a:endParaRPr lang="he-IL" sz="2400" dirty="0" smtClean="0">
              <a:solidFill>
                <a:srgbClr val="5A4930"/>
              </a:solidFill>
            </a:endParaRPr>
          </a:p>
          <a:p>
            <a:pPr>
              <a:buFontTx/>
              <a:buNone/>
              <a:defRPr/>
            </a:pPr>
            <a:endParaRPr lang="he-IL" sz="2400" dirty="0" smtClean="0"/>
          </a:p>
        </p:txBody>
      </p:sp>
      <p:sp>
        <p:nvSpPr>
          <p:cNvPr id="7" name="Rectangle 1031"/>
          <p:cNvSpPr>
            <a:spLocks noChangeArrowheads="1"/>
          </p:cNvSpPr>
          <p:nvPr/>
        </p:nvSpPr>
        <p:spPr bwMode="auto">
          <a:xfrm>
            <a:off x="284163" y="2179638"/>
            <a:ext cx="8359775" cy="500062"/>
          </a:xfrm>
          <a:prstGeom prst="rect">
            <a:avLst/>
          </a:prstGeom>
          <a:noFill/>
          <a:ln w="9525">
            <a:noFill/>
            <a:miter lim="800000"/>
            <a:headEnd/>
            <a:tailEnd/>
          </a:ln>
          <a:effectLst/>
        </p:spPr>
        <p:txBody>
          <a:bodyPr/>
          <a:lstStyle/>
          <a:p>
            <a:pPr marL="609600" indent="-609600" algn="r">
              <a:spcBef>
                <a:spcPct val="50000"/>
              </a:spcBef>
              <a:buClr>
                <a:srgbClr val="FFCC00"/>
              </a:buClr>
              <a:buSzPct val="75000"/>
              <a:buFont typeface="Wingdings" pitchFamily="2" charset="2"/>
              <a:buNone/>
              <a:defRPr/>
            </a:pPr>
            <a:r>
              <a:rPr lang="he-IL" sz="2400" b="1" dirty="0">
                <a:solidFill>
                  <a:srgbClr val="C00000"/>
                </a:solidFill>
                <a:latin typeface="Times New Roman" pitchFamily="18" charset="0"/>
              </a:rPr>
              <a:t>   </a:t>
            </a:r>
            <a:r>
              <a:rPr lang="he-IL" sz="2400" b="1" u="sng" dirty="0">
                <a:solidFill>
                  <a:srgbClr val="C00000"/>
                </a:solidFill>
                <a:latin typeface="Times New Roman" pitchFamily="18" charset="0"/>
              </a:rPr>
              <a:t>סוגי  תנועות תיירות</a:t>
            </a:r>
            <a:r>
              <a:rPr lang="he-IL" sz="2400" b="1" dirty="0">
                <a:solidFill>
                  <a:srgbClr val="C00000"/>
                </a:solidFill>
                <a:latin typeface="Times New Roman" pitchFamily="18" charset="0"/>
              </a:rPr>
              <a:t>:</a:t>
            </a:r>
            <a:endParaRPr lang="he-IL" sz="2400" b="1" u="sng" dirty="0">
              <a:solidFill>
                <a:srgbClr val="C00000"/>
              </a:solidFill>
              <a:latin typeface="Times New Roman" pitchFamily="18" charset="0"/>
            </a:endParaRPr>
          </a:p>
          <a:p>
            <a:pPr marL="609600" indent="-609600">
              <a:spcBef>
                <a:spcPct val="50000"/>
              </a:spcBef>
              <a:buClr>
                <a:srgbClr val="FFCC00"/>
              </a:buClr>
              <a:buSzPct val="75000"/>
              <a:buFont typeface="Wingdings" pitchFamily="2" charset="2"/>
              <a:buNone/>
              <a:defRPr/>
            </a:pPr>
            <a:endParaRPr lang="he-IL" sz="3200" u="sng" dirty="0">
              <a:solidFill>
                <a:srgbClr val="C00000"/>
              </a:solidFill>
              <a:effectLst>
                <a:outerShdw blurRad="38100" dist="38100" dir="2700000" algn="tl">
                  <a:srgbClr val="000000"/>
                </a:outerShdw>
              </a:effectLst>
              <a:latin typeface="Times New Roman" pitchFamily="18" charset="0"/>
            </a:endParaRPr>
          </a:p>
          <a:p>
            <a:pPr marL="609600" indent="-609600">
              <a:spcBef>
                <a:spcPct val="50000"/>
              </a:spcBef>
              <a:buClr>
                <a:srgbClr val="FFCC00"/>
              </a:buClr>
              <a:buSzPct val="75000"/>
              <a:buFont typeface="Wingdings" pitchFamily="2" charset="2"/>
              <a:buNone/>
              <a:defRPr/>
            </a:pPr>
            <a:endParaRPr lang="he-IL" sz="3200" dirty="0">
              <a:solidFill>
                <a:srgbClr val="C00000"/>
              </a:solidFill>
              <a:effectLst>
                <a:outerShdw blurRad="38100" dist="38100" dir="2700000" algn="tl">
                  <a:srgbClr val="000000"/>
                </a:outerShdw>
              </a:effectLst>
              <a:latin typeface="Times New Roman" pitchFamily="18" charset="0"/>
            </a:endParaRPr>
          </a:p>
          <a:p>
            <a:pPr marL="609600" indent="-609600">
              <a:spcBef>
                <a:spcPct val="50000"/>
              </a:spcBef>
              <a:buClr>
                <a:srgbClr val="FFCC00"/>
              </a:buClr>
              <a:buSzPct val="75000"/>
              <a:buFont typeface="Wingdings" pitchFamily="2" charset="2"/>
              <a:buNone/>
              <a:defRPr/>
            </a:pPr>
            <a:endParaRPr lang="he-IL" sz="3200" dirty="0">
              <a:solidFill>
                <a:srgbClr val="C00000"/>
              </a:solidFill>
              <a:effectLst>
                <a:outerShdw blurRad="38100" dist="38100" dir="2700000" algn="tl">
                  <a:srgbClr val="000000"/>
                </a:outerShdw>
              </a:effectLst>
              <a:latin typeface="Times New Roman" pitchFamily="18" charset="0"/>
            </a:endParaRPr>
          </a:p>
          <a:p>
            <a:pPr marL="609600" indent="-609600">
              <a:spcBef>
                <a:spcPct val="50000"/>
              </a:spcBef>
              <a:buClr>
                <a:srgbClr val="FFCC00"/>
              </a:buClr>
              <a:buSzPct val="75000"/>
              <a:buFont typeface="Wingdings" pitchFamily="2" charset="2"/>
              <a:buNone/>
              <a:defRPr/>
            </a:pPr>
            <a:endParaRPr lang="he-IL" sz="3200" dirty="0">
              <a:solidFill>
                <a:srgbClr val="C00000"/>
              </a:solidFill>
              <a:effectLst>
                <a:outerShdw blurRad="38100" dist="38100" dir="2700000" algn="tl">
                  <a:srgbClr val="000000"/>
                </a:outerShdw>
              </a:effectLst>
              <a:latin typeface="Times New Roman" pitchFamily="18" charset="0"/>
            </a:endParaRPr>
          </a:p>
          <a:p>
            <a:pPr marL="609600" indent="-609600">
              <a:spcBef>
                <a:spcPct val="50000"/>
              </a:spcBef>
              <a:buClr>
                <a:srgbClr val="FFCC00"/>
              </a:buClr>
              <a:buSzPct val="75000"/>
              <a:buFont typeface="Wingdings" pitchFamily="2" charset="2"/>
              <a:buNone/>
              <a:defRPr/>
            </a:pPr>
            <a:endParaRPr lang="he-IL" sz="3200" dirty="0">
              <a:solidFill>
                <a:srgbClr val="C00000"/>
              </a:solidFill>
              <a:effectLst>
                <a:outerShdw blurRad="38100" dist="38100" dir="2700000" algn="tl">
                  <a:srgbClr val="000000"/>
                </a:outerShdw>
              </a:effectLst>
              <a:latin typeface="Times New Roman" pitchFamily="18" charset="0"/>
            </a:endParaRPr>
          </a:p>
          <a:p>
            <a:pPr marL="609600" indent="-609600">
              <a:spcBef>
                <a:spcPct val="50000"/>
              </a:spcBef>
              <a:buClr>
                <a:srgbClr val="FFCC00"/>
              </a:buClr>
              <a:buSzPct val="75000"/>
              <a:buFont typeface="Wingdings" pitchFamily="2" charset="2"/>
              <a:buNone/>
              <a:defRPr/>
            </a:pPr>
            <a:endParaRPr lang="he-IL" sz="3200" dirty="0">
              <a:solidFill>
                <a:srgbClr val="C00000"/>
              </a:solidFill>
              <a:latin typeface="Times New Roman" pitchFamily="18" charset="0"/>
            </a:endParaRPr>
          </a:p>
        </p:txBody>
      </p:sp>
      <p:sp>
        <p:nvSpPr>
          <p:cNvPr id="8" name="Text Box 1032"/>
          <p:cNvSpPr txBox="1">
            <a:spLocks noChangeArrowheads="1"/>
          </p:cNvSpPr>
          <p:nvPr/>
        </p:nvSpPr>
        <p:spPr bwMode="auto">
          <a:xfrm>
            <a:off x="4800600" y="2616200"/>
            <a:ext cx="3581400" cy="322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buClr>
                <a:srgbClr val="FF0000"/>
              </a:buClr>
              <a:buFont typeface="Wingdings" pitchFamily="2" charset="2"/>
              <a:buChar char="ü"/>
            </a:pPr>
            <a:r>
              <a:rPr lang="he-IL" sz="2000" b="1" dirty="0"/>
              <a:t> תיירות עסקית</a:t>
            </a:r>
          </a:p>
          <a:p>
            <a:pPr algn="r" rtl="1" eaLnBrk="1" hangingPunct="1">
              <a:spcBef>
                <a:spcPct val="50000"/>
              </a:spcBef>
              <a:buClr>
                <a:srgbClr val="FF0000"/>
              </a:buClr>
              <a:buFont typeface="Wingdings" pitchFamily="2" charset="2"/>
              <a:buChar char="ü"/>
            </a:pPr>
            <a:r>
              <a:rPr lang="he-IL" sz="2000" b="1" dirty="0"/>
              <a:t> תיירות כנסים וועידות</a:t>
            </a:r>
          </a:p>
          <a:p>
            <a:pPr algn="r" rtl="1" eaLnBrk="1" hangingPunct="1">
              <a:spcBef>
                <a:spcPct val="50000"/>
              </a:spcBef>
              <a:buClr>
                <a:srgbClr val="FF0000"/>
              </a:buClr>
              <a:buFont typeface="Wingdings" pitchFamily="2" charset="2"/>
              <a:buChar char="ü"/>
            </a:pPr>
            <a:r>
              <a:rPr lang="he-IL" sz="2000" b="1" dirty="0"/>
              <a:t> תיירות תמריץ</a:t>
            </a:r>
          </a:p>
          <a:p>
            <a:pPr algn="r" rtl="1" eaLnBrk="1" hangingPunct="1">
              <a:spcBef>
                <a:spcPct val="50000"/>
              </a:spcBef>
              <a:buClr>
                <a:srgbClr val="FF0000"/>
              </a:buClr>
              <a:buFont typeface="Wingdings" pitchFamily="2" charset="2"/>
              <a:buChar char="ü"/>
            </a:pPr>
            <a:r>
              <a:rPr lang="he-IL" sz="2000" b="1" dirty="0"/>
              <a:t> תיירות למטרות דת</a:t>
            </a:r>
          </a:p>
          <a:p>
            <a:pPr algn="r" rtl="1" eaLnBrk="1" hangingPunct="1">
              <a:spcBef>
                <a:spcPct val="50000"/>
              </a:spcBef>
              <a:buClr>
                <a:srgbClr val="FF0000"/>
              </a:buClr>
              <a:buFont typeface="Wingdings" pitchFamily="2" charset="2"/>
              <a:buChar char="ü"/>
            </a:pPr>
            <a:r>
              <a:rPr lang="he-IL" sz="2000" b="1" dirty="0"/>
              <a:t> תיירות נופש</a:t>
            </a:r>
          </a:p>
          <a:p>
            <a:pPr algn="r" rtl="1" eaLnBrk="1" hangingPunct="1">
              <a:spcBef>
                <a:spcPct val="50000"/>
              </a:spcBef>
              <a:buClr>
                <a:srgbClr val="FF0000"/>
              </a:buClr>
              <a:buFont typeface="Wingdings" pitchFamily="2" charset="2"/>
              <a:buChar char="ü"/>
            </a:pPr>
            <a:r>
              <a:rPr lang="he-IL" sz="2000" b="1" dirty="0"/>
              <a:t> תיירות למטרות תרבות</a:t>
            </a:r>
          </a:p>
          <a:p>
            <a:pPr algn="r" rtl="1" eaLnBrk="1" hangingPunct="1">
              <a:spcBef>
                <a:spcPct val="50000"/>
              </a:spcBef>
              <a:buClr>
                <a:srgbClr val="FF0000"/>
              </a:buClr>
              <a:buFont typeface="Wingdings" pitchFamily="2" charset="2"/>
              <a:buChar char="ü"/>
            </a:pPr>
            <a:r>
              <a:rPr lang="he-IL" sz="2000" b="1" dirty="0"/>
              <a:t> תיירות לביקור קרובים</a:t>
            </a:r>
            <a:endParaRPr lang="en-US" sz="2000" b="1" dirty="0"/>
          </a:p>
        </p:txBody>
      </p:sp>
      <p:sp>
        <p:nvSpPr>
          <p:cNvPr id="9" name="Text Box 1034"/>
          <p:cNvSpPr txBox="1">
            <a:spLocks noChangeArrowheads="1"/>
          </p:cNvSpPr>
          <p:nvPr/>
        </p:nvSpPr>
        <p:spPr bwMode="auto">
          <a:xfrm>
            <a:off x="1158875" y="2605088"/>
            <a:ext cx="3997325"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buClr>
                <a:srgbClr val="FF0000"/>
              </a:buClr>
              <a:buFont typeface="Wingdings" pitchFamily="2" charset="2"/>
              <a:buChar char="ü"/>
            </a:pPr>
            <a:r>
              <a:rPr lang="he-IL" sz="2000" b="1" dirty="0"/>
              <a:t> תיירות בריאות ומרפא</a:t>
            </a:r>
          </a:p>
          <a:p>
            <a:pPr algn="r" rtl="1" eaLnBrk="1" hangingPunct="1">
              <a:spcBef>
                <a:spcPct val="50000"/>
              </a:spcBef>
              <a:buClr>
                <a:srgbClr val="FF0000"/>
              </a:buClr>
              <a:buFont typeface="Wingdings" pitchFamily="2" charset="2"/>
              <a:buChar char="ü"/>
            </a:pPr>
            <a:r>
              <a:rPr lang="he-IL" sz="2000" b="1" dirty="0"/>
              <a:t> תיירות ספורט</a:t>
            </a:r>
          </a:p>
          <a:p>
            <a:pPr algn="r" rtl="1" eaLnBrk="1" hangingPunct="1">
              <a:spcBef>
                <a:spcPct val="50000"/>
              </a:spcBef>
              <a:buClr>
                <a:srgbClr val="FF0000"/>
              </a:buClr>
              <a:buFont typeface="Wingdings" pitchFamily="2" charset="2"/>
              <a:buChar char="ü"/>
            </a:pPr>
            <a:r>
              <a:rPr lang="he-IL" sz="2000" b="1" dirty="0"/>
              <a:t> תיירות אתגרית</a:t>
            </a:r>
          </a:p>
          <a:p>
            <a:pPr algn="r" rtl="1" eaLnBrk="1" hangingPunct="1">
              <a:spcBef>
                <a:spcPct val="50000"/>
              </a:spcBef>
              <a:buClr>
                <a:srgbClr val="FF0000"/>
              </a:buClr>
              <a:buFont typeface="Wingdings" pitchFamily="2" charset="2"/>
              <a:buChar char="ü"/>
            </a:pPr>
            <a:r>
              <a:rPr lang="he-IL" sz="2000" b="1" dirty="0"/>
              <a:t> תיירות טבע ואקולוגיה</a:t>
            </a:r>
          </a:p>
          <a:p>
            <a:pPr algn="r" rtl="1" eaLnBrk="1" hangingPunct="1">
              <a:spcBef>
                <a:spcPct val="50000"/>
              </a:spcBef>
              <a:buClr>
                <a:srgbClr val="FF0000"/>
              </a:buClr>
              <a:buFont typeface="Wingdings" pitchFamily="2" charset="2"/>
              <a:buChar char="ü"/>
            </a:pPr>
            <a:r>
              <a:rPr lang="he-IL" sz="2000" b="1" dirty="0"/>
              <a:t> תיירות לימודית</a:t>
            </a:r>
          </a:p>
          <a:p>
            <a:pPr algn="r" rtl="1" eaLnBrk="1" hangingPunct="1">
              <a:spcBef>
                <a:spcPct val="50000"/>
              </a:spcBef>
              <a:buClr>
                <a:srgbClr val="FF0000"/>
              </a:buClr>
              <a:buFont typeface="Wingdings" pitchFamily="2" charset="2"/>
              <a:buChar char="ü"/>
            </a:pPr>
            <a:r>
              <a:rPr lang="he-IL" sz="2000" b="1" dirty="0"/>
              <a:t> תיירות גסטרונומית</a:t>
            </a:r>
          </a:p>
          <a:p>
            <a:pPr algn="r" rtl="1" eaLnBrk="1" hangingPunct="1">
              <a:spcBef>
                <a:spcPct val="50000"/>
              </a:spcBef>
              <a:buClr>
                <a:srgbClr val="FF0000"/>
              </a:buClr>
              <a:buFont typeface="Wingdings" pitchFamily="2" charset="2"/>
              <a:buChar char="ü"/>
            </a:pPr>
            <a:r>
              <a:rPr lang="he-IL" sz="2000" b="1" dirty="0"/>
              <a:t> תיירות "טיים שרינג" ודירות נופש</a:t>
            </a:r>
            <a:endParaRPr lang="en-US" sz="2000" b="1" dirty="0"/>
          </a:p>
        </p:txBody>
      </p:sp>
      <p:pic>
        <p:nvPicPr>
          <p:cNvPr id="10" name="Picture 10"/>
          <p:cNvPicPr>
            <a:picLocks noChangeAspect="1" noChangeArrowheads="1"/>
          </p:cNvPicPr>
          <p:nvPr/>
        </p:nvPicPr>
        <p:blipFill>
          <a:blip r:embed="rId2" cstate="print">
            <a:grayscl/>
            <a:extLst>
              <a:ext uri="{28A0092B-C50C-407E-A947-70E740481C1C}">
                <a14:useLocalDpi xmlns:a14="http://schemas.microsoft.com/office/drawing/2010/main" xmlns="" val="0"/>
              </a:ext>
            </a:extLst>
          </a:blip>
          <a:srcRect l="84146" t="-9875" r="305"/>
          <a:stretch>
            <a:fillRect/>
          </a:stretch>
        </p:blipFill>
        <p:spPr bwMode="auto">
          <a:xfrm>
            <a:off x="0" y="6362700"/>
            <a:ext cx="577850" cy="4953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820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2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3" dur="2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2" fill="hold" grpId="0"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25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8" dur="25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additive="base">
                                        <p:cTn id="22" dur="25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3" dur="25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2" fill="hold" grpId="0" nodeType="after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additive="base">
                                        <p:cTn id="27" dur="25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 calcmode="lin" valueType="num">
                                      <p:cBhvr additive="base">
                                        <p:cTn id="32" dur="25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3" dur="25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2" fill="hold" grpId="0" nodeType="after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25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8" dur="25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2" fill="hold" grpId="0" nodeType="after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additive="base">
                                        <p:cTn id="42" dur="25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43" dur="25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grpId="0" nodeType="after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additive="base">
                                        <p:cTn id="47" dur="2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48" dur="2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 calcmode="lin" valueType="num">
                                      <p:cBhvr additive="base">
                                        <p:cTn id="52" dur="25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53" dur="25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grpId="0" nodeType="after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 calcmode="lin" valueType="num">
                                      <p:cBhvr additive="base">
                                        <p:cTn id="57" dur="25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58" dur="25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grpId="0" nodeType="after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 calcmode="lin" valueType="num">
                                      <p:cBhvr additive="base">
                                        <p:cTn id="62" dur="25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63" dur="25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grpId="0" nodeType="after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 calcmode="lin" valueType="num">
                                      <p:cBhvr additive="base">
                                        <p:cTn id="67" dur="25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6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grpId="0" nodeType="afterEffect">
                                  <p:stCondLst>
                                    <p:cond delay="0"/>
                                  </p:stCondLst>
                                  <p:childTnLst>
                                    <p:set>
                                      <p:cBhvr>
                                        <p:cTn id="71" dur="1" fill="hold">
                                          <p:stCondLst>
                                            <p:cond delay="0"/>
                                          </p:stCondLst>
                                        </p:cTn>
                                        <p:tgtEl>
                                          <p:spTgt spid="9">
                                            <p:txEl>
                                              <p:pRg st="5" end="5"/>
                                            </p:txEl>
                                          </p:spTgt>
                                        </p:tgtEl>
                                        <p:attrNameLst>
                                          <p:attrName>style.visibility</p:attrName>
                                        </p:attrNameLst>
                                      </p:cBhvr>
                                      <p:to>
                                        <p:strVal val="visible"/>
                                      </p:to>
                                    </p:set>
                                    <p:anim calcmode="lin" valueType="num">
                                      <p:cBhvr additive="base">
                                        <p:cTn id="72" dur="25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73" dur="25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grpId="0" nodeType="afterEffect">
                                  <p:stCondLst>
                                    <p:cond delay="0"/>
                                  </p:stCondLst>
                                  <p:childTnLst>
                                    <p:set>
                                      <p:cBhvr>
                                        <p:cTn id="76" dur="1" fill="hold">
                                          <p:stCondLst>
                                            <p:cond delay="0"/>
                                          </p:stCondLst>
                                        </p:cTn>
                                        <p:tgtEl>
                                          <p:spTgt spid="9">
                                            <p:txEl>
                                              <p:pRg st="6" end="6"/>
                                            </p:txEl>
                                          </p:spTgt>
                                        </p:tgtEl>
                                        <p:attrNameLst>
                                          <p:attrName>style.visibility</p:attrName>
                                        </p:attrNameLst>
                                      </p:cBhvr>
                                      <p:to>
                                        <p:strVal val="visible"/>
                                      </p:to>
                                    </p:set>
                                    <p:anim calcmode="lin" valueType="num">
                                      <p:cBhvr additive="base">
                                        <p:cTn id="77" dur="25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78" dur="25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build="p" autoUpdateAnimBg="0" advAuto="0"/>
      <p:bldP spid="9" grpId="0" uiExpand="1"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285750" y="214313"/>
            <a:ext cx="8518525" cy="554037"/>
          </a:xfrm>
          <a:prstGeom prst="rect">
            <a:avLst/>
          </a:prstGeom>
          <a:noFill/>
          <a:ln w="9525">
            <a:noFill/>
            <a:miter lim="800000"/>
            <a:headEnd/>
            <a:tailEnd/>
          </a:ln>
        </p:spPr>
        <p:txBody>
          <a:bodyPr anchor="ctr">
            <a:spAutoFit/>
          </a:bodyPr>
          <a:lstStyle/>
          <a:p>
            <a:pPr algn="ctr">
              <a:defRPr/>
            </a:pPr>
            <a:r>
              <a:rPr lang="he-IL" sz="3000" u="sng" kern="0" dirty="0" smtClean="0">
                <a:solidFill>
                  <a:srgbClr val="000000"/>
                </a:solidFill>
                <a:latin typeface="+mj-lt"/>
              </a:rPr>
              <a:t>כניסות מבקרים/תיירים לישראל (מיליונים)</a:t>
            </a:r>
            <a:endParaRPr lang="en-US" sz="3000" b="1" u="sng" kern="0" dirty="0">
              <a:solidFill>
                <a:srgbClr val="000000"/>
              </a:solidFill>
              <a:latin typeface="+mj-lt"/>
            </a:endParaRPr>
          </a:p>
        </p:txBody>
      </p:sp>
      <p:sp>
        <p:nvSpPr>
          <p:cNvPr id="6147" name="מציין מיקום של מספר שקופית 19"/>
          <p:cNvSpPr>
            <a:spLocks noGrp="1"/>
          </p:cNvSpPr>
          <p:nvPr>
            <p:ph type="sldNum" sz="quarter" idx="12"/>
          </p:nvPr>
        </p:nvSpPr>
        <p:spPr>
          <a:xfrm>
            <a:off x="8501063" y="6478588"/>
            <a:ext cx="642937" cy="3794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cs typeface="Tahoma" pitchFamily="34" charset="0"/>
              </a:defRPr>
            </a:lvl1pPr>
            <a:lvl2pPr marL="742950" indent="-285750" eaLnBrk="0" hangingPunct="0">
              <a:defRPr kumimoji="1" sz="2400">
                <a:solidFill>
                  <a:schemeClr val="tx1"/>
                </a:solidFill>
                <a:latin typeface="Tahoma" pitchFamily="34" charset="0"/>
                <a:cs typeface="Tahoma" pitchFamily="34" charset="0"/>
              </a:defRPr>
            </a:lvl2pPr>
            <a:lvl3pPr marL="1143000" indent="-228600" eaLnBrk="0" hangingPunct="0">
              <a:defRPr kumimoji="1" sz="2400">
                <a:solidFill>
                  <a:schemeClr val="tx1"/>
                </a:solidFill>
                <a:latin typeface="Tahoma" pitchFamily="34" charset="0"/>
                <a:cs typeface="Tahoma" pitchFamily="34" charset="0"/>
              </a:defRPr>
            </a:lvl3pPr>
            <a:lvl4pPr marL="1600200" indent="-228600" eaLnBrk="0" hangingPunct="0">
              <a:defRPr kumimoji="1" sz="2400">
                <a:solidFill>
                  <a:schemeClr val="tx1"/>
                </a:solidFill>
                <a:latin typeface="Tahoma" pitchFamily="34" charset="0"/>
                <a:cs typeface="Tahoma" pitchFamily="34" charset="0"/>
              </a:defRPr>
            </a:lvl4pPr>
            <a:lvl5pPr marL="2057400" indent="-228600" eaLnBrk="0" hangingPunct="0">
              <a:defRPr kumimoji="1" sz="2400">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kumimoji="1" sz="2400">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kumimoji="1" sz="2400">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kumimoji="1" sz="2400">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kumimoji="1" sz="2400">
                <a:solidFill>
                  <a:schemeClr val="tx1"/>
                </a:solidFill>
                <a:latin typeface="Tahoma" pitchFamily="34" charset="0"/>
                <a:cs typeface="Tahoma" pitchFamily="34" charset="0"/>
              </a:defRPr>
            </a:lvl9pPr>
          </a:lstStyle>
          <a:p>
            <a:pPr eaLnBrk="1" hangingPunct="1"/>
            <a:fld id="{0B3B4CC3-9ACF-48E4-AB97-A6C01825F7F4}" type="slidenum">
              <a:rPr kumimoji="0" lang="he-IL" sz="1600" smtClean="0">
                <a:solidFill>
                  <a:schemeClr val="bg1"/>
                </a:solidFill>
              </a:rPr>
              <a:pPr eaLnBrk="1" hangingPunct="1"/>
              <a:t>9</a:t>
            </a:fld>
            <a:endParaRPr kumimoji="0" lang="he-IL" sz="1600" smtClean="0">
              <a:solidFill>
                <a:schemeClr val="bg1"/>
              </a:solidFill>
            </a:endParaRPr>
          </a:p>
        </p:txBody>
      </p:sp>
      <p:graphicFrame>
        <p:nvGraphicFramePr>
          <p:cNvPr id="7" name="Object 2"/>
          <p:cNvGraphicFramePr>
            <a:graphicFrameLocks noChangeAspect="1"/>
          </p:cNvGraphicFramePr>
          <p:nvPr>
            <p:extLst>
              <p:ext uri="{D42A27DB-BD31-4B8C-83A1-F6EECF244321}">
                <p14:modId xmlns:p14="http://schemas.microsoft.com/office/powerpoint/2010/main" xmlns="" val="1588018575"/>
              </p:ext>
            </p:extLst>
          </p:nvPr>
        </p:nvGraphicFramePr>
        <p:xfrm>
          <a:off x="165100" y="768350"/>
          <a:ext cx="8901113" cy="5549900"/>
        </p:xfrm>
        <a:graphic>
          <a:graphicData uri="http://schemas.openxmlformats.org/drawingml/2006/chart">
            <c:chart xmlns:c="http://schemas.openxmlformats.org/drawingml/2006/chart" xmlns:r="http://schemas.openxmlformats.org/officeDocument/2006/relationships" r:id="rId2"/>
          </a:graphicData>
        </a:graphic>
      </p:graphicFrame>
      <p:pic>
        <p:nvPicPr>
          <p:cNvPr id="6150" name="Picture 10"/>
          <p:cNvPicPr>
            <a:picLocks noChangeAspect="1" noChangeArrowheads="1"/>
          </p:cNvPicPr>
          <p:nvPr/>
        </p:nvPicPr>
        <p:blipFill>
          <a:blip r:embed="rId3" cstate="print">
            <a:grayscl/>
            <a:extLst>
              <a:ext uri="{28A0092B-C50C-407E-A947-70E740481C1C}">
                <a14:useLocalDpi xmlns:a14="http://schemas.microsoft.com/office/drawing/2010/main" xmlns="" val="0"/>
              </a:ext>
            </a:extLst>
          </a:blip>
          <a:srcRect l="84146" t="-9875" r="305"/>
          <a:stretch>
            <a:fillRect/>
          </a:stretch>
        </p:blipFill>
        <p:spPr bwMode="auto">
          <a:xfrm>
            <a:off x="0" y="6400800"/>
            <a:ext cx="533400" cy="4572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151" name="מלבן 7"/>
          <p:cNvSpPr>
            <a:spLocks noChangeArrowheads="1"/>
          </p:cNvSpPr>
          <p:nvPr/>
        </p:nvSpPr>
        <p:spPr bwMode="auto">
          <a:xfrm>
            <a:off x="557212" y="5972175"/>
            <a:ext cx="81295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he-IL" dirty="0" smtClean="0">
                <a:solidFill>
                  <a:srgbClr val="0000FF"/>
                </a:solidFill>
              </a:rPr>
              <a:t>מבקרים – כולל </a:t>
            </a:r>
            <a:r>
              <a:rPr lang="he-IL" dirty="0" err="1" smtClean="0">
                <a:solidFill>
                  <a:srgbClr val="0000FF"/>
                </a:solidFill>
              </a:rPr>
              <a:t>אוניות</a:t>
            </a:r>
            <a:r>
              <a:rPr lang="he-IL" dirty="0" smtClean="0">
                <a:solidFill>
                  <a:srgbClr val="0000FF"/>
                </a:solidFill>
              </a:rPr>
              <a:t> שיוט וביקורי יום</a:t>
            </a:r>
            <a:endParaRPr lang="en-US" sz="1800" b="1" dirty="0">
              <a:solidFill>
                <a:srgbClr val="0000FF"/>
              </a:solidFill>
            </a:endParaRPr>
          </a:p>
          <a:p>
            <a:pPr algn="r"/>
            <a:r>
              <a:rPr lang="he-IL" sz="1800" b="1" dirty="0" smtClean="0">
                <a:solidFill>
                  <a:srgbClr val="A50021"/>
                </a:solidFill>
              </a:rPr>
              <a:t>תיירים – שהו לפחות 24 שעות במדינה</a:t>
            </a:r>
            <a:endParaRPr lang="en-US" sz="1800" b="1" dirty="0">
              <a:solidFill>
                <a:srgbClr val="A50021"/>
              </a:solidFill>
            </a:endParaRPr>
          </a:p>
        </p:txBody>
      </p:sp>
    </p:spTree>
    <p:extLst>
      <p:ext uri="{BB962C8B-B14F-4D97-AF65-F5344CB8AC3E}">
        <p14:creationId xmlns:p14="http://schemas.microsoft.com/office/powerpoint/2010/main" xmlns="" val="41062512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16462</TotalTime>
  <Words>2749</Words>
  <Application>Microsoft Office PowerPoint</Application>
  <PresentationFormat>‫הצגה על המסך (4:3)</PresentationFormat>
  <Paragraphs>646</Paragraphs>
  <Slides>62</Slides>
  <Notes>7</Notes>
  <HiddenSlides>0</HiddenSlides>
  <MMClips>0</MMClips>
  <ScaleCrop>false</ScaleCrop>
  <HeadingPairs>
    <vt:vector size="6" baseType="variant">
      <vt:variant>
        <vt:lpstr>ערכת נושא</vt:lpstr>
      </vt:variant>
      <vt:variant>
        <vt:i4>1</vt:i4>
      </vt:variant>
      <vt:variant>
        <vt:lpstr>שרתי OLE מוטבעים</vt:lpstr>
      </vt:variant>
      <vt:variant>
        <vt:i4>2</vt:i4>
      </vt:variant>
      <vt:variant>
        <vt:lpstr>כותרות שקופיות</vt:lpstr>
      </vt:variant>
      <vt:variant>
        <vt:i4>62</vt:i4>
      </vt:variant>
    </vt:vector>
  </HeadingPairs>
  <TitlesOfParts>
    <vt:vector size="65" baseType="lpstr">
      <vt:lpstr>ערכת נושא Office</vt:lpstr>
      <vt:lpstr>Microsoft Office Excel 97-2003 Worksheet</vt:lpstr>
      <vt:lpstr>גליון עבודה</vt:lpstr>
      <vt:lpstr>שקופית 1</vt:lpstr>
      <vt:lpstr>שקופית 2</vt:lpstr>
      <vt:lpstr>שקופית 3</vt:lpstr>
      <vt:lpstr>שקופית 4</vt:lpstr>
      <vt:lpstr>מדינות באזור שהכפילו ושילשו את התיירות אליהן משנת 2000:</vt:lpstr>
      <vt:lpstr>שקופית 6</vt:lpstr>
      <vt:lpstr>שקופית 7</vt:lpstr>
      <vt:lpstr>פרופיל התיירות</vt:lpstr>
      <vt:lpstr>שקופית 9</vt:lpstr>
      <vt:lpstr>שקופית 10</vt:lpstr>
      <vt:lpstr>פרופיל כניסות התיירים לישראל </vt:lpstr>
      <vt:lpstr>תחומי חוזק וחולשה של ענף התיירות בישראל- דו"ח 2015  דירוג ישראל מתוך 141 מדינות- מקום 72 בשנת 2015 בהשוואה למקום 53 בשנת 2013  </vt:lpstr>
      <vt:lpstr>מצבת חדרים בבתי מלון רשומים (סוף כל שנה)  </vt:lpstr>
      <vt:lpstr>שקופית 14</vt:lpstr>
      <vt:lpstr>לינות במלונות על פי אזורי תיירות נבחרים (2014) </vt:lpstr>
      <vt:lpstr>פרמטרים כלכליים לכדאיות ההשקעה במלונאות בישראל  ממוצע ארצי ,  שנת 2014</vt:lpstr>
      <vt:lpstr>שקופית 17</vt:lpstr>
      <vt:lpstr>שקופית 18</vt:lpstr>
      <vt:lpstr>שקופית 19</vt:lpstr>
      <vt:lpstr>שקופית 20</vt:lpstr>
      <vt:lpstr>שקופית 21</vt:lpstr>
      <vt:lpstr>פרופיל התעסוקה בתיירות</vt:lpstr>
      <vt:lpstr>פרופיל התעסוקה במלונות</vt:lpstr>
      <vt:lpstr>שקופית 24</vt:lpstr>
      <vt:lpstr>תעסוקה בתיירות – מאפיינים נוספים</vt:lpstr>
      <vt:lpstr>שקופית 26</vt:lpstr>
      <vt:lpstr>ולמציאות . .   מיולי 2014: משבר בתיירות הנכנסת</vt:lpstr>
      <vt:lpstr>שקופית 28</vt:lpstr>
      <vt:lpstr>שקופית 29</vt:lpstr>
      <vt:lpstr>האיומים על תעשיית התיירות והמלונאות : </vt:lpstr>
      <vt:lpstr>האיומים על תעשיית התיירות והמלונאות</vt:lpstr>
      <vt:lpstr>שקופית 32</vt:lpstr>
      <vt:lpstr>שקופית 33</vt:lpstr>
      <vt:lpstr>שקופית 34</vt:lpstr>
      <vt:lpstr>חזרה לעתיד. יעדים ריאלים, משמעויות  </vt:lpstr>
      <vt:lpstr>יעדי התיירות לעתיד. משמעויות </vt:lpstr>
      <vt:lpstr>   איך בכל זאת נהפוך ל-  TOURIST NATION?  האתגר לממשלה  </vt:lpstr>
      <vt:lpstr>   איך בכל זאת נהפוך ל-  TOURIST NATION? האתגר לממשלה   </vt:lpstr>
      <vt:lpstr>תיירות בישראל 2023 - הצלחה מול החמצה</vt:lpstr>
      <vt:lpstr>שקופית 40</vt:lpstr>
      <vt:lpstr>שקופית 41</vt:lpstr>
      <vt:lpstr>שקופית 42</vt:lpstr>
      <vt:lpstr>שקופית 43</vt:lpstr>
      <vt:lpstr>שקופית 44</vt:lpstr>
      <vt:lpstr>שקופית 45</vt:lpstr>
      <vt:lpstr>שקופית 46</vt:lpstr>
      <vt:lpstr>שקופית 47</vt:lpstr>
      <vt:lpstr>שקופית 48</vt:lpstr>
      <vt:lpstr>שקופית 49</vt:lpstr>
      <vt:lpstr>שקופית 50</vt:lpstr>
      <vt:lpstr>שקופית 51</vt:lpstr>
      <vt:lpstr>שקופית 52</vt:lpstr>
      <vt:lpstr>שקופית 53</vt:lpstr>
      <vt:lpstr>שקופית 54</vt:lpstr>
      <vt:lpstr>שקופית 55</vt:lpstr>
      <vt:lpstr>שקופית 56</vt:lpstr>
      <vt:lpstr>שקופית 57</vt:lpstr>
      <vt:lpstr>שקופית 58</vt:lpstr>
      <vt:lpstr>שקופית 59</vt:lpstr>
      <vt:lpstr>שקופית 60</vt:lpstr>
      <vt:lpstr>שקופית 61</vt:lpstr>
      <vt:lpstr>שקופית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התאחדות בתי המלון</dc:title>
  <dc:creator>Lipaz Aspir</dc:creator>
  <cp:lastModifiedBy>Home</cp:lastModifiedBy>
  <cp:revision>1050</cp:revision>
  <cp:lastPrinted>2014-06-22T06:56:20Z</cp:lastPrinted>
  <dcterms:created xsi:type="dcterms:W3CDTF">2011-02-23T16:06:43Z</dcterms:created>
  <dcterms:modified xsi:type="dcterms:W3CDTF">2015-07-04T20:16:37Z</dcterms:modified>
</cp:coreProperties>
</file>