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2" r:id="rId3"/>
    <p:sldId id="259" r:id="rId4"/>
    <p:sldId id="267" r:id="rId5"/>
    <p:sldId id="258" r:id="rId6"/>
    <p:sldId id="261" r:id="rId7"/>
    <p:sldId id="257" r:id="rId8"/>
    <p:sldId id="268" r:id="rId9"/>
    <p:sldId id="260" r:id="rId10"/>
    <p:sldId id="266" r:id="rId11"/>
    <p:sldId id="263" r:id="rId12"/>
    <p:sldId id="265" r:id="rId13"/>
    <p:sldId id="264" r:id="rId1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64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3F75-E7F3-4FB5-BD39-ACC8798F55C5}" type="datetimeFigureOut">
              <a:rPr lang="he-IL" smtClean="0"/>
              <a:t>כ"ג/חשון/תשע"ז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8FCE-B7B4-44BA-9AE5-52FEC3FA39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720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3F75-E7F3-4FB5-BD39-ACC8798F55C5}" type="datetimeFigureOut">
              <a:rPr lang="he-IL" smtClean="0"/>
              <a:t>כ"ג/חשון/תשע"ז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8FCE-B7B4-44BA-9AE5-52FEC3FA39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397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3F75-E7F3-4FB5-BD39-ACC8798F55C5}" type="datetimeFigureOut">
              <a:rPr lang="he-IL" smtClean="0"/>
              <a:t>כ"ג/חשון/תשע"ז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8FCE-B7B4-44BA-9AE5-52FEC3FA39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041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3F75-E7F3-4FB5-BD39-ACC8798F55C5}" type="datetimeFigureOut">
              <a:rPr lang="he-IL" smtClean="0"/>
              <a:t>כ"ג/חשון/תשע"ז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8FCE-B7B4-44BA-9AE5-52FEC3FA39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93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3F75-E7F3-4FB5-BD39-ACC8798F55C5}" type="datetimeFigureOut">
              <a:rPr lang="he-IL" smtClean="0"/>
              <a:t>כ"ג/חשון/תשע"ז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8FCE-B7B4-44BA-9AE5-52FEC3FA39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258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3F75-E7F3-4FB5-BD39-ACC8798F55C5}" type="datetimeFigureOut">
              <a:rPr lang="he-IL" smtClean="0"/>
              <a:t>כ"ג/חשון/תשע"ז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8FCE-B7B4-44BA-9AE5-52FEC3FA39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339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3F75-E7F3-4FB5-BD39-ACC8798F55C5}" type="datetimeFigureOut">
              <a:rPr lang="he-IL" smtClean="0"/>
              <a:t>כ"ג/חשון/תשע"ז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8FCE-B7B4-44BA-9AE5-52FEC3FA39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64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3F75-E7F3-4FB5-BD39-ACC8798F55C5}" type="datetimeFigureOut">
              <a:rPr lang="he-IL" smtClean="0"/>
              <a:t>כ"ג/חשון/תשע"ז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8FCE-B7B4-44BA-9AE5-52FEC3FA39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409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3F75-E7F3-4FB5-BD39-ACC8798F55C5}" type="datetimeFigureOut">
              <a:rPr lang="he-IL" smtClean="0"/>
              <a:t>כ"ג/חשון/תשע"ז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8FCE-B7B4-44BA-9AE5-52FEC3FA39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926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3F75-E7F3-4FB5-BD39-ACC8798F55C5}" type="datetimeFigureOut">
              <a:rPr lang="he-IL" smtClean="0"/>
              <a:t>כ"ג/חשון/תשע"ז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8FCE-B7B4-44BA-9AE5-52FEC3FA39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631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3F75-E7F3-4FB5-BD39-ACC8798F55C5}" type="datetimeFigureOut">
              <a:rPr lang="he-IL" smtClean="0"/>
              <a:t>כ"ג/חשון/תשע"ז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8FCE-B7B4-44BA-9AE5-52FEC3FA39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627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A3F75-E7F3-4FB5-BD39-ACC8798F55C5}" type="datetimeFigureOut">
              <a:rPr lang="he-IL" smtClean="0"/>
              <a:t>כ"ג/חשון/תשע"ז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28FCE-B7B4-44BA-9AE5-52FEC3FA39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293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il/url?sa=i&amp;rct=j&amp;q=&amp;esrc=s&amp;source=images&amp;cd=&amp;ved=0ahUKEwjZ14Daub7QAhUFVRQKHUfND3MQjRwIBw&amp;url=http://1080.plus/np7dHCqzIGM.video&amp;psig=AFQjCNE38iufObCYdmFLF8msT4h8ZwxAtQ&amp;ust=147997569758187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תוצאת תמונה עבור ‪black friday 2016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300"/>
            <a:ext cx="9144000" cy="50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88640"/>
            <a:ext cx="903649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/>
              <a:t>BLACK  FRIDAY</a:t>
            </a:r>
          </a:p>
          <a:p>
            <a:pPr algn="ctr"/>
            <a:r>
              <a:rPr lang="he-IL" sz="4800" b="1" dirty="0" smtClean="0"/>
              <a:t>והקשרו  לגיאוגרפיה  - אדם  </a:t>
            </a:r>
            <a:r>
              <a:rPr lang="he-IL" sz="4800" b="1" dirty="0" smtClean="0"/>
              <a:t>וסביבה</a:t>
            </a:r>
            <a:endParaRPr lang="en-US" sz="4800" b="1" dirty="0" smtClean="0"/>
          </a:p>
        </p:txBody>
      </p:sp>
      <p:sp>
        <p:nvSpPr>
          <p:cNvPr id="2" name="מלבן 1"/>
          <p:cNvSpPr/>
          <p:nvPr/>
        </p:nvSpPr>
        <p:spPr>
          <a:xfrm>
            <a:off x="0" y="1818588"/>
            <a:ext cx="5292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It's almost time for serious savings, make sure you're prepared</a:t>
            </a:r>
            <a:endParaRPr lang="he-I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8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381" y="188640"/>
            <a:ext cx="8892480" cy="66787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smtClean="0">
                <a:solidFill>
                  <a:srgbClr val="7030A0"/>
                </a:solidFill>
                <a:effectLst/>
              </a:rPr>
              <a:t>מהי  תרבות  הצריכה?</a:t>
            </a:r>
          </a:p>
          <a:p>
            <a:pPr algn="ctr"/>
            <a:endParaRPr lang="he-IL" sz="2800" b="1" dirty="0" smtClean="0">
              <a:solidFill>
                <a:srgbClr val="FF0000"/>
              </a:solidFill>
              <a:effectLst/>
            </a:endParaRPr>
          </a:p>
          <a:p>
            <a:r>
              <a:rPr lang="he-IL" sz="2800" b="1" dirty="0" smtClean="0">
                <a:solidFill>
                  <a:srgbClr val="FF0000"/>
                </a:solidFill>
                <a:effectLst/>
              </a:rPr>
              <a:t>מערכת  חברתית  וכלכלית  המעודדת  צריכה  של  מוצרים  ושירותים כערך  מרכזי  בעיקר  בקרב  אוכלוסייה  ברמת  חיים  גבוהה  במדינות  מפותחות</a:t>
            </a:r>
            <a:r>
              <a:rPr lang="he-IL" sz="2800" b="1" dirty="0" smtClean="0">
                <a:effectLst/>
              </a:rPr>
              <a:t>.   הרגלי  הצריכה  של  ימינו  מנותבים  על  ידי חברות  כלכליות  גדולות  לצריכה  אישית מוגזמת  ועיוורת.</a:t>
            </a:r>
            <a:r>
              <a:rPr lang="he-IL" sz="2800" b="1" dirty="0" smtClean="0"/>
              <a:t>  </a:t>
            </a:r>
            <a:r>
              <a:rPr lang="he-IL" sz="2800" b="1" dirty="0" smtClean="0">
                <a:solidFill>
                  <a:srgbClr val="FF0000"/>
                </a:solidFill>
              </a:rPr>
              <a:t>בני  </a:t>
            </a:r>
            <a:r>
              <a:rPr lang="he-IL" sz="2800" b="1" dirty="0">
                <a:solidFill>
                  <a:srgbClr val="FF0000"/>
                </a:solidFill>
              </a:rPr>
              <a:t>אדם  משוטטים  </a:t>
            </a:r>
            <a:r>
              <a:rPr lang="he-IL" sz="2800" b="1" dirty="0" smtClean="0">
                <a:solidFill>
                  <a:srgbClr val="FF0000"/>
                </a:solidFill>
              </a:rPr>
              <a:t>בחנויות  </a:t>
            </a:r>
            <a:r>
              <a:rPr lang="he-IL" sz="2800" b="1" dirty="0">
                <a:solidFill>
                  <a:srgbClr val="FF0000"/>
                </a:solidFill>
              </a:rPr>
              <a:t>ובקניונים  וקונים  מוצרים  שהם  לא  בהכרח  צריכים  ובחלקם  אפילו  לא  משתמשים  לאחר  שקנו  אותם. </a:t>
            </a:r>
            <a:r>
              <a:rPr lang="he-IL" sz="2800" b="1" dirty="0" smtClean="0">
                <a:solidFill>
                  <a:srgbClr val="FF0000"/>
                </a:solidFill>
              </a:rPr>
              <a:t> </a:t>
            </a:r>
            <a:r>
              <a:rPr lang="he-IL" sz="2800" b="1" dirty="0" smtClean="0"/>
              <a:t>החשיפה  </a:t>
            </a:r>
            <a:r>
              <a:rPr lang="he-IL" sz="2800" b="1" dirty="0"/>
              <a:t>לפרסום </a:t>
            </a:r>
            <a:r>
              <a:rPr lang="he-IL" sz="2800" b="1" dirty="0" smtClean="0"/>
              <a:t> אגרסיבי  הופכת  מוצרים  </a:t>
            </a:r>
            <a:r>
              <a:rPr lang="he-IL" sz="2800" b="1" dirty="0"/>
              <a:t>רבים  </a:t>
            </a:r>
            <a:r>
              <a:rPr lang="he-IL" sz="2800" b="1" dirty="0" smtClean="0"/>
              <a:t> </a:t>
            </a:r>
            <a:r>
              <a:rPr lang="he-IL" sz="2800" b="1" dirty="0"/>
              <a:t>ל"מותגים",  שמי  שרוכש  אותם  חש  שמעמדו  בחברה  גבוה  והוא  "מקובל",  גם  אם  הוא  לא  ממש  זקוק  למוצר. </a:t>
            </a:r>
            <a:r>
              <a:rPr lang="he-IL" sz="2800" b="1" dirty="0" smtClean="0">
                <a:solidFill>
                  <a:srgbClr val="FF0000"/>
                </a:solidFill>
              </a:rPr>
              <a:t>הפרסומות  ומבצעי  השיווק  של  חברות  כלכליות  גדולות  משפיעים  על  הרגלי  הצריכה  שלנו,  ומפתים  </a:t>
            </a:r>
            <a:r>
              <a:rPr lang="he-IL" sz="2800" b="1" dirty="0">
                <a:solidFill>
                  <a:srgbClr val="FF0000"/>
                </a:solidFill>
              </a:rPr>
              <a:t>אותנו  לקנות  מוצרים  שלא  באמת  אנו  צריכים  ולא  תמיד  נשתמש  בהם</a:t>
            </a:r>
            <a:r>
              <a:rPr lang="he-IL" sz="2800" b="1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5210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426" y="188640"/>
            <a:ext cx="8755054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solidFill>
                  <a:srgbClr val="FF0000"/>
                </a:solidFill>
                <a:effectLst/>
              </a:rPr>
              <a:t>יום  ללא  קניות </a:t>
            </a:r>
          </a:p>
          <a:p>
            <a:endParaRPr lang="he-IL" sz="2800" b="1" dirty="0" smtClean="0">
              <a:effectLst/>
            </a:endParaRPr>
          </a:p>
          <a:p>
            <a:r>
              <a:rPr lang="he-IL" sz="2800" b="1" dirty="0" smtClean="0">
                <a:effectLst/>
              </a:rPr>
              <a:t>אירוע  של  מחאה  נגד תרבות  הצריכה, שהמשתתפים  בו  נמנעים, על  פי  הצהרתם,  מקניה  למשך  יום  אחד. יום  זה  נוסד על  ידי  </a:t>
            </a:r>
            <a:r>
              <a:rPr lang="he-IL" sz="2800" b="1" dirty="0" err="1" smtClean="0">
                <a:effectLst/>
              </a:rPr>
              <a:t>אירגון</a:t>
            </a:r>
            <a:r>
              <a:rPr lang="he-IL" sz="2800" b="1" dirty="0" smtClean="0">
                <a:effectLst/>
              </a:rPr>
              <a:t>   "</a:t>
            </a:r>
            <a:r>
              <a:rPr lang="he-IL" sz="2800" b="1" dirty="0" err="1" smtClean="0">
                <a:effectLst/>
              </a:rPr>
              <a:t>מכסחי</a:t>
            </a:r>
            <a:r>
              <a:rPr lang="he-IL" sz="2800" b="1" dirty="0" smtClean="0">
                <a:effectLst/>
              </a:rPr>
              <a:t>  הפרסומות"  הקנדיים. בארצות  הברית  מקיימים  את  האירוע  ביום  שישי  השחור.</a:t>
            </a:r>
            <a:endParaRPr lang="he-IL" sz="2800" b="1" dirty="0"/>
          </a:p>
        </p:txBody>
      </p:sp>
      <p:pic>
        <p:nvPicPr>
          <p:cNvPr id="7172" name="Picture 4" descr="https://upload.wikimedia.org/wikipedia/commons/4/40/La2-buynoth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68960"/>
            <a:ext cx="7173674" cy="381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426" y="4571544"/>
            <a:ext cx="15841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0000"/>
                </a:solidFill>
              </a:rPr>
              <a:t>הפגנה  לציון  יום  ללא  קניות  בסן  פרנסיסקו</a:t>
            </a:r>
            <a:endParaRPr lang="he-I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thumb/7/7f/Shop_Until_You_Drop_by_Banksy.JPG/800px-Shop_Until_You_Drop_by_Bank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" y="2204864"/>
            <a:ext cx="5941033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611" y="165592"/>
            <a:ext cx="8856984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solidFill>
                  <a:srgbClr val="7030A0"/>
                </a:solidFill>
                <a:effectLst/>
              </a:rPr>
              <a:t>גרפיטי  המוחה  נגד  תרבות  הצריכה</a:t>
            </a:r>
          </a:p>
          <a:p>
            <a:pPr algn="ctr"/>
            <a:endParaRPr lang="he-IL" sz="2800" b="1" dirty="0" smtClean="0">
              <a:effectLst/>
            </a:endParaRPr>
          </a:p>
          <a:p>
            <a:r>
              <a:rPr lang="he-IL" sz="2400" b="1" dirty="0" smtClean="0">
                <a:solidFill>
                  <a:srgbClr val="FF0000"/>
                </a:solidFill>
                <a:effectLst/>
              </a:rPr>
              <a:t>האיור  של  אומן  הגרפיטי  </a:t>
            </a:r>
            <a:r>
              <a:rPr lang="he-IL" sz="2400" b="1" dirty="0" err="1" smtClean="0">
                <a:solidFill>
                  <a:srgbClr val="FF0000"/>
                </a:solidFill>
                <a:effectLst/>
              </a:rPr>
              <a:t>בנקסי</a:t>
            </a:r>
            <a:r>
              <a:rPr lang="he-IL" sz="2400" b="1" dirty="0" smtClean="0">
                <a:solidFill>
                  <a:srgbClr val="FF0000"/>
                </a:solidFill>
                <a:effectLst/>
              </a:rPr>
              <a:t>  נקרא  </a:t>
            </a:r>
            <a:r>
              <a:rPr lang="en-US" sz="2800" b="1" dirty="0" smtClean="0">
                <a:solidFill>
                  <a:srgbClr val="FF0000"/>
                </a:solidFill>
                <a:effectLst/>
              </a:rPr>
              <a:t>"Shop  Until  You  Drop" - </a:t>
            </a:r>
            <a:r>
              <a:rPr lang="he-IL" sz="2800" b="1" dirty="0" smtClean="0">
                <a:solidFill>
                  <a:srgbClr val="FF0000"/>
                </a:solidFill>
                <a:effectLst/>
              </a:rPr>
              <a:t>  - קנה  עד  שתקרוס,  ובפירוש  קיצוני  יותר  - עד  שתמות. </a:t>
            </a:r>
            <a:endParaRPr lang="he-IL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4167" y="2348880"/>
            <a:ext cx="3030427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he-IL" sz="2400" b="1" dirty="0" smtClean="0">
                <a:solidFill>
                  <a:srgbClr val="0070C0"/>
                </a:solidFill>
                <a:effectLst/>
              </a:rPr>
              <a:t>ידועים  מקרים  רבים  של  אנשים  את  מתמכרים  לקניות  ואף  לוקחים  הלוואות  למימון  קניות  ושוקעים  בחובות,  וזה  מוביל  בחלק  מהמקרים  לפירוק  המסגרות  המשפחתיות  (גירושין)  ולהתאבדויות. </a:t>
            </a:r>
            <a:endParaRPr lang="he-IL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956" y="46750"/>
            <a:ext cx="8712968" cy="66171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rgbClr val="FF0000"/>
                </a:solidFill>
              </a:rPr>
              <a:t>יתרונות   "קניה  חכמה"  וצמצום  תרבות  הצריכה</a:t>
            </a:r>
          </a:p>
          <a:p>
            <a:endParaRPr lang="he-IL" sz="2800" b="1" dirty="0" smtClean="0">
              <a:solidFill>
                <a:srgbClr val="FF0000"/>
              </a:solidFill>
            </a:endParaRPr>
          </a:p>
          <a:p>
            <a:pPr algn="ctr"/>
            <a:r>
              <a:rPr lang="he-IL" sz="2800" b="1" dirty="0" smtClean="0">
                <a:solidFill>
                  <a:srgbClr val="FF0000"/>
                </a:solidFill>
              </a:rPr>
              <a:t>לדעת  להבדיל  בין  "צריך"  לבין  רוצה"</a:t>
            </a:r>
            <a:endParaRPr lang="he-IL" sz="2800" b="1" dirty="0">
              <a:solidFill>
                <a:srgbClr val="FF0000"/>
              </a:solidFill>
            </a:endParaRPr>
          </a:p>
          <a:p>
            <a:endParaRPr lang="he-IL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rgbClr val="7030A0"/>
                </a:solidFill>
              </a:rPr>
              <a:t>צרכנות  נבונה  תורמת  להפחתה  משמעותית  של  כמות  הפסולת  ושל  המפגעים  הסביבתיים  שהיא  יוצרת.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8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rgbClr val="7030A0"/>
                </a:solidFill>
              </a:rPr>
              <a:t>הפחתת  זיהום  האוויר  מתעשייה  ומתחבורה  וצמצום  כמות  </a:t>
            </a:r>
            <a:r>
              <a:rPr lang="en-US" sz="2800" b="1" dirty="0" smtClean="0">
                <a:solidFill>
                  <a:srgbClr val="7030A0"/>
                </a:solidFill>
              </a:rPr>
              <a:t>C02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he-IL" sz="2800" b="1" dirty="0">
                <a:solidFill>
                  <a:srgbClr val="7030A0"/>
                </a:solidFill>
              </a:rPr>
              <a:t> </a:t>
            </a:r>
            <a:r>
              <a:rPr lang="he-IL" sz="2800" b="1" dirty="0" smtClean="0">
                <a:solidFill>
                  <a:srgbClr val="7030A0"/>
                </a:solidFill>
              </a:rPr>
              <a:t> באוויר  והתחממות  גלובלית -  כאשר  צורכים  פחות  אז  גם  מייצרים  פחות  במפעלים  ופחות  הובלת  מוצרים.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8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rgbClr val="7030A0"/>
                </a:solidFill>
              </a:rPr>
              <a:t>חיסכון  בחומרי  גלם  (משאבי  טבע).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8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rgbClr val="7030A0"/>
                </a:solidFill>
              </a:rPr>
              <a:t>חיסכון  בכסף.</a:t>
            </a:r>
          </a:p>
        </p:txBody>
      </p:sp>
    </p:spTree>
    <p:extLst>
      <p:ext uri="{BB962C8B-B14F-4D97-AF65-F5344CB8AC3E}">
        <p14:creationId xmlns:p14="http://schemas.microsoft.com/office/powerpoint/2010/main" val="166614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66787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rgbClr val="FF0000"/>
                </a:solidFill>
                <a:effectLst/>
              </a:rPr>
              <a:t>יום  שישי  השחור  (</a:t>
            </a:r>
            <a:r>
              <a:rPr lang="he-IL" sz="3200" b="1" dirty="0" err="1" smtClean="0">
                <a:solidFill>
                  <a:srgbClr val="FF0000"/>
                </a:solidFill>
                <a:effectLst/>
              </a:rPr>
              <a:t>Black</a:t>
            </a:r>
            <a:r>
              <a:rPr lang="he-IL" sz="3200" b="1" dirty="0" smtClean="0">
                <a:solidFill>
                  <a:srgbClr val="FF0000"/>
                </a:solidFill>
                <a:effectLst/>
              </a:rPr>
              <a:t>  </a:t>
            </a:r>
            <a:r>
              <a:rPr lang="he-IL" sz="3200" b="1" dirty="0" err="1" smtClean="0">
                <a:solidFill>
                  <a:srgbClr val="FF0000"/>
                </a:solidFill>
                <a:effectLst/>
              </a:rPr>
              <a:t>Friday</a:t>
            </a:r>
            <a:r>
              <a:rPr lang="he-IL" sz="3200" b="1" dirty="0" smtClean="0">
                <a:solidFill>
                  <a:srgbClr val="FF0000"/>
                </a:solidFill>
                <a:effectLst/>
              </a:rPr>
              <a:t>) </a:t>
            </a:r>
          </a:p>
          <a:p>
            <a:pPr algn="ctr"/>
            <a:endParaRPr lang="he-IL" sz="2800" b="1" dirty="0" smtClean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b="1" dirty="0" smtClean="0">
                <a:effectLst/>
              </a:rPr>
              <a:t>כינוי  ליום  שישי  שפותח  את  עונת  המכירות  לקראת  חג המולד.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e-IL" b="1" dirty="0" smtClean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b="1" dirty="0" smtClean="0">
                <a:effectLst/>
              </a:rPr>
              <a:t>חל ביום  שישי  של  השבוע  הרביעי  בחודש  נובמבר  (למחרת  חג  ההודיה  שחל  ביום  חמישי  הרביעי </a:t>
            </a:r>
            <a:r>
              <a:rPr lang="en-US" sz="2800" b="1" dirty="0" smtClean="0">
                <a:effectLst/>
              </a:rPr>
              <a:t> </a:t>
            </a:r>
            <a:r>
              <a:rPr lang="he-IL" sz="2800" b="1" dirty="0" smtClean="0">
                <a:effectLst/>
              </a:rPr>
              <a:t>של  חודש  נובמבר). </a:t>
            </a:r>
            <a:r>
              <a:rPr lang="he-IL" sz="2000" b="1" dirty="0" smtClean="0">
                <a:solidFill>
                  <a:srgbClr val="0070C0"/>
                </a:solidFill>
                <a:effectLst/>
              </a:rPr>
              <a:t>בסוף  השבוע  של  חג  ההודיה  אנשים  רבים  לוקחים  חופש  ("גשר")  ויוצאים  לקניות  לקראת  חג  המולד  והסוחרים  ובעלי  החנויות  עוברים  למאזן  של  רווחים  גדולים.  מקור  השם  בביטוי "</a:t>
            </a:r>
            <a:r>
              <a:rPr lang="he-IL" sz="2000" b="1" dirty="0" err="1" smtClean="0">
                <a:solidFill>
                  <a:srgbClr val="0070C0"/>
                </a:solidFill>
                <a:effectLst/>
              </a:rPr>
              <a:t>in</a:t>
            </a:r>
            <a:r>
              <a:rPr lang="he-IL" sz="2000" b="1" dirty="0" smtClean="0">
                <a:solidFill>
                  <a:srgbClr val="0070C0"/>
                </a:solidFill>
                <a:effectLst/>
              </a:rPr>
              <a:t> </a:t>
            </a:r>
            <a:r>
              <a:rPr lang="he-IL" sz="2000" b="1" dirty="0" err="1" smtClean="0">
                <a:solidFill>
                  <a:srgbClr val="0070C0"/>
                </a:solidFill>
                <a:effectLst/>
              </a:rPr>
              <a:t>the</a:t>
            </a:r>
            <a:r>
              <a:rPr lang="he-IL" sz="2000" b="1" dirty="0" smtClean="0">
                <a:solidFill>
                  <a:srgbClr val="0070C0"/>
                </a:solidFill>
                <a:effectLst/>
              </a:rPr>
              <a:t> </a:t>
            </a:r>
            <a:r>
              <a:rPr lang="he-IL" sz="2000" b="1" dirty="0" err="1" smtClean="0">
                <a:solidFill>
                  <a:srgbClr val="0070C0"/>
                </a:solidFill>
                <a:effectLst/>
              </a:rPr>
              <a:t>black</a:t>
            </a:r>
            <a:r>
              <a:rPr lang="he-IL" sz="2000" b="1" dirty="0" smtClean="0">
                <a:solidFill>
                  <a:srgbClr val="0070C0"/>
                </a:solidFill>
                <a:effectLst/>
              </a:rPr>
              <a:t>"  שמשמעותו  להרוויח</a:t>
            </a:r>
            <a:r>
              <a:rPr lang="he-IL" sz="2000" b="1" dirty="0" smtClean="0">
                <a:effectLst/>
              </a:rPr>
              <a:t>. מקורו במוסכמה</a:t>
            </a:r>
          </a:p>
          <a:p>
            <a:r>
              <a:rPr lang="he-IL" sz="2000" b="1" dirty="0" smtClean="0">
                <a:effectLst/>
              </a:rPr>
              <a:t>       מתוך  עולם ראיית  החשבון, שלפיה </a:t>
            </a:r>
          </a:p>
          <a:p>
            <a:r>
              <a:rPr lang="he-IL" sz="2000" b="1" dirty="0" smtClean="0">
                <a:effectLst/>
              </a:rPr>
              <a:t>       ערכים</a:t>
            </a:r>
            <a:r>
              <a:rPr lang="he-IL" sz="2000" b="1" dirty="0" smtClean="0"/>
              <a:t>  </a:t>
            </a:r>
            <a:r>
              <a:rPr lang="he-IL" sz="2000" b="1" dirty="0" smtClean="0">
                <a:effectLst/>
              </a:rPr>
              <a:t>מספריים  חיוביים  (הכנסות / </a:t>
            </a:r>
          </a:p>
          <a:p>
            <a:r>
              <a:rPr lang="he-IL" sz="2000" b="1" dirty="0" smtClean="0">
                <a:effectLst/>
              </a:rPr>
              <a:t>       רווחים) מודפסים  בדיו  שחור </a:t>
            </a:r>
            <a:r>
              <a:rPr lang="he-IL" sz="2000" b="1" dirty="0" smtClean="0"/>
              <a:t> </a:t>
            </a:r>
            <a:r>
              <a:rPr lang="he-IL" sz="2000" b="1" dirty="0" smtClean="0">
                <a:effectLst/>
              </a:rPr>
              <a:t>ואילו  </a:t>
            </a:r>
          </a:p>
          <a:p>
            <a:r>
              <a:rPr lang="he-IL" sz="2000" b="1" dirty="0" smtClean="0">
                <a:effectLst/>
              </a:rPr>
              <a:t>       ערכים  מספריים  שליליים (הוצאות / </a:t>
            </a:r>
          </a:p>
          <a:p>
            <a:r>
              <a:rPr lang="he-IL" sz="2000" b="1" dirty="0" smtClean="0">
                <a:effectLst/>
              </a:rPr>
              <a:t>       הפסדים)  מודפסים  בדיו  אדום.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e-IL" b="1" dirty="0" smtClean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b="1" dirty="0" smtClean="0">
                <a:effectLst/>
              </a:rPr>
              <a:t>יום זה  הוא  יום  שיא  של  צרכנות  (קניות)  בארה"ב.</a:t>
            </a:r>
            <a:endParaRPr lang="he-IL" sz="2800" b="1" dirty="0"/>
          </a:p>
        </p:txBody>
      </p:sp>
      <p:pic>
        <p:nvPicPr>
          <p:cNvPr id="3" name="Picture 2" descr="תוצאת תמונה עבור רווח והפס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4139952" cy="186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4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תוצאת תמונה עבור ‪black friday SALE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15534"/>
            <a:ext cx="489654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88639"/>
            <a:ext cx="889248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FF0000"/>
                </a:solidFill>
              </a:rPr>
              <a:t>מבצעים  ופרסומות  להנחות  גדולות  בחנויות  וברשתות  שונות  (אלקטרוניקה,  הלבשה,  הנעלה,  מזון,  צעצועים  וכו')  שמעודדות  עוד  יותר  קניות,  אשר  ללא  המבצעים  והפרסומות  לא  היו  מתרחשות.</a:t>
            </a:r>
          </a:p>
        </p:txBody>
      </p:sp>
      <p:pic>
        <p:nvPicPr>
          <p:cNvPr id="4102" name="Picture 6" descr="תוצאת תמונה עבור ‪black friday SALE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50" y="5013176"/>
            <a:ext cx="3880867" cy="174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תוצאת תמונה עבור ‪black friday SALE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02" y="4906524"/>
            <a:ext cx="4286250" cy="185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6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6"/>
            <a:ext cx="8892480" cy="63401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BLACK  FRIDAY</a:t>
            </a:r>
            <a:r>
              <a:rPr lang="he-IL" sz="2400" b="1" dirty="0" smtClean="0"/>
              <a:t>  </a:t>
            </a:r>
            <a:r>
              <a:rPr lang="he-IL" sz="2400" b="1" dirty="0"/>
              <a:t>ג</a:t>
            </a:r>
            <a:r>
              <a:rPr lang="he-IL" sz="2400" b="1" dirty="0" smtClean="0"/>
              <a:t>ם  בישראל  -  סוף  שבוע  של  "בהלת"  קניות</a:t>
            </a:r>
          </a:p>
          <a:p>
            <a:pPr algn="ctr"/>
            <a:endParaRPr lang="he-IL" sz="2800" b="1" dirty="0" smtClean="0"/>
          </a:p>
          <a:p>
            <a:r>
              <a:rPr lang="he-IL" sz="2400" b="1" dirty="0" smtClean="0">
                <a:solidFill>
                  <a:srgbClr val="FF0000"/>
                </a:solidFill>
              </a:rPr>
              <a:t>בישראל  </a:t>
            </a:r>
            <a:r>
              <a:rPr lang="he-IL" sz="2400" b="1" dirty="0">
                <a:solidFill>
                  <a:srgbClr val="FF0000"/>
                </a:solidFill>
              </a:rPr>
              <a:t>בשנים  האחרונות  גם  אימצו  את  חגיגת  הקניות  של  "יום  שישי  השחור". </a:t>
            </a:r>
            <a:endParaRPr lang="he-IL" sz="2400" b="1" dirty="0" smtClean="0">
              <a:solidFill>
                <a:srgbClr val="FF0000"/>
              </a:solidFill>
            </a:endParaRPr>
          </a:p>
          <a:p>
            <a:endParaRPr lang="he-IL" sz="2400" b="1" dirty="0">
              <a:solidFill>
                <a:srgbClr val="FF0000"/>
              </a:solidFill>
            </a:endParaRPr>
          </a:p>
          <a:p>
            <a:r>
              <a:rPr lang="he-IL" sz="2400" b="1" dirty="0" smtClean="0">
                <a:solidFill>
                  <a:srgbClr val="FF0000"/>
                </a:solidFill>
              </a:rPr>
              <a:t>דוגמאות  לפרסומות  וסלוגנים  בתקשורת  הישראלית:</a:t>
            </a:r>
          </a:p>
          <a:p>
            <a:endParaRPr lang="he-IL" sz="2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b="1" dirty="0" smtClean="0">
                <a:solidFill>
                  <a:srgbClr val="002060"/>
                </a:solidFill>
              </a:rPr>
              <a:t>"</a:t>
            </a:r>
            <a:r>
              <a:rPr lang="en-US" sz="2400" b="1" dirty="0" smtClean="0">
                <a:solidFill>
                  <a:srgbClr val="002060"/>
                </a:solidFill>
              </a:rPr>
              <a:t>BLACK  FRIDAY</a:t>
            </a:r>
            <a:r>
              <a:rPr lang="he-IL" sz="2400" b="1" dirty="0" smtClean="0">
                <a:solidFill>
                  <a:srgbClr val="002060"/>
                </a:solidFill>
              </a:rPr>
              <a:t>  נוחת  בקניוני  עזריאלי" -  </a:t>
            </a:r>
            <a:r>
              <a:rPr lang="en-US" sz="2400" b="1" dirty="0" smtClean="0">
                <a:solidFill>
                  <a:srgbClr val="002060"/>
                </a:solidFill>
              </a:rPr>
              <a:t>SALE</a:t>
            </a:r>
            <a:r>
              <a:rPr lang="he-IL" sz="2400" b="1" dirty="0" smtClean="0">
                <a:solidFill>
                  <a:srgbClr val="002060"/>
                </a:solidFill>
              </a:rPr>
              <a:t>  והנחות  ענק  על  כל  המותגים  וחניה  חינם  בקניה  מעל  300  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BLACK  FRIDAY</a:t>
            </a:r>
            <a:r>
              <a:rPr lang="he-IL" sz="2400" b="1" dirty="0" smtClean="0">
                <a:solidFill>
                  <a:srgbClr val="002060"/>
                </a:solidFill>
              </a:rPr>
              <a:t>  בבנק  דיסקונט  -  הלוואה  בהנחה  של  עד  70%  בריבית.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BLACK  FRIDAY</a:t>
            </a:r>
            <a:r>
              <a:rPr lang="he-IL" sz="2400" b="1" dirty="0" smtClean="0">
                <a:solidFill>
                  <a:srgbClr val="002060"/>
                </a:solidFill>
              </a:rPr>
              <a:t>  ברשת  שופרסל  -  כל  מכשירי  החשמל  בלי  מע"מ,  ורכישת  מוצרים  "מאבטיח  עד  מדיח"  בהנחות  גדולות.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BLACK  FRIDAY</a:t>
            </a:r>
            <a:r>
              <a:rPr lang="he-IL" sz="2400" b="1" dirty="0" smtClean="0">
                <a:solidFill>
                  <a:srgbClr val="002060"/>
                </a:solidFill>
              </a:rPr>
              <a:t>  במחסני  חשמל.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b="1" dirty="0" smtClean="0">
                <a:solidFill>
                  <a:srgbClr val="002060"/>
                </a:solidFill>
              </a:rPr>
              <a:t>עד  40%  הנחה  ברשת  חנויות  </a:t>
            </a:r>
            <a:r>
              <a:rPr lang="en-US" sz="2400" b="1" dirty="0" smtClean="0">
                <a:solidFill>
                  <a:srgbClr val="002060"/>
                </a:solidFill>
              </a:rPr>
              <a:t>GOLF</a:t>
            </a:r>
            <a:r>
              <a:rPr lang="he-IL" sz="2400" b="1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b="1" dirty="0" smtClean="0">
                <a:solidFill>
                  <a:srgbClr val="002060"/>
                </a:solidFill>
              </a:rPr>
              <a:t>עד  50%  הנחה  ברשת  סקאל,  </a:t>
            </a:r>
            <a:r>
              <a:rPr lang="en-US" sz="2400" b="1" dirty="0" smtClean="0">
                <a:solidFill>
                  <a:srgbClr val="002060"/>
                </a:solidFill>
              </a:rPr>
              <a:t>TIMBERLAND</a:t>
            </a:r>
            <a:r>
              <a:rPr lang="he-IL" sz="2400" b="1" dirty="0" smtClean="0">
                <a:solidFill>
                  <a:srgbClr val="002060"/>
                </a:solidFill>
              </a:rPr>
              <a:t>  ועוד.</a:t>
            </a:r>
            <a:endParaRPr lang="he-IL" sz="2400" b="1" dirty="0">
              <a:solidFill>
                <a:srgbClr val="002060"/>
              </a:solidFill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9982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תוצאת תמונה עבור ‪black friday 2016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980728"/>
            <a:ext cx="460800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87129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solidFill>
                  <a:srgbClr val="FF0000"/>
                </a:solidFill>
              </a:rPr>
              <a:t>תורים  אינסופיים  -  המונים  בפתח  חנויות  ורשתות</a:t>
            </a:r>
            <a:endParaRPr lang="he-IL" sz="28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s://upload.wikimedia.org/wikipedia/commons/c/c8/DCUSA.Gallery10.TargetBlackFriday.Wikiped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617"/>
            <a:ext cx="4564034" cy="372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ages1.ynet.co.il/PicServer2/01082004/672532/SCAND102-_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9144000" cy="22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19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ישנים מחוץ לחנויות. יום שישי השחור בארה&quot;ב (צילום: AFP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1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88639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solidFill>
                  <a:srgbClr val="FF0000"/>
                </a:solidFill>
              </a:rPr>
              <a:t>להיות  ראשונים....  ישנים  מחוץ  לחנות</a:t>
            </a:r>
            <a:endParaRPr lang="he-I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2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ack Friday Sales at Asda Wembley Superstore, London, Britain - 28 Nov 2014Customers buying large television sets&#10;28 Nov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4" y="1"/>
            <a:ext cx="9150333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תוצאת תמונה עבור ‪black friday 2016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4572000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תוצאת תמונה עבור ‪black friday 2016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33" y="4365104"/>
            <a:ext cx="4575166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4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Friday Sales at Asda Wembley Superstore, London, Britain - 28 Nov 2014Customers buying large television sets28 Nov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81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תוצאת תמונה עבור יום שישי השחור בארץ מבצע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08720"/>
            <a:ext cx="9262527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260648"/>
            <a:ext cx="53285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solidFill>
                  <a:srgbClr val="FF0000"/>
                </a:solidFill>
              </a:rPr>
              <a:t>מעמיסים  על  עגלות</a:t>
            </a:r>
            <a:endParaRPr lang="he-I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585</Words>
  <Application>Microsoft Office PowerPoint</Application>
  <PresentationFormat>‫הצגה על המסך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4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22</cp:revision>
  <dcterms:created xsi:type="dcterms:W3CDTF">2016-11-23T08:16:14Z</dcterms:created>
  <dcterms:modified xsi:type="dcterms:W3CDTF">2016-11-24T05:14:36Z</dcterms:modified>
</cp:coreProperties>
</file>